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138" r:id="rId2"/>
    <p:sldId id="2139" r:id="rId3"/>
    <p:sldId id="2142" r:id="rId4"/>
    <p:sldId id="2143" r:id="rId5"/>
    <p:sldId id="2150" r:id="rId6"/>
    <p:sldId id="2149" r:id="rId7"/>
    <p:sldId id="2153" r:id="rId8"/>
    <p:sldId id="2154" r:id="rId9"/>
    <p:sldId id="2169" r:id="rId10"/>
    <p:sldId id="2155" r:id="rId11"/>
    <p:sldId id="2158" r:id="rId12"/>
    <p:sldId id="2170" r:id="rId13"/>
    <p:sldId id="2156" r:id="rId14"/>
    <p:sldId id="2159" r:id="rId15"/>
    <p:sldId id="2157" r:id="rId16"/>
    <p:sldId id="2161" r:id="rId17"/>
    <p:sldId id="2164" r:id="rId18"/>
    <p:sldId id="2165" r:id="rId19"/>
    <p:sldId id="2113" r:id="rId20"/>
    <p:sldId id="2135" r:id="rId21"/>
    <p:sldId id="2129" r:id="rId22"/>
    <p:sldId id="2171" r:id="rId23"/>
    <p:sldId id="2166" r:id="rId24"/>
    <p:sldId id="309" r:id="rId25"/>
  </p:sldIdLst>
  <p:sldSz cx="9144000" cy="64008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lyne Uwamahoro" initials="RU" lastIdx="2" clrIdx="0"/>
  <p:cmAuthor id="2" name="Eric Musizana" initials="EM" lastIdx="2" clrIdx="1"/>
  <p:cmAuthor id="3" name="Janine Ampurire" initials="JA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6"/>
  </p:normalViewPr>
  <p:slideViewPr>
    <p:cSldViewPr>
      <p:cViewPr>
        <p:scale>
          <a:sx n="83" d="100"/>
          <a:sy n="83" d="100"/>
        </p:scale>
        <p:origin x="1450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462962962962962E-2"/>
          <c:y val="0.15476190476190474"/>
          <c:w val="0.94907407407407407"/>
          <c:h val="0.61888763904511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Lowered supply of inputs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R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Financial sector</c:v>
                </c:pt>
                <c:pt idx="1">
                  <c:v>ICT</c:v>
                </c:pt>
                <c:pt idx="2">
                  <c:v>Liberal Professions</c:v>
                </c:pt>
                <c:pt idx="3">
                  <c:v>Agriculture &amp; Livestock</c:v>
                </c:pt>
                <c:pt idx="4">
                  <c:v>Commerce and Services</c:v>
                </c:pt>
                <c:pt idx="5">
                  <c:v>Art and Craft</c:v>
                </c:pt>
                <c:pt idx="6">
                  <c:v>Tourism</c:v>
                </c:pt>
                <c:pt idx="7">
                  <c:v>Industry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36</c:v>
                </c:pt>
                <c:pt idx="1">
                  <c:v>60</c:v>
                </c:pt>
                <c:pt idx="2">
                  <c:v>61</c:v>
                </c:pt>
                <c:pt idx="3">
                  <c:v>62</c:v>
                </c:pt>
                <c:pt idx="4">
                  <c:v>63</c:v>
                </c:pt>
                <c:pt idx="5">
                  <c:v>64</c:v>
                </c:pt>
                <c:pt idx="6">
                  <c:v>64</c:v>
                </c:pt>
                <c:pt idx="7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7-48AD-B7F8-FAB9E24A05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R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Financial sector</c:v>
                </c:pt>
                <c:pt idx="1">
                  <c:v>ICT</c:v>
                </c:pt>
                <c:pt idx="2">
                  <c:v>Liberal Professions</c:v>
                </c:pt>
                <c:pt idx="3">
                  <c:v>Agriculture &amp; Livestock</c:v>
                </c:pt>
                <c:pt idx="4">
                  <c:v>Commerce and Services</c:v>
                </c:pt>
                <c:pt idx="5">
                  <c:v>Art and Craft</c:v>
                </c:pt>
                <c:pt idx="6">
                  <c:v>Tourism</c:v>
                </c:pt>
                <c:pt idx="7">
                  <c:v>Industry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14</c:v>
                </c:pt>
                <c:pt idx="1">
                  <c:v>14</c:v>
                </c:pt>
                <c:pt idx="2">
                  <c:v>16</c:v>
                </c:pt>
                <c:pt idx="3">
                  <c:v>17</c:v>
                </c:pt>
                <c:pt idx="4">
                  <c:v>15</c:v>
                </c:pt>
                <c:pt idx="5">
                  <c:v>15</c:v>
                </c:pt>
                <c:pt idx="6">
                  <c:v>21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67-48AD-B7F8-FAB9E24A05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Improved supply of inputs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R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Financial sector</c:v>
                </c:pt>
                <c:pt idx="1">
                  <c:v>ICT</c:v>
                </c:pt>
                <c:pt idx="2">
                  <c:v>Liberal Professions</c:v>
                </c:pt>
                <c:pt idx="3">
                  <c:v>Agriculture &amp; Livestock</c:v>
                </c:pt>
                <c:pt idx="4">
                  <c:v>Commerce and Services</c:v>
                </c:pt>
                <c:pt idx="5">
                  <c:v>Art and Craft</c:v>
                </c:pt>
                <c:pt idx="6">
                  <c:v>Tourism</c:v>
                </c:pt>
                <c:pt idx="7">
                  <c:v>Industry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67-48AD-B7F8-FAB9E24A05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R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Financial sector</c:v>
                </c:pt>
                <c:pt idx="1">
                  <c:v>ICT</c:v>
                </c:pt>
                <c:pt idx="2">
                  <c:v>Liberal Professions</c:v>
                </c:pt>
                <c:pt idx="3">
                  <c:v>Agriculture &amp; Livestock</c:v>
                </c:pt>
                <c:pt idx="4">
                  <c:v>Commerce and Services</c:v>
                </c:pt>
                <c:pt idx="5">
                  <c:v>Art and Craft</c:v>
                </c:pt>
                <c:pt idx="6">
                  <c:v>Tourism</c:v>
                </c:pt>
                <c:pt idx="7">
                  <c:v>Industry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50</c:v>
                </c:pt>
                <c:pt idx="1">
                  <c:v>20</c:v>
                </c:pt>
                <c:pt idx="2">
                  <c:v>17</c:v>
                </c:pt>
                <c:pt idx="3">
                  <c:v>15</c:v>
                </c:pt>
                <c:pt idx="4">
                  <c:v>16</c:v>
                </c:pt>
                <c:pt idx="5">
                  <c:v>15</c:v>
                </c:pt>
                <c:pt idx="6">
                  <c:v>15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67-48AD-B7F8-FAB9E24A0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165104"/>
        <c:axId val="177166752"/>
      </c:barChart>
      <c:catAx>
        <c:axId val="17716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RW"/>
          </a:p>
        </c:txPr>
        <c:crossAx val="177166752"/>
        <c:crosses val="autoZero"/>
        <c:auto val="1"/>
        <c:lblAlgn val="ctr"/>
        <c:lblOffset val="100"/>
        <c:noMultiLvlLbl val="0"/>
      </c:catAx>
      <c:valAx>
        <c:axId val="177166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16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R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2700" cap="flat" cmpd="sng" algn="ctr">
      <a:solidFill>
        <a:srgbClr val="4BACC6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RW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1 month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R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9-4309-9319-3E9F1AA15C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1-3 months</c:v>
                </c:pt>
              </c:strCache>
            </c:strRef>
          </c:tx>
          <c:spPr>
            <a:solidFill>
              <a:srgbClr val="FF62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R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9-4309-9319-3E9F1AA15C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4-5 months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R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9-4309-9319-3E9F1AA15C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 months or more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R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9-4309-9319-3E9F1AA15C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 not know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R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19-4309-9319-3E9F1AA15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60768"/>
        <c:axId val="184641824"/>
      </c:barChart>
      <c:catAx>
        <c:axId val="217960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641824"/>
        <c:crosses val="autoZero"/>
        <c:auto val="1"/>
        <c:lblAlgn val="ctr"/>
        <c:lblOffset val="100"/>
        <c:noMultiLvlLbl val="0"/>
      </c:catAx>
      <c:valAx>
        <c:axId val="1846418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796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R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2700" cap="flat" cmpd="sng" algn="ctr">
      <a:solidFill>
        <a:srgbClr val="4BACC6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RW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57142857142856E-2"/>
          <c:y val="2.6764288178466801E-2"/>
          <c:w val="0.96726190476190477"/>
          <c:h val="0.87370796452530586"/>
        </c:manualLayout>
      </c:layout>
      <c:lineChart>
        <c:grouping val="standard"/>
        <c:varyColors val="0"/>
        <c:ser>
          <c:idx val="0"/>
          <c:order val="0"/>
          <c:tx>
            <c:strRef>
              <c:f>Sheet1!$F$19</c:f>
              <c:strCache>
                <c:ptCount val="1"/>
                <c:pt idx="0">
                  <c:v>Employment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1"/>
              <c:spPr>
                <a:solidFill>
                  <a:schemeClr val="lt1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R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F76-4509-A2D5-30EDD27FA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R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Sheet1!$G$18:$I$18</c:f>
              <c:strCache>
                <c:ptCount val="3"/>
                <c:pt idx="0">
                  <c:v>Dec-19</c:v>
                </c:pt>
                <c:pt idx="1">
                  <c:v>When applied for ERF</c:v>
                </c:pt>
                <c:pt idx="2">
                  <c:v>Currently (Oct-2021)</c:v>
                </c:pt>
              </c:strCache>
            </c:strRef>
          </c:cat>
          <c:val>
            <c:numRef>
              <c:f>Sheet1!$G$19:$I$19</c:f>
              <c:numCache>
                <c:formatCode>General</c:formatCode>
                <c:ptCount val="3"/>
                <c:pt idx="0">
                  <c:v>28</c:v>
                </c:pt>
                <c:pt idx="1">
                  <c:v>20</c:v>
                </c:pt>
                <c:pt idx="2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76-4509-A2D5-30EDD27FAF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528399"/>
        <c:axId val="620510927"/>
      </c:lineChart>
      <c:catAx>
        <c:axId val="620528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RW"/>
          </a:p>
        </c:txPr>
        <c:crossAx val="620510927"/>
        <c:crosses val="autoZero"/>
        <c:auto val="1"/>
        <c:lblAlgn val="ctr"/>
        <c:lblOffset val="100"/>
        <c:noMultiLvlLbl val="0"/>
      </c:catAx>
      <c:valAx>
        <c:axId val="6205109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0528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R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51911754273959E-2"/>
          <c:y val="3.3056239856265698E-2"/>
          <c:w val="0.9378315717292095"/>
          <c:h val="0.817990497691623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03003003003003E-2"/>
                  <c:y val="-5.1086916141501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2B-44FF-9DA3-5F22B4584C5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R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5AE-4342-8A50-E8A386152E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R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Sheet1!$C$5:$E$5</c:f>
              <c:strCache>
                <c:ptCount val="3"/>
                <c:pt idx="0">
                  <c:v>Level of operational capacity by Dec 2019 (before ERF)</c:v>
                </c:pt>
                <c:pt idx="1">
                  <c:v>Level of operational capacity during Covid-19 before ERF-1</c:v>
                </c:pt>
                <c:pt idx="2">
                  <c:v>Level of operational capacity after receiving ERF-1</c:v>
                </c:pt>
              </c:strCache>
            </c:strRef>
          </c:cat>
          <c:val>
            <c:numRef>
              <c:f>Sheet1!$C$6:$E$6</c:f>
              <c:numCache>
                <c:formatCode>0%</c:formatCode>
                <c:ptCount val="3"/>
                <c:pt idx="0">
                  <c:v>0.7</c:v>
                </c:pt>
                <c:pt idx="1">
                  <c:v>0.28999999999999998</c:v>
                </c:pt>
                <c:pt idx="2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AE-4342-8A50-E8A386152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476928"/>
        <c:axId val="135479424"/>
      </c:lineChart>
      <c:catAx>
        <c:axId val="13547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W"/>
          </a:p>
        </c:txPr>
        <c:crossAx val="135479424"/>
        <c:crosses val="autoZero"/>
        <c:auto val="1"/>
        <c:lblAlgn val="ctr"/>
        <c:lblOffset val="100"/>
        <c:noMultiLvlLbl val="0"/>
      </c:catAx>
      <c:valAx>
        <c:axId val="1354794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W"/>
          </a:p>
        </c:txPr>
        <c:crossAx val="13547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R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215"/>
          </a:xfrm>
          <a:prstGeom prst="rect">
            <a:avLst/>
          </a:prstGeom>
        </p:spPr>
        <p:txBody>
          <a:bodyPr vert="horz" lIns="95921" tIns="47960" rIns="95921" bIns="4796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1"/>
            <a:ext cx="4028440" cy="351215"/>
          </a:xfrm>
          <a:prstGeom prst="rect">
            <a:avLst/>
          </a:prstGeom>
        </p:spPr>
        <p:txBody>
          <a:bodyPr vert="horz" lIns="95921" tIns="47960" rIns="95921" bIns="47960" rtlCol="0"/>
          <a:lstStyle>
            <a:lvl1pPr algn="r">
              <a:defRPr sz="1300"/>
            </a:lvl1pPr>
          </a:lstStyle>
          <a:p>
            <a:fld id="{5C4A6A58-463E-4152-BB7A-2204640761C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57513" y="876300"/>
            <a:ext cx="33813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1" tIns="47960" rIns="95921" bIns="479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060"/>
            <a:ext cx="7437120" cy="2761040"/>
          </a:xfrm>
          <a:prstGeom prst="rect">
            <a:avLst/>
          </a:prstGeom>
        </p:spPr>
        <p:txBody>
          <a:bodyPr vert="horz" lIns="95921" tIns="47960" rIns="95921" bIns="479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185"/>
            <a:ext cx="4028440" cy="351215"/>
          </a:xfrm>
          <a:prstGeom prst="rect">
            <a:avLst/>
          </a:prstGeom>
        </p:spPr>
        <p:txBody>
          <a:bodyPr vert="horz" lIns="95921" tIns="47960" rIns="95921" bIns="4796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9185"/>
            <a:ext cx="4028440" cy="351215"/>
          </a:xfrm>
          <a:prstGeom prst="rect">
            <a:avLst/>
          </a:prstGeom>
        </p:spPr>
        <p:txBody>
          <a:bodyPr vert="horz" lIns="95921" tIns="47960" rIns="95921" bIns="47960" rtlCol="0" anchor="b"/>
          <a:lstStyle>
            <a:lvl1pPr algn="r">
              <a:defRPr sz="1300"/>
            </a:lvl1pPr>
          </a:lstStyle>
          <a:p>
            <a:fld id="{62DE6AE8-0861-4E20-B27F-322FA211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E6AE8-0861-4E20-B27F-322FA21143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986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991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24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970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55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59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729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804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27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25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91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132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083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862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5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77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93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936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766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35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16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221CE-0734-4678-B3F9-1654C244E80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27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984248"/>
            <a:ext cx="777240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584448"/>
            <a:ext cx="64008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24B34C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0996" y="274320"/>
            <a:ext cx="795020" cy="1310640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472184"/>
            <a:ext cx="397764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472184"/>
            <a:ext cx="397764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9143998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17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1897" y="371475"/>
            <a:ext cx="6480205" cy="396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2514" y="2136021"/>
            <a:ext cx="6198971" cy="2022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24B34C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952744"/>
            <a:ext cx="292608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952744"/>
            <a:ext cx="210312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952744"/>
            <a:ext cx="210312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EEC7-180F-4B1C-AE57-746C9F5B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673967"/>
            <a:ext cx="8458199" cy="184665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br>
              <a:rPr lang="en-US" sz="3600" b="1" dirty="0">
                <a:solidFill>
                  <a:schemeClr val="tx1"/>
                </a:solidFill>
                <a:latin typeface="Gill Sans"/>
              </a:rPr>
            </a:br>
            <a:r>
              <a:rPr lang="en-US" sz="3600" b="1" dirty="0">
                <a:solidFill>
                  <a:schemeClr val="tx1"/>
                </a:solidFill>
                <a:latin typeface="Gill Sans"/>
              </a:rPr>
              <a:t>Covid-19 and Inclusive Economic Recovery:</a:t>
            </a:r>
            <a:br>
              <a:rPr lang="en-US" sz="3600" b="1" dirty="0">
                <a:solidFill>
                  <a:schemeClr val="tx1"/>
                </a:solidFill>
                <a:latin typeface="Gill Sans"/>
              </a:rPr>
            </a:br>
            <a:r>
              <a:rPr lang="en-US" sz="2400" b="1" i="1" dirty="0">
                <a:solidFill>
                  <a:srgbClr val="0070C0"/>
                </a:solidFill>
                <a:latin typeface="Gill Sans"/>
              </a:rPr>
              <a:t>Experience and Lessons learnt from SMEs and financial sector</a:t>
            </a:r>
            <a:br>
              <a:rPr lang="en-US" sz="2400" b="1" i="1" dirty="0">
                <a:solidFill>
                  <a:srgbClr val="0070C0"/>
                </a:solidFill>
                <a:latin typeface="Gill Sans"/>
              </a:rPr>
            </a:br>
            <a:endParaRPr lang="en-RW" sz="2400" b="1" i="1" dirty="0">
              <a:solidFill>
                <a:srgbClr val="0070C0"/>
              </a:solidFill>
              <a:latin typeface="Gill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71A43D-8C38-4A14-882F-08A17039733A}"/>
              </a:ext>
            </a:extLst>
          </p:cNvPr>
          <p:cNvSpPr txBox="1"/>
          <p:nvPr/>
        </p:nvSpPr>
        <p:spPr>
          <a:xfrm>
            <a:off x="228600" y="1295400"/>
            <a:ext cx="876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ECONOMIC POLICY RESEARCH NETWORK </a:t>
            </a:r>
            <a:endParaRPr lang="en-RW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C650D-A2F2-4FA0-B608-E7A2AD3E8843}"/>
              </a:ext>
            </a:extLst>
          </p:cNvPr>
          <p:cNvSpPr txBox="1"/>
          <p:nvPr/>
        </p:nvSpPr>
        <p:spPr>
          <a:xfrm>
            <a:off x="4800600" y="512884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Gill Sans"/>
              </a:rPr>
              <a:t>By John Rwirahira</a:t>
            </a:r>
          </a:p>
          <a:p>
            <a:r>
              <a:rPr lang="en-US" b="1" i="1" dirty="0">
                <a:latin typeface="Gill Sans"/>
              </a:rPr>
              <a:t>Access to Finance Rwanda</a:t>
            </a:r>
            <a:endParaRPr lang="en-RW" b="1" i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6774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7257F-9875-4681-BA15-3FCD4C12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897" y="250350"/>
            <a:ext cx="7659703" cy="338554"/>
          </a:xfrm>
        </p:spPr>
        <p:txBody>
          <a:bodyPr/>
          <a:lstStyle/>
          <a:p>
            <a:pPr algn="ctr"/>
            <a:r>
              <a:rPr lang="en-US" sz="2200" b="1" dirty="0"/>
              <a:t>Major challenges faced by Banks during Covid-19 crisis </a:t>
            </a:r>
            <a:endParaRPr lang="en-RW" sz="2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EB5526-5094-4281-9A22-E9C96BA58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82" y="1109726"/>
            <a:ext cx="8763000" cy="5016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030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7257F-9875-4681-BA15-3FCD4C12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897" y="250350"/>
            <a:ext cx="7659703" cy="461665"/>
          </a:xfrm>
        </p:spPr>
        <p:txBody>
          <a:bodyPr/>
          <a:lstStyle/>
          <a:p>
            <a:pPr algn="ctr"/>
            <a:r>
              <a:rPr lang="en-US" sz="3000" b="1" dirty="0"/>
              <a:t>Effects of Covid-19 on Bank’s businesses </a:t>
            </a:r>
            <a:endParaRPr lang="en-RW" sz="3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7E8F0-B709-40A8-B197-909E30C3C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43098"/>
            <a:ext cx="8763000" cy="5205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672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5E2EAFA3-AA59-4155-8C11-9A62567616A9}"/>
              </a:ext>
            </a:extLst>
          </p:cNvPr>
          <p:cNvSpPr txBox="1">
            <a:spLocks/>
          </p:cNvSpPr>
          <p:nvPr/>
        </p:nvSpPr>
        <p:spPr>
          <a:xfrm>
            <a:off x="24817" y="866659"/>
            <a:ext cx="9094365" cy="111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3500" marR="0" lvl="0" indent="0" algn="l" defTabSz="914400" rtl="0" eaLnBrk="1" fontAlgn="auto" latinLnBrk="0" hangingPunct="1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2100" algn="l"/>
              </a:tabLst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1905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5" normalizeH="0" baseline="0" noProof="0" dirty="0">
              <a:ln>
                <a:noFill/>
              </a:ln>
              <a:solidFill>
                <a:srgbClr val="1598D5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7257F-9875-4681-BA15-3FCD4C12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2819400"/>
            <a:ext cx="8229604" cy="615553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Experience </a:t>
            </a:r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MFIs</a:t>
            </a:r>
            <a:endParaRPr lang="en-RW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9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7257F-9875-4681-BA15-3FCD4C12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0917"/>
            <a:ext cx="7659703" cy="400110"/>
          </a:xfrm>
        </p:spPr>
        <p:txBody>
          <a:bodyPr/>
          <a:lstStyle/>
          <a:p>
            <a:pPr algn="ctr"/>
            <a:r>
              <a:rPr lang="en-US" sz="2600" b="1" dirty="0"/>
              <a:t>Biggest challenges for the MFIs in Covid-19 Time </a:t>
            </a:r>
            <a:endParaRPr lang="en-RW" sz="2600" b="1" dirty="0"/>
          </a:p>
        </p:txBody>
      </p:sp>
      <p:pic>
        <p:nvPicPr>
          <p:cNvPr id="16" name="Picture 15" descr="chart4531631000.png">
            <a:extLst>
              <a:ext uri="{FF2B5EF4-FFF2-40B4-BE49-F238E27FC236}">
                <a16:creationId xmlns:a16="http://schemas.microsoft.com/office/drawing/2014/main" id="{734DACA8-CAB1-407B-B5C7-30110E131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95400"/>
            <a:ext cx="8382000" cy="4648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0E5B12-5E94-466C-8550-FE84750EE798}"/>
              </a:ext>
            </a:extLst>
          </p:cNvPr>
          <p:cNvSpPr txBox="1"/>
          <p:nvPr/>
        </p:nvSpPr>
        <p:spPr>
          <a:xfrm>
            <a:off x="2286000" y="1295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Stress on sustainability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4E5D63-3F24-484D-987E-D08143651FE9}"/>
              </a:ext>
            </a:extLst>
          </p:cNvPr>
          <p:cNvSpPr txBox="1"/>
          <p:nvPr/>
        </p:nvSpPr>
        <p:spPr>
          <a:xfrm>
            <a:off x="2303318" y="1786230"/>
            <a:ext cx="423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Raising Portfolio at risk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6FF0A5-6CD4-4A4F-8971-E157D36AF8D4}"/>
              </a:ext>
            </a:extLst>
          </p:cNvPr>
          <p:cNvSpPr txBox="1"/>
          <p:nvPr/>
        </p:nvSpPr>
        <p:spPr>
          <a:xfrm>
            <a:off x="1981200" y="2304241"/>
            <a:ext cx="423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Customer Relationship Management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042C12-5515-4119-B2FB-70C373653E83}"/>
              </a:ext>
            </a:extLst>
          </p:cNvPr>
          <p:cNvSpPr txBox="1"/>
          <p:nvPr/>
        </p:nvSpPr>
        <p:spPr>
          <a:xfrm>
            <a:off x="2133600" y="272526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Business Continuity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61C283-8E07-4F5A-B31D-AEB5D0A6E3C4}"/>
              </a:ext>
            </a:extLst>
          </p:cNvPr>
          <p:cNvSpPr txBox="1"/>
          <p:nvPr/>
        </p:nvSpPr>
        <p:spPr>
          <a:xfrm>
            <a:off x="2133600" y="32195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Liquidity and Refinance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54EB42-FFE5-48F4-BE15-915AF58B7143}"/>
              </a:ext>
            </a:extLst>
          </p:cNvPr>
          <p:cNvSpPr txBox="1"/>
          <p:nvPr/>
        </p:nvSpPr>
        <p:spPr>
          <a:xfrm>
            <a:off x="1905000" y="365522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Lack of Digital banking and Mobile platform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79AF89-C2F4-400B-A7D5-A77178DE7149}"/>
              </a:ext>
            </a:extLst>
          </p:cNvPr>
          <p:cNvSpPr txBox="1"/>
          <p:nvPr/>
        </p:nvSpPr>
        <p:spPr>
          <a:xfrm>
            <a:off x="1811482" y="4087294"/>
            <a:ext cx="2989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Crisis Management Skills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19B2C-A7A1-491E-A788-27D91BDC0E0E}"/>
              </a:ext>
            </a:extLst>
          </p:cNvPr>
          <p:cNvSpPr txBox="1"/>
          <p:nvPr/>
        </p:nvSpPr>
        <p:spPr>
          <a:xfrm>
            <a:off x="1811482" y="4581574"/>
            <a:ext cx="27605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Lack of Domestic refinance options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71B7C8-2CAD-4112-BD98-1C64D8E5095F}"/>
              </a:ext>
            </a:extLst>
          </p:cNvPr>
          <p:cNvSpPr txBox="1"/>
          <p:nvPr/>
        </p:nvSpPr>
        <p:spPr>
          <a:xfrm>
            <a:off x="1811482" y="5056246"/>
            <a:ext cx="1846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Staff Engagement </a:t>
            </a:r>
          </a:p>
        </p:txBody>
      </p:sp>
    </p:spTree>
    <p:extLst>
      <p:ext uri="{BB962C8B-B14F-4D97-AF65-F5344CB8AC3E}">
        <p14:creationId xmlns:p14="http://schemas.microsoft.com/office/powerpoint/2010/main" val="307928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7257F-9875-4681-BA15-3FCD4C12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0917"/>
            <a:ext cx="7659703" cy="400110"/>
          </a:xfrm>
        </p:spPr>
        <p:txBody>
          <a:bodyPr/>
          <a:lstStyle/>
          <a:p>
            <a:pPr algn="ctr"/>
            <a:r>
              <a:rPr lang="en-US" sz="2600" b="1" dirty="0"/>
              <a:t>Covid-19 impact on MFIs businesses </a:t>
            </a:r>
            <a:endParaRPr lang="en-RW" sz="2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0E5B12-5E94-466C-8550-FE84750EE798}"/>
              </a:ext>
            </a:extLst>
          </p:cNvPr>
          <p:cNvSpPr txBox="1"/>
          <p:nvPr/>
        </p:nvSpPr>
        <p:spPr>
          <a:xfrm>
            <a:off x="2286000" y="1295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Stress on sustainability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4E5D63-3F24-484D-987E-D08143651FE9}"/>
              </a:ext>
            </a:extLst>
          </p:cNvPr>
          <p:cNvSpPr txBox="1"/>
          <p:nvPr/>
        </p:nvSpPr>
        <p:spPr>
          <a:xfrm>
            <a:off x="2303318" y="1786230"/>
            <a:ext cx="423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Raising Portfolio at risk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6FF0A5-6CD4-4A4F-8971-E157D36AF8D4}"/>
              </a:ext>
            </a:extLst>
          </p:cNvPr>
          <p:cNvSpPr txBox="1"/>
          <p:nvPr/>
        </p:nvSpPr>
        <p:spPr>
          <a:xfrm>
            <a:off x="1981200" y="2304241"/>
            <a:ext cx="423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Customer Relationship Management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042C12-5515-4119-B2FB-70C373653E83}"/>
              </a:ext>
            </a:extLst>
          </p:cNvPr>
          <p:cNvSpPr txBox="1"/>
          <p:nvPr/>
        </p:nvSpPr>
        <p:spPr>
          <a:xfrm>
            <a:off x="2133600" y="272526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Business Continuity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61C283-8E07-4F5A-B31D-AEB5D0A6E3C4}"/>
              </a:ext>
            </a:extLst>
          </p:cNvPr>
          <p:cNvSpPr txBox="1"/>
          <p:nvPr/>
        </p:nvSpPr>
        <p:spPr>
          <a:xfrm>
            <a:off x="2133600" y="32195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Liquidity and Refinance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54EB42-FFE5-48F4-BE15-915AF58B7143}"/>
              </a:ext>
            </a:extLst>
          </p:cNvPr>
          <p:cNvSpPr txBox="1"/>
          <p:nvPr/>
        </p:nvSpPr>
        <p:spPr>
          <a:xfrm>
            <a:off x="1905000" y="365522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Lack of Digital banking and Mobile platform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79AF89-C2F4-400B-A7D5-A77178DE7149}"/>
              </a:ext>
            </a:extLst>
          </p:cNvPr>
          <p:cNvSpPr txBox="1"/>
          <p:nvPr/>
        </p:nvSpPr>
        <p:spPr>
          <a:xfrm>
            <a:off x="1811482" y="4087294"/>
            <a:ext cx="2989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Crisis Management Skills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19B2C-A7A1-491E-A788-27D91BDC0E0E}"/>
              </a:ext>
            </a:extLst>
          </p:cNvPr>
          <p:cNvSpPr txBox="1"/>
          <p:nvPr/>
        </p:nvSpPr>
        <p:spPr>
          <a:xfrm>
            <a:off x="1811482" y="4581574"/>
            <a:ext cx="27605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Lack of Domestic refinance options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71B7C8-2CAD-4112-BD98-1C64D8E5095F}"/>
              </a:ext>
            </a:extLst>
          </p:cNvPr>
          <p:cNvSpPr txBox="1"/>
          <p:nvPr/>
        </p:nvSpPr>
        <p:spPr>
          <a:xfrm>
            <a:off x="1811482" y="5056246"/>
            <a:ext cx="1846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Staff Engagement </a:t>
            </a:r>
          </a:p>
        </p:txBody>
      </p:sp>
      <p:pic>
        <p:nvPicPr>
          <p:cNvPr id="17" name="Picture 16" descr="chart4531631180.png">
            <a:extLst>
              <a:ext uri="{FF2B5EF4-FFF2-40B4-BE49-F238E27FC236}">
                <a16:creationId xmlns:a16="http://schemas.microsoft.com/office/drawing/2014/main" id="{85C01B5E-04C9-4EA5-8A22-ECD3A7825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24" y="1168045"/>
            <a:ext cx="8385376" cy="4958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8A6E8C-B37C-4DBC-9630-DDE78C7763A9}"/>
              </a:ext>
            </a:extLst>
          </p:cNvPr>
          <p:cNvSpPr txBox="1"/>
          <p:nvPr/>
        </p:nvSpPr>
        <p:spPr>
          <a:xfrm>
            <a:off x="2256692" y="12402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Decline in Revenues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98B4F8-601B-4C29-BD8B-396D91D913FE}"/>
              </a:ext>
            </a:extLst>
          </p:cNvPr>
          <p:cNvSpPr txBox="1"/>
          <p:nvPr/>
        </p:nvSpPr>
        <p:spPr>
          <a:xfrm>
            <a:off x="2131912" y="175261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Liquidity Challenges due to Deposit withdrawals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16776A-C4C8-463E-99AB-D7EE77CB0B87}"/>
              </a:ext>
            </a:extLst>
          </p:cNvPr>
          <p:cNvSpPr txBox="1"/>
          <p:nvPr/>
        </p:nvSpPr>
        <p:spPr>
          <a:xfrm>
            <a:off x="2256692" y="237427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Decline in Customers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31FF04-C1D3-42B4-AE32-F8645EBF7885}"/>
              </a:ext>
            </a:extLst>
          </p:cNvPr>
          <p:cNvSpPr txBox="1"/>
          <p:nvPr/>
        </p:nvSpPr>
        <p:spPr>
          <a:xfrm>
            <a:off x="1814146" y="2856968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Due to Reduced inflows/defaults in loan repayments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813078-E3D8-4F9B-88B2-29562EE3FD37}"/>
              </a:ext>
            </a:extLst>
          </p:cNvPr>
          <p:cNvSpPr txBox="1"/>
          <p:nvPr/>
        </p:nvSpPr>
        <p:spPr>
          <a:xfrm>
            <a:off x="1811482" y="34038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Due to funding difficulties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D6776F-B4EF-4C1D-8816-8AFC8347C02D}"/>
              </a:ext>
            </a:extLst>
          </p:cNvPr>
          <p:cNvSpPr txBox="1"/>
          <p:nvPr/>
        </p:nvSpPr>
        <p:spPr>
          <a:xfrm>
            <a:off x="1776313" y="4021073"/>
            <a:ext cx="190753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Assets Impairments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21C5CB-4AD9-46AF-BCAD-F00A1FD64F34}"/>
              </a:ext>
            </a:extLst>
          </p:cNvPr>
          <p:cNvSpPr txBox="1"/>
          <p:nvPr/>
        </p:nvSpPr>
        <p:spPr>
          <a:xfrm>
            <a:off x="1790833" y="4481179"/>
            <a:ext cx="9317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Gain of Customers</a:t>
            </a:r>
          </a:p>
        </p:txBody>
      </p:sp>
    </p:spTree>
    <p:extLst>
      <p:ext uri="{BB962C8B-B14F-4D97-AF65-F5344CB8AC3E}">
        <p14:creationId xmlns:p14="http://schemas.microsoft.com/office/powerpoint/2010/main" val="1022217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7257F-9875-4681-BA15-3FCD4C12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001" y="43411"/>
            <a:ext cx="7659703" cy="923330"/>
          </a:xfrm>
        </p:spPr>
        <p:txBody>
          <a:bodyPr/>
          <a:lstStyle/>
          <a:p>
            <a:pPr algn="ctr"/>
            <a:r>
              <a:rPr lang="en-US" sz="3000" b="1" dirty="0"/>
              <a:t>Mitigation measures adopted by Banks and MFIs </a:t>
            </a:r>
            <a:endParaRPr lang="en-RW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C5142-3D05-FF81-09A8-C998984F528A}"/>
              </a:ext>
            </a:extLst>
          </p:cNvPr>
          <p:cNvSpPr txBox="1"/>
          <p:nvPr/>
        </p:nvSpPr>
        <p:spPr>
          <a:xfrm>
            <a:off x="76200" y="109742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latin typeface="Gill Sans"/>
              </a:rPr>
              <a:t>Restructuring loan with repayment difficulties and easing repayment conditions</a:t>
            </a:r>
          </a:p>
          <a:p>
            <a:endParaRPr lang="en-US" sz="2400" dirty="0">
              <a:latin typeface="Gill Sans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Gill Sans"/>
              </a:rPr>
              <a:t>Granting moratorium period/ Granting grace period</a:t>
            </a:r>
          </a:p>
          <a:p>
            <a:endParaRPr lang="en-US" sz="2400" dirty="0">
              <a:latin typeface="Gill Sans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Gill Sans"/>
              </a:rPr>
              <a:t>Removing online transaction fees</a:t>
            </a:r>
          </a:p>
          <a:p>
            <a:endParaRPr lang="en-US" sz="2400" dirty="0">
              <a:latin typeface="Gill Sans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Gill Sans"/>
              </a:rPr>
              <a:t>Waiver of penalties for late repayment</a:t>
            </a:r>
          </a:p>
          <a:p>
            <a:endParaRPr lang="en-US" sz="2400" dirty="0">
              <a:latin typeface="Gill Sans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Gill Sans"/>
              </a:rPr>
              <a:t>Business continuity plan (incl. digital facilities for online transaction)</a:t>
            </a:r>
          </a:p>
          <a:p>
            <a:endParaRPr lang="en-US" sz="2400" dirty="0">
              <a:latin typeface="Gill Sans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Gill Sans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10911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0E5B12-5E94-466C-8550-FE84750EE798}"/>
              </a:ext>
            </a:extLst>
          </p:cNvPr>
          <p:cNvSpPr txBox="1"/>
          <p:nvPr/>
        </p:nvSpPr>
        <p:spPr>
          <a:xfrm>
            <a:off x="2286000" y="1295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Stress on sustainability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4E5D63-3F24-484D-987E-D08143651FE9}"/>
              </a:ext>
            </a:extLst>
          </p:cNvPr>
          <p:cNvSpPr txBox="1"/>
          <p:nvPr/>
        </p:nvSpPr>
        <p:spPr>
          <a:xfrm>
            <a:off x="2303318" y="1786230"/>
            <a:ext cx="423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Raising Portfolio at risk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61C283-8E07-4F5A-B31D-AEB5D0A6E3C4}"/>
              </a:ext>
            </a:extLst>
          </p:cNvPr>
          <p:cNvSpPr txBox="1"/>
          <p:nvPr/>
        </p:nvSpPr>
        <p:spPr>
          <a:xfrm>
            <a:off x="2133600" y="32195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Liquidity and Refinance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54EB42-FFE5-48F4-BE15-915AF58B7143}"/>
              </a:ext>
            </a:extLst>
          </p:cNvPr>
          <p:cNvSpPr txBox="1"/>
          <p:nvPr/>
        </p:nvSpPr>
        <p:spPr>
          <a:xfrm>
            <a:off x="1905000" y="365522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Lack of Digital banking and Mobile platform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79AF89-C2F4-400B-A7D5-A77178DE7149}"/>
              </a:ext>
            </a:extLst>
          </p:cNvPr>
          <p:cNvSpPr txBox="1"/>
          <p:nvPr/>
        </p:nvSpPr>
        <p:spPr>
          <a:xfrm>
            <a:off x="1811482" y="4087294"/>
            <a:ext cx="2989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Crisis Management Skills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19B2C-A7A1-491E-A788-27D91BDC0E0E}"/>
              </a:ext>
            </a:extLst>
          </p:cNvPr>
          <p:cNvSpPr txBox="1"/>
          <p:nvPr/>
        </p:nvSpPr>
        <p:spPr>
          <a:xfrm>
            <a:off x="1811482" y="4581574"/>
            <a:ext cx="27605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Lack of Domestic refinance options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71B7C8-2CAD-4112-BD98-1C64D8E5095F}"/>
              </a:ext>
            </a:extLst>
          </p:cNvPr>
          <p:cNvSpPr txBox="1"/>
          <p:nvPr/>
        </p:nvSpPr>
        <p:spPr>
          <a:xfrm>
            <a:off x="1811482" y="5056246"/>
            <a:ext cx="1846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Staff Engagement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C256561-76CA-44F9-BD43-CE5A8E069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2513" y="2819400"/>
            <a:ext cx="6198971" cy="110799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Economic Recovery Fund -Phase I</a:t>
            </a:r>
            <a:endParaRPr lang="en-RW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4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7257F-9875-4681-BA15-3FCD4C12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0917"/>
            <a:ext cx="7659703" cy="400110"/>
          </a:xfrm>
        </p:spPr>
        <p:txBody>
          <a:bodyPr/>
          <a:lstStyle/>
          <a:p>
            <a:pPr algn="ctr"/>
            <a:r>
              <a:rPr lang="en-US" sz="2600" b="1" dirty="0"/>
              <a:t>Allocated and pre-approved amount (</a:t>
            </a:r>
            <a:r>
              <a:rPr lang="en-US" sz="2600" b="1" dirty="0" err="1"/>
              <a:t>Frw</a:t>
            </a:r>
            <a:r>
              <a:rPr lang="en-US" sz="2600" b="1" dirty="0"/>
              <a:t>) </a:t>
            </a:r>
            <a:endParaRPr lang="en-RW" sz="2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6FF0A5-6CD4-4A4F-8971-E157D36AF8D4}"/>
              </a:ext>
            </a:extLst>
          </p:cNvPr>
          <p:cNvSpPr txBox="1"/>
          <p:nvPr/>
        </p:nvSpPr>
        <p:spPr>
          <a:xfrm>
            <a:off x="1981200" y="2304241"/>
            <a:ext cx="423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Customer Relationship Management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042C12-5515-4119-B2FB-70C373653E83}"/>
              </a:ext>
            </a:extLst>
          </p:cNvPr>
          <p:cNvSpPr txBox="1"/>
          <p:nvPr/>
        </p:nvSpPr>
        <p:spPr>
          <a:xfrm>
            <a:off x="2133600" y="272526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Business Continuity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61C283-8E07-4F5A-B31D-AEB5D0A6E3C4}"/>
              </a:ext>
            </a:extLst>
          </p:cNvPr>
          <p:cNvSpPr txBox="1"/>
          <p:nvPr/>
        </p:nvSpPr>
        <p:spPr>
          <a:xfrm>
            <a:off x="2133600" y="32195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Liquidity and Refinance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54EB42-FFE5-48F4-BE15-915AF58B7143}"/>
              </a:ext>
            </a:extLst>
          </p:cNvPr>
          <p:cNvSpPr txBox="1"/>
          <p:nvPr/>
        </p:nvSpPr>
        <p:spPr>
          <a:xfrm>
            <a:off x="1905000" y="365522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Lack of Digital banking and Mobile platform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79AF89-C2F4-400B-A7D5-A77178DE7149}"/>
              </a:ext>
            </a:extLst>
          </p:cNvPr>
          <p:cNvSpPr txBox="1"/>
          <p:nvPr/>
        </p:nvSpPr>
        <p:spPr>
          <a:xfrm>
            <a:off x="117614" y="5480508"/>
            <a:ext cx="2989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RW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BNR, November 2021</a:t>
            </a:r>
            <a:endParaRPr kumimoji="0" lang="en-US" altLang="en-RW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03C8F4-F65E-4409-91CD-3BFB8CF1B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061057"/>
              </p:ext>
            </p:extLst>
          </p:nvPr>
        </p:nvGraphicFramePr>
        <p:xfrm>
          <a:off x="152783" y="1043097"/>
          <a:ext cx="8773012" cy="41835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18290">
                  <a:extLst>
                    <a:ext uri="{9D8B030D-6E8A-4147-A177-3AD203B41FA5}">
                      <a16:colId xmlns:a16="http://schemas.microsoft.com/office/drawing/2014/main" val="2466302734"/>
                    </a:ext>
                  </a:extLst>
                </a:gridCol>
                <a:gridCol w="2459121">
                  <a:extLst>
                    <a:ext uri="{9D8B030D-6E8A-4147-A177-3AD203B41FA5}">
                      <a16:colId xmlns:a16="http://schemas.microsoft.com/office/drawing/2014/main" val="1096578393"/>
                    </a:ext>
                  </a:extLst>
                </a:gridCol>
                <a:gridCol w="2895601">
                  <a:extLst>
                    <a:ext uri="{9D8B030D-6E8A-4147-A177-3AD203B41FA5}">
                      <a16:colId xmlns:a16="http://schemas.microsoft.com/office/drawing/2014/main" val="351483069"/>
                    </a:ext>
                  </a:extLst>
                </a:gridCol>
              </a:tblGrid>
              <a:tr h="563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  <a:latin typeface="Gill Sans"/>
                        </a:rPr>
                        <a:t>Window</a:t>
                      </a:r>
                      <a:endParaRPr lang="en-RW" sz="2000" b="1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  <a:latin typeface="Gill Sans"/>
                        </a:rPr>
                        <a:t>Allocated Amount</a:t>
                      </a:r>
                      <a:endParaRPr lang="en-RW" sz="2000" b="1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  <a:latin typeface="Gill Sans"/>
                        </a:rPr>
                        <a:t>Pre-Approved Amount</a:t>
                      </a:r>
                      <a:endParaRPr lang="en-RW" sz="2000" b="1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39282"/>
                  </a:ext>
                </a:extLst>
              </a:tr>
              <a:tr h="5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Gill Sans"/>
                        </a:rPr>
                        <a:t>Hotel Refinancing</a:t>
                      </a:r>
                      <a:endParaRPr lang="en-RW" sz="2000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Gill Sans"/>
                        </a:rPr>
                        <a:t>51,319,255,695</a:t>
                      </a:r>
                      <a:endParaRPr lang="en-RW" sz="200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Gill Sans"/>
                        </a:rPr>
                        <a:t>52,671,378,196</a:t>
                      </a:r>
                      <a:endParaRPr lang="en-RW" sz="2000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extLst>
                  <a:ext uri="{0D108BD9-81ED-4DB2-BD59-A6C34878D82A}">
                    <a16:rowId xmlns:a16="http://schemas.microsoft.com/office/drawing/2014/main" val="1278056847"/>
                  </a:ext>
                </a:extLst>
              </a:tr>
              <a:tr h="5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Gill Sans"/>
                        </a:rPr>
                        <a:t>Working Capital</a:t>
                      </a:r>
                      <a:endParaRPr lang="en-RW" sz="2000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Gill Sans"/>
                        </a:rPr>
                        <a:t>12,300,000,000</a:t>
                      </a:r>
                      <a:endParaRPr lang="en-RW" sz="2000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Gill Sans"/>
                        </a:rPr>
                        <a:t>11,842,839,496</a:t>
                      </a:r>
                      <a:endParaRPr lang="en-RW" sz="200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extLst>
                  <a:ext uri="{0D108BD9-81ED-4DB2-BD59-A6C34878D82A}">
                    <a16:rowId xmlns:a16="http://schemas.microsoft.com/office/drawing/2014/main" val="2038152998"/>
                  </a:ext>
                </a:extLst>
              </a:tr>
              <a:tr h="5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Gill Sans"/>
                        </a:rPr>
                        <a:t>Public Transport </a:t>
                      </a:r>
                      <a:endParaRPr lang="en-RW" sz="2000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Gill Sans"/>
                        </a:rPr>
                        <a:t>7,329,217,615</a:t>
                      </a:r>
                      <a:endParaRPr lang="en-RW" sz="2000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Gill Sans"/>
                        </a:rPr>
                        <a:t>7,505,735,516</a:t>
                      </a:r>
                      <a:endParaRPr lang="en-RW" sz="200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extLst>
                  <a:ext uri="{0D108BD9-81ED-4DB2-BD59-A6C34878D82A}">
                    <a16:rowId xmlns:a16="http://schemas.microsoft.com/office/drawing/2014/main" val="1467791136"/>
                  </a:ext>
                </a:extLst>
              </a:tr>
              <a:tr h="5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Gill Sans"/>
                        </a:rPr>
                        <a:t>Education </a:t>
                      </a:r>
                      <a:endParaRPr lang="en-RW" sz="2000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Gill Sans"/>
                        </a:rPr>
                        <a:t>12,600,000,000</a:t>
                      </a:r>
                      <a:endParaRPr lang="en-RW" sz="2000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Gill Sans"/>
                        </a:rPr>
                        <a:t>13,228,929,973</a:t>
                      </a:r>
                      <a:endParaRPr lang="en-RW" sz="2000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extLst>
                  <a:ext uri="{0D108BD9-81ED-4DB2-BD59-A6C34878D82A}">
                    <a16:rowId xmlns:a16="http://schemas.microsoft.com/office/drawing/2014/main" val="3533406287"/>
                  </a:ext>
                </a:extLst>
              </a:tr>
              <a:tr h="5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Gill Sans"/>
                        </a:rPr>
                        <a:t>Public Transport Subsidy</a:t>
                      </a:r>
                      <a:endParaRPr lang="en-RW" sz="200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Gill Sans"/>
                        </a:rPr>
                        <a:t>12,300,000,000</a:t>
                      </a:r>
                      <a:endParaRPr lang="en-RW" sz="2000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Gill Sans"/>
                        </a:rPr>
                        <a:t>12,123,482,098</a:t>
                      </a:r>
                      <a:endParaRPr lang="en-RW" sz="2000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extLst>
                  <a:ext uri="{0D108BD9-81ED-4DB2-BD59-A6C34878D82A}">
                    <a16:rowId xmlns:a16="http://schemas.microsoft.com/office/drawing/2014/main" val="3216519116"/>
                  </a:ext>
                </a:extLst>
              </a:tr>
              <a:tr h="5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Gill Sans"/>
                        </a:rPr>
                        <a:t>BDF</a:t>
                      </a:r>
                      <a:endParaRPr lang="en-RW" sz="200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Gill Sans"/>
                        </a:rPr>
                        <a:t>5,000,000,000</a:t>
                      </a:r>
                      <a:endParaRPr lang="en-RW" sz="200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Gill Sans"/>
                        </a:rPr>
                        <a:t>5,300,000,000</a:t>
                      </a:r>
                      <a:endParaRPr lang="en-RW" sz="2000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extLst>
                  <a:ext uri="{0D108BD9-81ED-4DB2-BD59-A6C34878D82A}">
                    <a16:rowId xmlns:a16="http://schemas.microsoft.com/office/drawing/2014/main" val="2742225079"/>
                  </a:ext>
                </a:extLst>
              </a:tr>
              <a:tr h="5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  <a:latin typeface="Gill Sans"/>
                        </a:rPr>
                        <a:t>TOTAL</a:t>
                      </a:r>
                      <a:endParaRPr lang="en-RW" sz="2000" b="1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  <a:latin typeface="Gill Sans"/>
                        </a:rPr>
                        <a:t>100,848,473,310</a:t>
                      </a:r>
                      <a:endParaRPr lang="en-RW" sz="2000" b="1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  <a:latin typeface="Gill Sans"/>
                        </a:rPr>
                        <a:t>102,672,365,279</a:t>
                      </a:r>
                      <a:endParaRPr lang="en-RW" sz="2000" b="1" dirty="0">
                        <a:effectLst/>
                        <a:latin typeface="Gill Sans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1" marR="63991" marT="0" marB="0"/>
                </a:tc>
                <a:extLst>
                  <a:ext uri="{0D108BD9-81ED-4DB2-BD59-A6C34878D82A}">
                    <a16:rowId xmlns:a16="http://schemas.microsoft.com/office/drawing/2014/main" val="135347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989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7257F-9875-4681-BA15-3FCD4C12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0917"/>
            <a:ext cx="7659703" cy="738664"/>
          </a:xfrm>
        </p:spPr>
        <p:txBody>
          <a:bodyPr/>
          <a:lstStyle/>
          <a:p>
            <a:pPr algn="ctr"/>
            <a:r>
              <a:rPr lang="en-US" sz="2400" b="1" dirty="0"/>
              <a:t>Average number of employees in small, medium and large enterprises</a:t>
            </a:r>
            <a:endParaRPr lang="en-RW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6FF0A5-6CD4-4A4F-8971-E157D36AF8D4}"/>
              </a:ext>
            </a:extLst>
          </p:cNvPr>
          <p:cNvSpPr txBox="1"/>
          <p:nvPr/>
        </p:nvSpPr>
        <p:spPr>
          <a:xfrm>
            <a:off x="1981200" y="2304241"/>
            <a:ext cx="423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Customer Relationship Management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042C12-5515-4119-B2FB-70C373653E83}"/>
              </a:ext>
            </a:extLst>
          </p:cNvPr>
          <p:cNvSpPr txBox="1"/>
          <p:nvPr/>
        </p:nvSpPr>
        <p:spPr>
          <a:xfrm>
            <a:off x="2133600" y="272526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Business Continuity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61C283-8E07-4F5A-B31D-AEB5D0A6E3C4}"/>
              </a:ext>
            </a:extLst>
          </p:cNvPr>
          <p:cNvSpPr txBox="1"/>
          <p:nvPr/>
        </p:nvSpPr>
        <p:spPr>
          <a:xfrm>
            <a:off x="2133600" y="32195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Liquidity and Refinance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54EB42-FFE5-48F4-BE15-915AF58B7143}"/>
              </a:ext>
            </a:extLst>
          </p:cNvPr>
          <p:cNvSpPr txBox="1"/>
          <p:nvPr/>
        </p:nvSpPr>
        <p:spPr>
          <a:xfrm>
            <a:off x="1905000" y="365522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Lack of Digital banking and Mobile platform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6D4FB6A-6E42-4E69-B86C-53053838D6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872392"/>
              </p:ext>
            </p:extLst>
          </p:nvPr>
        </p:nvGraphicFramePr>
        <p:xfrm>
          <a:off x="228600" y="1250577"/>
          <a:ext cx="8534400" cy="4745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6831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897" y="371475"/>
            <a:ext cx="7735903" cy="400110"/>
          </a:xfrm>
        </p:spPr>
        <p:txBody>
          <a:bodyPr/>
          <a:lstStyle/>
          <a:p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ffect of ERF on Business Operating Capacity </a:t>
            </a:r>
            <a:endParaRPr lang="en-US" sz="2600" b="1" dirty="0"/>
          </a:p>
        </p:txBody>
      </p:sp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5E2EAFA3-AA59-4155-8C11-9A62567616A9}"/>
              </a:ext>
            </a:extLst>
          </p:cNvPr>
          <p:cNvSpPr txBox="1">
            <a:spLocks/>
          </p:cNvSpPr>
          <p:nvPr/>
        </p:nvSpPr>
        <p:spPr>
          <a:xfrm>
            <a:off x="49635" y="884038"/>
            <a:ext cx="9094365" cy="111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3500" marR="0" lvl="0" indent="0" algn="l" defTabSz="914400" rtl="0" eaLnBrk="1" fontAlgn="auto" latinLnBrk="0" hangingPunct="1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2100" algn="l"/>
              </a:tabLst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1905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5" normalizeH="0" baseline="0" noProof="0" dirty="0">
              <a:ln>
                <a:noFill/>
              </a:ln>
              <a:solidFill>
                <a:srgbClr val="1598D5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F8B6AC3-1EB4-45C8-9DEE-18762C128F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533519"/>
              </p:ext>
            </p:extLst>
          </p:nvPr>
        </p:nvGraphicFramePr>
        <p:xfrm>
          <a:off x="391890" y="1443358"/>
          <a:ext cx="8458200" cy="4226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89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8356456" cy="4154984"/>
          </a:xfrm>
        </p:spPr>
        <p:txBody>
          <a:bodyPr/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Gill Sans"/>
              </a:rPr>
              <a:t>1. Experience of SMEs </a:t>
            </a:r>
            <a:br>
              <a:rPr lang="en-US" sz="3000" b="1" dirty="0">
                <a:solidFill>
                  <a:schemeClr val="tx1"/>
                </a:solidFill>
                <a:latin typeface="Gill Sans"/>
              </a:rPr>
            </a:br>
            <a:br>
              <a:rPr lang="en-US" sz="3000" b="1" dirty="0">
                <a:solidFill>
                  <a:schemeClr val="tx1"/>
                </a:solidFill>
                <a:latin typeface="Gill Sans"/>
              </a:rPr>
            </a:br>
            <a:r>
              <a:rPr lang="en-US" sz="3000" b="1" dirty="0">
                <a:solidFill>
                  <a:schemeClr val="tx1"/>
                </a:solidFill>
                <a:latin typeface="Gill Sans"/>
              </a:rPr>
              <a:t>2. Experience of Banks</a:t>
            </a:r>
            <a:br>
              <a:rPr lang="en-US" sz="3000" b="1" dirty="0">
                <a:solidFill>
                  <a:schemeClr val="tx1"/>
                </a:solidFill>
                <a:latin typeface="Gill Sans"/>
              </a:rPr>
            </a:br>
            <a:br>
              <a:rPr lang="en-US" sz="3000" b="1" dirty="0">
                <a:solidFill>
                  <a:schemeClr val="tx1"/>
                </a:solidFill>
                <a:latin typeface="Gill Sans"/>
              </a:rPr>
            </a:br>
            <a:r>
              <a:rPr lang="en-US" sz="3000" b="1" dirty="0">
                <a:solidFill>
                  <a:schemeClr val="tx1"/>
                </a:solidFill>
                <a:latin typeface="Gill Sans"/>
              </a:rPr>
              <a:t>3. Experience of MFIs</a:t>
            </a:r>
            <a:br>
              <a:rPr lang="en-US" sz="3000" b="1" dirty="0">
                <a:solidFill>
                  <a:schemeClr val="tx1"/>
                </a:solidFill>
                <a:latin typeface="Gill Sans"/>
              </a:rPr>
            </a:br>
            <a:br>
              <a:rPr lang="en-US" sz="3000" b="1" dirty="0">
                <a:solidFill>
                  <a:schemeClr val="tx1"/>
                </a:solidFill>
                <a:latin typeface="Gill Sans"/>
              </a:rPr>
            </a:br>
            <a:r>
              <a:rPr lang="en-US" sz="3000" b="1" dirty="0">
                <a:solidFill>
                  <a:schemeClr val="tx1"/>
                </a:solidFill>
                <a:latin typeface="Gill Sans"/>
              </a:rPr>
              <a:t>4. Effects of ERF</a:t>
            </a:r>
            <a:br>
              <a:rPr lang="en-US" sz="3000" b="1" dirty="0">
                <a:solidFill>
                  <a:schemeClr val="tx1"/>
                </a:solidFill>
                <a:latin typeface="Gill Sans"/>
              </a:rPr>
            </a:br>
            <a:br>
              <a:rPr lang="en-US" sz="3000" b="1" dirty="0">
                <a:solidFill>
                  <a:schemeClr val="tx1"/>
                </a:solidFill>
                <a:latin typeface="Gill Sans"/>
              </a:rPr>
            </a:br>
            <a:r>
              <a:rPr lang="en-US" sz="3000" b="1" dirty="0">
                <a:solidFill>
                  <a:schemeClr val="tx1"/>
                </a:solidFill>
                <a:latin typeface="Gill Sans"/>
              </a:rPr>
              <a:t>5. Lessons Learnt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638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56" y="0"/>
            <a:ext cx="7735903" cy="800219"/>
          </a:xfrm>
        </p:spPr>
        <p:txBody>
          <a:bodyPr/>
          <a:lstStyle/>
          <a:p>
            <a:pPr algn="ctr"/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</a:rPr>
              <a:t>Perceived E</a:t>
            </a: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ffect of Covid-19 and ERF on </a:t>
            </a:r>
            <a:b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Business Turnover</a:t>
            </a:r>
            <a:endParaRPr lang="en-US" sz="2600" b="1" dirty="0"/>
          </a:p>
        </p:txBody>
      </p:sp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5E2EAFA3-AA59-4155-8C11-9A62567616A9}"/>
              </a:ext>
            </a:extLst>
          </p:cNvPr>
          <p:cNvSpPr txBox="1">
            <a:spLocks/>
          </p:cNvSpPr>
          <p:nvPr/>
        </p:nvSpPr>
        <p:spPr>
          <a:xfrm>
            <a:off x="49635" y="884038"/>
            <a:ext cx="9094365" cy="111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3500" marR="0" lvl="0" indent="0" algn="l" defTabSz="914400" rtl="0" eaLnBrk="1" fontAlgn="auto" latinLnBrk="0" hangingPunct="1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2100" algn="l"/>
              </a:tabLst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1905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5" normalizeH="0" baseline="0" noProof="0" dirty="0">
              <a:ln>
                <a:noFill/>
              </a:ln>
              <a:solidFill>
                <a:srgbClr val="1598D5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0DF776F-58FE-084E-A417-7580757C9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573774"/>
              </p:ext>
            </p:extLst>
          </p:nvPr>
        </p:nvGraphicFramePr>
        <p:xfrm>
          <a:off x="244327" y="1752600"/>
          <a:ext cx="8704980" cy="438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85380">
                  <a:extLst>
                    <a:ext uri="{9D8B030D-6E8A-4147-A177-3AD203B41FA5}">
                      <a16:colId xmlns:a16="http://schemas.microsoft.com/office/drawing/2014/main" val="577559306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709056042"/>
                    </a:ext>
                  </a:extLst>
                </a:gridCol>
              </a:tblGrid>
              <a:tr h="430133">
                <a:tc>
                  <a:txBody>
                    <a:bodyPr/>
                    <a:lstStyle/>
                    <a:p>
                      <a:r>
                        <a:rPr lang="en-US" sz="2400" dirty="0"/>
                        <a:t>Effects of Covid-19</a:t>
                      </a:r>
                      <a:endParaRPr lang="en-RW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Effects of ERF</a:t>
                      </a:r>
                      <a:endParaRPr lang="en-RW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852755"/>
                  </a:ext>
                </a:extLst>
              </a:tr>
              <a:tr h="633675">
                <a:tc>
                  <a:txBody>
                    <a:bodyPr/>
                    <a:lstStyle/>
                    <a:p>
                      <a:r>
                        <a:rPr lang="en-US" sz="2400" dirty="0"/>
                        <a:t>About </a:t>
                      </a:r>
                      <a:r>
                        <a:rPr lang="en-US" sz="2400" dirty="0">
                          <a:effectLst/>
                        </a:rPr>
                        <a:t>90% of </a:t>
                      </a:r>
                      <a:r>
                        <a:rPr lang="en-US" sz="2400" dirty="0"/>
                        <a:t>businesses experienced  decreased in turnover by at least 25%</a:t>
                      </a:r>
                      <a:endParaRPr lang="en-RW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88% of businesses increased their turnover by at least 25%</a:t>
                      </a:r>
                    </a:p>
                    <a:p>
                      <a:endParaRPr lang="en-US" sz="2400" dirty="0"/>
                    </a:p>
                    <a:p>
                      <a:endParaRPr lang="en-RW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389231"/>
                  </a:ext>
                </a:extLst>
              </a:tr>
              <a:tr h="633675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85% of business decreased their profitability by at least 25%</a:t>
                      </a:r>
                      <a:endParaRPr lang="en-RW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75% of business increased profitability by at least 25%</a:t>
                      </a:r>
                    </a:p>
                    <a:p>
                      <a:endParaRPr lang="en-RW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788676"/>
                  </a:ext>
                </a:extLst>
              </a:tr>
              <a:tr h="430133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</a:rPr>
                        <a:t>64.2%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</a:rPr>
                        <a:t> of businesses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</a:rPr>
                        <a:t>decreased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</a:rPr>
                        <a:t>ability to pay taxes </a:t>
                      </a:r>
                      <a:endParaRPr lang="en-RW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</a:rPr>
                        <a:t>31.4%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ncreased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capacity to pay taxes +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</a:rPr>
                        <a:t>40.5%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</a:rPr>
                        <a:t> paying taxes with some difficulties</a:t>
                      </a:r>
                      <a:endParaRPr lang="en-RW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049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22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8871"/>
            <a:ext cx="7735903" cy="677108"/>
          </a:xfrm>
        </p:spPr>
        <p:txBody>
          <a:bodyPr/>
          <a:lstStyle/>
          <a:p>
            <a:r>
              <a:rPr lang="en-US" sz="4400" b="1" dirty="0"/>
              <a:t>Lessons Learnt </a:t>
            </a:r>
          </a:p>
        </p:txBody>
      </p:sp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5E2EAFA3-AA59-4155-8C11-9A62567616A9}"/>
              </a:ext>
            </a:extLst>
          </p:cNvPr>
          <p:cNvSpPr txBox="1">
            <a:spLocks/>
          </p:cNvSpPr>
          <p:nvPr/>
        </p:nvSpPr>
        <p:spPr>
          <a:xfrm>
            <a:off x="49635" y="884038"/>
            <a:ext cx="9094365" cy="111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3500" marR="0" lvl="0" indent="0" algn="l" defTabSz="914400" rtl="0" eaLnBrk="1" fontAlgn="auto" latinLnBrk="0" hangingPunct="1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2100" algn="l"/>
              </a:tabLst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1905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5" normalizeH="0" baseline="0" noProof="0" dirty="0">
              <a:ln>
                <a:noFill/>
              </a:ln>
              <a:solidFill>
                <a:srgbClr val="1598D5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6C6F8-5ADB-4E5B-B36F-F629544BC02E}"/>
              </a:ext>
            </a:extLst>
          </p:cNvPr>
          <p:cNvSpPr txBox="1"/>
          <p:nvPr/>
        </p:nvSpPr>
        <p:spPr>
          <a:xfrm>
            <a:off x="101017" y="1182264"/>
            <a:ext cx="8941965" cy="398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GB" sz="2200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Covid-19 has raised the </a:t>
            </a:r>
            <a:r>
              <a:rPr lang="en-GB" sz="2200" b="1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needs to fast track digitization </a:t>
            </a:r>
            <a:r>
              <a:rPr lang="en-GB" sz="2200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in the financial sector and beyond (i.e. need for the understanding customers digitization needs and establish internal mechanisms for addressing them)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GB" sz="2200" dirty="0">
              <a:latin typeface="Gill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GB" sz="2200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b="1" i="1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Automation of Microfinance institutions </a:t>
            </a:r>
            <a:r>
              <a:rPr lang="en-GB" sz="2200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is key for effective service delivery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GB" sz="2200" dirty="0">
              <a:latin typeface="Gill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GB" sz="2200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Gill Sans"/>
              </a:rPr>
              <a:t>Increase </a:t>
            </a:r>
            <a:r>
              <a:rPr lang="en-US" sz="2200" b="1" dirty="0">
                <a:latin typeface="Gill Sans"/>
              </a:rPr>
              <a:t>customer adoption </a:t>
            </a:r>
            <a:r>
              <a:rPr lang="en-US" sz="2200" dirty="0">
                <a:latin typeface="Gill Sans"/>
              </a:rPr>
              <a:t>of </a:t>
            </a:r>
            <a:r>
              <a:rPr lang="en-US" sz="2200" b="1" i="1" dirty="0">
                <a:latin typeface="Gill Sans"/>
              </a:rPr>
              <a:t>online and digital banking, technology</a:t>
            </a:r>
            <a:r>
              <a:rPr lang="en-US" sz="2200" dirty="0">
                <a:latin typeface="Gill Sans"/>
              </a:rPr>
              <a:t> and in particular digital transformation post COIVD -19. </a:t>
            </a:r>
          </a:p>
        </p:txBody>
      </p:sp>
    </p:spTree>
    <p:extLst>
      <p:ext uri="{BB962C8B-B14F-4D97-AF65-F5344CB8AC3E}">
        <p14:creationId xmlns:p14="http://schemas.microsoft.com/office/powerpoint/2010/main" val="2511811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8871"/>
            <a:ext cx="7735903" cy="677108"/>
          </a:xfrm>
        </p:spPr>
        <p:txBody>
          <a:bodyPr/>
          <a:lstStyle/>
          <a:p>
            <a:r>
              <a:rPr lang="en-US" sz="4400" b="1" dirty="0"/>
              <a:t>Lessons Learnt </a:t>
            </a:r>
          </a:p>
        </p:txBody>
      </p:sp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5E2EAFA3-AA59-4155-8C11-9A62567616A9}"/>
              </a:ext>
            </a:extLst>
          </p:cNvPr>
          <p:cNvSpPr txBox="1">
            <a:spLocks/>
          </p:cNvSpPr>
          <p:nvPr/>
        </p:nvSpPr>
        <p:spPr>
          <a:xfrm>
            <a:off x="49635" y="884038"/>
            <a:ext cx="9094365" cy="111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3500" marR="0" lvl="0" indent="0" algn="l" defTabSz="914400" rtl="0" eaLnBrk="1" fontAlgn="auto" latinLnBrk="0" hangingPunct="1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2100" algn="l"/>
              </a:tabLst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1905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5" normalizeH="0" baseline="0" noProof="0" dirty="0">
              <a:ln>
                <a:noFill/>
              </a:ln>
              <a:solidFill>
                <a:srgbClr val="1598D5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6C6F8-5ADB-4E5B-B36F-F629544BC02E}"/>
              </a:ext>
            </a:extLst>
          </p:cNvPr>
          <p:cNvSpPr txBox="1"/>
          <p:nvPr/>
        </p:nvSpPr>
        <p:spPr>
          <a:xfrm>
            <a:off x="304083" y="1261032"/>
            <a:ext cx="8535117" cy="4197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GB" sz="2400" dirty="0">
              <a:latin typeface="Gill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GB" sz="2400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Gill Sans"/>
              </a:rPr>
              <a:t>Think </a:t>
            </a:r>
            <a:r>
              <a:rPr lang="en-US" sz="2400" b="1" dirty="0">
                <a:latin typeface="Gill Sans"/>
              </a:rPr>
              <a:t>differently in terms of crisis management </a:t>
            </a:r>
            <a:r>
              <a:rPr lang="en-US" sz="2400" dirty="0">
                <a:latin typeface="Gill Sans"/>
              </a:rPr>
              <a:t>(clients' management, client centric products,  and development of resilience products post crisis, etc.)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400" dirty="0">
              <a:latin typeface="Gill Sans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latin typeface="Gill Sans"/>
              </a:rPr>
              <a:t> </a:t>
            </a:r>
            <a:r>
              <a:rPr lang="en-US" sz="2400" b="1" i="1" dirty="0">
                <a:latin typeface="Gill Sans"/>
              </a:rPr>
              <a:t>Increased Customer Relationship</a:t>
            </a:r>
            <a:r>
              <a:rPr lang="en-US" sz="2400" dirty="0">
                <a:latin typeface="Gill Sans"/>
              </a:rPr>
              <a:t>: The customers </a:t>
            </a:r>
            <a:r>
              <a:rPr lang="en-US" sz="2400" b="1" dirty="0">
                <a:latin typeface="Gill Sans"/>
              </a:rPr>
              <a:t>needed banks more than ever during crisis and vice versa</a:t>
            </a:r>
            <a:r>
              <a:rPr lang="en-US" sz="2400" dirty="0">
                <a:latin typeface="Gill Sans"/>
              </a:rPr>
              <a:t>. Hear their </a:t>
            </a:r>
            <a:r>
              <a:rPr lang="en-US" sz="2400" b="1" dirty="0">
                <a:latin typeface="Gill Sans"/>
              </a:rPr>
              <a:t>voices and needs</a:t>
            </a:r>
            <a:r>
              <a:rPr lang="en-US" sz="2400" dirty="0">
                <a:latin typeface="Gill Sans"/>
              </a:rPr>
              <a:t>, show empathy and put their needs first. Leverage on ERF</a:t>
            </a:r>
            <a:endParaRPr lang="en-GB" sz="2400" dirty="0">
              <a:solidFill>
                <a:srgbClr val="FF0000"/>
              </a:solidFill>
              <a:latin typeface="Gill Sans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41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8871"/>
            <a:ext cx="7735903" cy="492443"/>
          </a:xfrm>
        </p:spPr>
        <p:txBody>
          <a:bodyPr/>
          <a:lstStyle/>
          <a:p>
            <a:r>
              <a:rPr lang="en-US" sz="3200" b="1" dirty="0"/>
              <a:t>Lessons Learnt </a:t>
            </a:r>
          </a:p>
        </p:txBody>
      </p:sp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5E2EAFA3-AA59-4155-8C11-9A62567616A9}"/>
              </a:ext>
            </a:extLst>
          </p:cNvPr>
          <p:cNvSpPr txBox="1">
            <a:spLocks/>
          </p:cNvSpPr>
          <p:nvPr/>
        </p:nvSpPr>
        <p:spPr>
          <a:xfrm>
            <a:off x="49635" y="884038"/>
            <a:ext cx="9094365" cy="111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3500" marR="0" lvl="0" indent="0" algn="l" defTabSz="914400" rtl="0" eaLnBrk="1" fontAlgn="auto" latinLnBrk="0" hangingPunct="1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2100" algn="l"/>
              </a:tabLst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1905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5" normalizeH="0" baseline="0" noProof="0" dirty="0">
              <a:ln>
                <a:noFill/>
              </a:ln>
              <a:solidFill>
                <a:srgbClr val="1598D5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6C6F8-5ADB-4E5B-B36F-F629544BC02E}"/>
              </a:ext>
            </a:extLst>
          </p:cNvPr>
          <p:cNvSpPr txBox="1"/>
          <p:nvPr/>
        </p:nvSpPr>
        <p:spPr>
          <a:xfrm>
            <a:off x="152400" y="1145319"/>
            <a:ext cx="8941965" cy="5057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GB" sz="2400" b="1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Don’t forget the underserved such as</a:t>
            </a:r>
            <a:r>
              <a:rPr lang="en-GB" sz="2400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2" algn="just">
              <a:lnSpc>
                <a:spcPct val="115000"/>
              </a:lnSpc>
              <a:spcAft>
                <a:spcPts val="800"/>
              </a:spcAft>
            </a:pPr>
            <a:r>
              <a:rPr lang="en-GB" sz="2000" b="1" i="1" dirty="0">
                <a:solidFill>
                  <a:srgbClr val="0070C0"/>
                </a:solidFill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The Smallholder farmers</a:t>
            </a:r>
            <a:r>
              <a:rPr lang="en-GB" sz="2000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2" algn="just">
              <a:lnSpc>
                <a:spcPct val="115000"/>
              </a:lnSpc>
              <a:spcAft>
                <a:spcPts val="800"/>
              </a:spcAft>
            </a:pPr>
            <a:r>
              <a:rPr lang="en-GB" sz="2000" b="1" i="1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	Integration in the national, regional and international value 	chai</a:t>
            </a:r>
            <a:r>
              <a:rPr lang="en-GB" sz="2000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n, access to finance (digitized </a:t>
            </a:r>
            <a:r>
              <a:rPr lang="en-US" sz="2000" dirty="0">
                <a:latin typeface="Gill Sans"/>
              </a:rPr>
              <a:t>and structured to match farm 	cash 	flows (banks, SACCOs etc.) </a:t>
            </a:r>
          </a:p>
          <a:p>
            <a:pPr lvl="2" algn="just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latin typeface="Gill Sans"/>
            </a:endParaRPr>
          </a:p>
          <a:p>
            <a:pPr lvl="2" algn="just">
              <a:lnSpc>
                <a:spcPct val="115000"/>
              </a:lnSpc>
              <a:spcAft>
                <a:spcPts val="800"/>
              </a:spcAft>
            </a:pPr>
            <a:r>
              <a:rPr lang="en-US" sz="2000" b="1" i="1" dirty="0">
                <a:solidFill>
                  <a:srgbClr val="0070C0"/>
                </a:solidFill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Small scale traders</a:t>
            </a:r>
            <a:r>
              <a:rPr lang="en-US" sz="2000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257300" lvl="2" indent="-3429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2000" dirty="0">
                <a:latin typeface="Gill Sans"/>
              </a:rPr>
              <a:t>Small scale </a:t>
            </a:r>
            <a:r>
              <a:rPr lang="en-US" sz="2000" b="1" i="1" dirty="0">
                <a:latin typeface="Gill Sans"/>
              </a:rPr>
              <a:t>traders have access to digital tools and can benefit from transactions through mobile money </a:t>
            </a:r>
            <a:r>
              <a:rPr lang="en-US" sz="2000" i="1" dirty="0">
                <a:latin typeface="Gill Sans"/>
              </a:rPr>
              <a:t>but most of them are </a:t>
            </a:r>
            <a:r>
              <a:rPr lang="en-US" sz="2000" dirty="0">
                <a:latin typeface="Gill Sans"/>
              </a:rPr>
              <a:t>outside the formal banking system.</a:t>
            </a:r>
            <a:r>
              <a:rPr lang="nn-NO" sz="2000" dirty="0">
                <a:latin typeface="Gill Sans"/>
              </a:rPr>
              <a:t> </a:t>
            </a:r>
          </a:p>
          <a:p>
            <a:pPr marL="1257300" lvl="2" indent="-3429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nn-NO" sz="2000" b="1" dirty="0">
                <a:latin typeface="Gill Sans"/>
              </a:rPr>
              <a:t>Harness digital data for financial profile: </a:t>
            </a:r>
            <a:r>
              <a:rPr lang="nn-NO" sz="2000" dirty="0">
                <a:latin typeface="Gill Sans"/>
              </a:rPr>
              <a:t>promote open finance </a:t>
            </a:r>
            <a:endParaRPr lang="en-US" sz="2000" dirty="0">
              <a:latin typeface="Gill Sans"/>
            </a:endParaRPr>
          </a:p>
          <a:p>
            <a:pPr lvl="2" algn="just">
              <a:lnSpc>
                <a:spcPct val="115000"/>
              </a:lnSpc>
              <a:spcAft>
                <a:spcPts val="800"/>
              </a:spcAft>
            </a:pPr>
            <a:endParaRPr lang="en-US" sz="17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5529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9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996" y="274320"/>
            <a:ext cx="795020" cy="849630"/>
          </a:xfrm>
          <a:custGeom>
            <a:avLst/>
            <a:gdLst/>
            <a:ahLst/>
            <a:cxnLst/>
            <a:rect l="l" t="t" r="r" b="b"/>
            <a:pathLst>
              <a:path w="795019" h="84963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794791"/>
                </a:lnTo>
                <a:lnTo>
                  <a:pt x="850" y="826267"/>
                </a:lnTo>
                <a:lnTo>
                  <a:pt x="6807" y="842430"/>
                </a:lnTo>
                <a:lnTo>
                  <a:pt x="22974" y="848385"/>
                </a:lnTo>
                <a:lnTo>
                  <a:pt x="54457" y="849236"/>
                </a:lnTo>
                <a:lnTo>
                  <a:pt x="740575" y="849236"/>
                </a:lnTo>
                <a:lnTo>
                  <a:pt x="772058" y="848385"/>
                </a:lnTo>
                <a:lnTo>
                  <a:pt x="788225" y="842430"/>
                </a:lnTo>
                <a:lnTo>
                  <a:pt x="794181" y="826267"/>
                </a:lnTo>
                <a:lnTo>
                  <a:pt x="795032" y="794791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B91C4B-C136-49A8-9D11-69A95CABB69E}"/>
              </a:ext>
            </a:extLst>
          </p:cNvPr>
          <p:cNvSpPr txBox="1"/>
          <p:nvPr/>
        </p:nvSpPr>
        <p:spPr>
          <a:xfrm>
            <a:off x="2438400" y="28956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31173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DB61AE-ED81-4027-896C-F57B01434C99}"/>
              </a:ext>
            </a:extLst>
          </p:cNvPr>
          <p:cNvSpPr txBox="1">
            <a:spLocks/>
          </p:cNvSpPr>
          <p:nvPr/>
        </p:nvSpPr>
        <p:spPr>
          <a:xfrm>
            <a:off x="1431543" y="166265"/>
            <a:ext cx="773590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2800" b="1" kern="0" dirty="0"/>
              <a:t>Effects Covid-19 on the Rwanda’s Economy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532F5-7E4D-42BA-98C4-9B321CDBC354}"/>
              </a:ext>
            </a:extLst>
          </p:cNvPr>
          <p:cNvSpPr txBox="1"/>
          <p:nvPr/>
        </p:nvSpPr>
        <p:spPr>
          <a:xfrm>
            <a:off x="76200" y="1206108"/>
            <a:ext cx="8991600" cy="5094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The COVID-19 pandemic has caused an </a:t>
            </a:r>
            <a:r>
              <a:rPr lang="en-GB" sz="2400" b="1" i="1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abrupt shock </a:t>
            </a:r>
            <a:r>
              <a:rPr lang="en-GB" sz="2400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to the global economy.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In Rwanda, the </a:t>
            </a:r>
            <a:r>
              <a:rPr lang="en-GB" sz="2400" b="1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measures put in place </a:t>
            </a:r>
            <a:r>
              <a:rPr lang="en-GB" sz="2400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to curb the spread of the pandemic (</a:t>
            </a:r>
            <a:r>
              <a:rPr lang="en-GB" i="1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including closure, suspension of domestic travel, cancellation of public gatherings, institution of teleworking, closure of schools, and places of worship and non-essential businesses) </a:t>
            </a:r>
            <a:r>
              <a:rPr lang="en-GB" sz="2400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have </a:t>
            </a:r>
            <a:r>
              <a:rPr lang="en-GB" sz="2400" b="1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had negative effects </a:t>
            </a:r>
            <a:r>
              <a:rPr lang="en-GB" sz="2400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on the livelihoods of many Rwandans, especially those </a:t>
            </a:r>
            <a:r>
              <a:rPr lang="en-GB" sz="2400" b="1" i="1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who earn their living on a daily basis.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Gill Sans"/>
                <a:ea typeface="Calibri" panose="020F0502020204030204" pitchFamily="34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ockdowns has led to </a:t>
            </a:r>
            <a:r>
              <a:rPr lang="en-GB" sz="2400" b="1" i="1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significant job losses </a:t>
            </a:r>
            <a:r>
              <a:rPr lang="en-GB" sz="2400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due to business closures, with the </a:t>
            </a:r>
            <a:r>
              <a:rPr lang="en-GB" sz="2400" b="1" i="1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unemployment rate rose to 18% </a:t>
            </a:r>
            <a:r>
              <a:rPr lang="en-GB" sz="2400" dirty="0">
                <a:solidFill>
                  <a:srgbClr val="000000"/>
                </a:solidFill>
                <a:effectLst/>
                <a:latin typeface="Gill Sans"/>
                <a:ea typeface="Calibri" panose="020F0502020204030204" pitchFamily="34" charset="0"/>
              </a:rPr>
              <a:t>by the end of 2020. </a:t>
            </a:r>
          </a:p>
        </p:txBody>
      </p:sp>
    </p:spTree>
    <p:extLst>
      <p:ext uri="{BB962C8B-B14F-4D97-AF65-F5344CB8AC3E}">
        <p14:creationId xmlns:p14="http://schemas.microsoft.com/office/powerpoint/2010/main" val="71803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DB61AE-ED81-4027-896C-F57B01434C99}"/>
              </a:ext>
            </a:extLst>
          </p:cNvPr>
          <p:cNvSpPr txBox="1">
            <a:spLocks/>
          </p:cNvSpPr>
          <p:nvPr/>
        </p:nvSpPr>
        <p:spPr>
          <a:xfrm>
            <a:off x="1295400" y="302455"/>
            <a:ext cx="780469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2800" b="1" kern="0" dirty="0"/>
              <a:t>Effects of Covid-19 on the Rwanda’s Economy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1DB53-97A1-4C5E-A7E8-14BFDCA74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13" y="1219200"/>
            <a:ext cx="8283187" cy="511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3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5E2EAFA3-AA59-4155-8C11-9A62567616A9}"/>
              </a:ext>
            </a:extLst>
          </p:cNvPr>
          <p:cNvSpPr txBox="1">
            <a:spLocks/>
          </p:cNvSpPr>
          <p:nvPr/>
        </p:nvSpPr>
        <p:spPr>
          <a:xfrm>
            <a:off x="24817" y="866659"/>
            <a:ext cx="9094365" cy="111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3500" marR="0" lvl="0" indent="0" algn="l" defTabSz="914400" rtl="0" eaLnBrk="1" fontAlgn="auto" latinLnBrk="0" hangingPunct="1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2100" algn="l"/>
              </a:tabLst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1905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5" normalizeH="0" baseline="0" noProof="0" dirty="0">
              <a:ln>
                <a:noFill/>
              </a:ln>
              <a:solidFill>
                <a:srgbClr val="1598D5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7257F-9875-4681-BA15-3FCD4C12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895600"/>
            <a:ext cx="7162800" cy="615553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Experience of SMEs </a:t>
            </a:r>
            <a:endParaRPr lang="en-RW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4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7257F-9875-4681-BA15-3FCD4C12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897" y="250350"/>
            <a:ext cx="6480205" cy="492443"/>
          </a:xfrm>
        </p:spPr>
        <p:txBody>
          <a:bodyPr/>
          <a:lstStyle/>
          <a:p>
            <a:pPr algn="ctr"/>
            <a:r>
              <a:rPr lang="en-US" sz="3200" b="1" dirty="0"/>
              <a:t>Business sectors and turnover</a:t>
            </a:r>
            <a:endParaRPr lang="en-RW" sz="32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0C4A08-76F4-4569-95C1-A764E1742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39661"/>
              </p:ext>
            </p:extLst>
          </p:nvPr>
        </p:nvGraphicFramePr>
        <p:xfrm>
          <a:off x="152399" y="1078266"/>
          <a:ext cx="8686801" cy="2731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051">
                  <a:extLst>
                    <a:ext uri="{9D8B030D-6E8A-4147-A177-3AD203B41FA5}">
                      <a16:colId xmlns:a16="http://schemas.microsoft.com/office/drawing/2014/main" val="1275469380"/>
                    </a:ext>
                  </a:extLst>
                </a:gridCol>
                <a:gridCol w="2657758">
                  <a:extLst>
                    <a:ext uri="{9D8B030D-6E8A-4147-A177-3AD203B41FA5}">
                      <a16:colId xmlns:a16="http://schemas.microsoft.com/office/drawing/2014/main" val="1042223643"/>
                    </a:ext>
                  </a:extLst>
                </a:gridCol>
                <a:gridCol w="2654992">
                  <a:extLst>
                    <a:ext uri="{9D8B030D-6E8A-4147-A177-3AD203B41FA5}">
                      <a16:colId xmlns:a16="http://schemas.microsoft.com/office/drawing/2014/main" val="3565330543"/>
                    </a:ext>
                  </a:extLst>
                </a:gridCol>
              </a:tblGrid>
              <a:tr h="496191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Sector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Average Annual turnover (RWF) 2019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Average Annual turnover (RWF) 2020</a:t>
                      </a:r>
                      <a:endParaRPr lang="en-RW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/>
                </a:tc>
                <a:extLst>
                  <a:ext uri="{0D108BD9-81ED-4DB2-BD59-A6C34878D82A}">
                    <a16:rowId xmlns:a16="http://schemas.microsoft.com/office/drawing/2014/main" val="2995244452"/>
                  </a:ext>
                </a:extLst>
              </a:tr>
              <a:tr h="279443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Commerce &amp; services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54,7 million</a:t>
                      </a:r>
                      <a:endParaRPr lang="en-RW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43,6 million</a:t>
                      </a:r>
                      <a:endParaRPr lang="en-RW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ctr"/>
                </a:tc>
                <a:extLst>
                  <a:ext uri="{0D108BD9-81ED-4DB2-BD59-A6C34878D82A}">
                    <a16:rowId xmlns:a16="http://schemas.microsoft.com/office/drawing/2014/main" val="3764672616"/>
                  </a:ext>
                </a:extLst>
              </a:tr>
              <a:tr h="279443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Agriculture ‎/ Livestock 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41 million</a:t>
                      </a:r>
                      <a:endParaRPr lang="en-RW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24,6 million 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ctr"/>
                </a:tc>
                <a:extLst>
                  <a:ext uri="{0D108BD9-81ED-4DB2-BD59-A6C34878D82A}">
                    <a16:rowId xmlns:a16="http://schemas.microsoft.com/office/drawing/2014/main" val="3819285191"/>
                  </a:ext>
                </a:extLst>
              </a:tr>
              <a:tr h="279443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Industry</a:t>
                      </a:r>
                      <a:endParaRPr lang="en-RW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180 million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137 million</a:t>
                      </a:r>
                      <a:endParaRPr lang="en-RW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ctr"/>
                </a:tc>
                <a:extLst>
                  <a:ext uri="{0D108BD9-81ED-4DB2-BD59-A6C34878D82A}">
                    <a16:rowId xmlns:a16="http://schemas.microsoft.com/office/drawing/2014/main" val="2903277299"/>
                  </a:ext>
                </a:extLst>
              </a:tr>
              <a:tr h="279443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Liberal professions</a:t>
                      </a:r>
                      <a:endParaRPr lang="en-RW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16,2 million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8,8 million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ctr"/>
                </a:tc>
                <a:extLst>
                  <a:ext uri="{0D108BD9-81ED-4DB2-BD59-A6C34878D82A}">
                    <a16:rowId xmlns:a16="http://schemas.microsoft.com/office/drawing/2014/main" val="1570283404"/>
                  </a:ext>
                </a:extLst>
              </a:tr>
              <a:tr h="279443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Art and craft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11,7 million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3,7 million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ctr"/>
                </a:tc>
                <a:extLst>
                  <a:ext uri="{0D108BD9-81ED-4DB2-BD59-A6C34878D82A}">
                    <a16:rowId xmlns:a16="http://schemas.microsoft.com/office/drawing/2014/main" val="1797156206"/>
                  </a:ext>
                </a:extLst>
              </a:tr>
              <a:tr h="279443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ICT</a:t>
                      </a:r>
                      <a:endParaRPr lang="en-RW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12,3 million</a:t>
                      </a:r>
                      <a:endParaRPr lang="en-RW" sz="16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70,5 million</a:t>
                      </a:r>
                      <a:endParaRPr lang="en-RW" sz="16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900167"/>
                  </a:ext>
                </a:extLst>
              </a:tr>
              <a:tr h="279443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Financial sector</a:t>
                      </a:r>
                      <a:endParaRPr lang="en-RW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158 million</a:t>
                      </a:r>
                      <a:endParaRPr lang="en-RW" sz="16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</a:rPr>
                        <a:t>161 million</a:t>
                      </a:r>
                      <a:endParaRPr lang="en-RW" sz="16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066870"/>
                  </a:ext>
                </a:extLst>
              </a:tr>
              <a:tr h="279443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Tourism</a:t>
                      </a:r>
                      <a:endParaRPr lang="en-RW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91,1 million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72 million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1" marR="66691" marT="0" marB="0" anchor="ctr"/>
                </a:tc>
                <a:extLst>
                  <a:ext uri="{0D108BD9-81ED-4DB2-BD59-A6C34878D82A}">
                    <a16:rowId xmlns:a16="http://schemas.microsoft.com/office/drawing/2014/main" val="200230157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3F974A-B30B-4385-8598-C84E9F8E7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03328"/>
              </p:ext>
            </p:extLst>
          </p:nvPr>
        </p:nvGraphicFramePr>
        <p:xfrm>
          <a:off x="136235" y="4035006"/>
          <a:ext cx="8610601" cy="225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454">
                  <a:extLst>
                    <a:ext uri="{9D8B030D-6E8A-4147-A177-3AD203B41FA5}">
                      <a16:colId xmlns:a16="http://schemas.microsoft.com/office/drawing/2014/main" val="780431220"/>
                    </a:ext>
                  </a:extLst>
                </a:gridCol>
                <a:gridCol w="2634444">
                  <a:extLst>
                    <a:ext uri="{9D8B030D-6E8A-4147-A177-3AD203B41FA5}">
                      <a16:colId xmlns:a16="http://schemas.microsoft.com/office/drawing/2014/main" val="2427181028"/>
                    </a:ext>
                  </a:extLst>
                </a:gridCol>
                <a:gridCol w="2631703">
                  <a:extLst>
                    <a:ext uri="{9D8B030D-6E8A-4147-A177-3AD203B41FA5}">
                      <a16:colId xmlns:a16="http://schemas.microsoft.com/office/drawing/2014/main" val="2280617538"/>
                    </a:ext>
                  </a:extLst>
                </a:gridCol>
              </a:tblGrid>
              <a:tr h="87866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Size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Average Annual turnover (RWF) 2019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Average Annual turnover (RWF) 2020</a:t>
                      </a:r>
                      <a:endParaRPr lang="en-RW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049468"/>
                  </a:ext>
                </a:extLst>
              </a:tr>
              <a:tr h="46041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Micro enterprises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17 million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500 thousand</a:t>
                      </a:r>
                      <a:endParaRPr lang="en-RW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7172900"/>
                  </a:ext>
                </a:extLst>
              </a:tr>
              <a:tr h="46041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Small enterprises</a:t>
                      </a:r>
                      <a:endParaRPr lang="en-RW" sz="16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18,1 million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4 million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3581368"/>
                  </a:ext>
                </a:extLst>
              </a:tr>
              <a:tr h="46041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Medium enterprises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49,2 million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20,9 million</a:t>
                      </a:r>
                      <a:endParaRPr lang="en-RW" sz="16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2798285"/>
                  </a:ext>
                </a:extLst>
              </a:tr>
            </a:tbl>
          </a:graphicData>
        </a:graphic>
      </p:graphicFrame>
      <p:sp>
        <p:nvSpPr>
          <p:cNvPr id="13" name="Oval 26">
            <a:extLst>
              <a:ext uri="{FF2B5EF4-FFF2-40B4-BE49-F238E27FC236}">
                <a16:creationId xmlns:a16="http://schemas.microsoft.com/office/drawing/2014/main" id="{6EEFECD7-47DD-41D0-84FC-45F3E8C5A827}"/>
              </a:ext>
            </a:extLst>
          </p:cNvPr>
          <p:cNvSpPr>
            <a:spLocks noChangeArrowheads="1"/>
          </p:cNvSpPr>
          <p:nvPr/>
        </p:nvSpPr>
        <p:spPr bwMode="auto">
          <a:xfrm rot="10606283">
            <a:off x="7559539" y="1397791"/>
            <a:ext cx="1446973" cy="259853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id="{00D1420F-F79B-4AEA-B345-B024F950C4F7}"/>
              </a:ext>
            </a:extLst>
          </p:cNvPr>
          <p:cNvSpPr>
            <a:spLocks noChangeArrowheads="1"/>
          </p:cNvSpPr>
          <p:nvPr/>
        </p:nvSpPr>
        <p:spPr bwMode="auto">
          <a:xfrm rot="10606283">
            <a:off x="7387330" y="4533651"/>
            <a:ext cx="1471391" cy="1957921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1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7257F-9875-4681-BA15-3FCD4C12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897" y="250350"/>
            <a:ext cx="7420213" cy="430887"/>
          </a:xfrm>
        </p:spPr>
        <p:txBody>
          <a:bodyPr/>
          <a:lstStyle/>
          <a:p>
            <a:pPr algn="ctr"/>
            <a:r>
              <a:rPr lang="en-US" sz="2800" b="1" dirty="0"/>
              <a:t>Production and supply-chain disruption</a:t>
            </a:r>
            <a:endParaRPr lang="en-RW" sz="2800" b="1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15AA297-0B83-4E09-9530-34DD5334A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075308"/>
              </p:ext>
            </p:extLst>
          </p:nvPr>
        </p:nvGraphicFramePr>
        <p:xfrm>
          <a:off x="228600" y="1752600"/>
          <a:ext cx="8763000" cy="434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2137CBB-CADB-4376-8157-5C24C44D62A7}"/>
              </a:ext>
            </a:extLst>
          </p:cNvPr>
          <p:cNvSpPr txBox="1"/>
          <p:nvPr/>
        </p:nvSpPr>
        <p:spPr>
          <a:xfrm>
            <a:off x="990600" y="1039417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 to input supplies </a:t>
            </a:r>
            <a:endParaRPr lang="en-RW" sz="3200" b="1" dirty="0"/>
          </a:p>
        </p:txBody>
      </p:sp>
    </p:spTree>
    <p:extLst>
      <p:ext uri="{BB962C8B-B14F-4D97-AF65-F5344CB8AC3E}">
        <p14:creationId xmlns:p14="http://schemas.microsoft.com/office/powerpoint/2010/main" val="353391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7257F-9875-4681-BA15-3FCD4C12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897" y="274320"/>
            <a:ext cx="7659703" cy="615553"/>
          </a:xfrm>
        </p:spPr>
        <p:txBody>
          <a:bodyPr/>
          <a:lstStyle/>
          <a:p>
            <a:pPr algn="ctr"/>
            <a:r>
              <a:rPr lang="en-US" sz="4000" b="1" dirty="0"/>
              <a:t>Business liquidity</a:t>
            </a:r>
            <a:endParaRPr lang="en-RW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3B113-1EC8-4F5C-A1BD-E03EA2690C13}"/>
              </a:ext>
            </a:extLst>
          </p:cNvPr>
          <p:cNvSpPr txBox="1"/>
          <p:nvPr/>
        </p:nvSpPr>
        <p:spPr>
          <a:xfrm>
            <a:off x="168770" y="1130507"/>
            <a:ext cx="88228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effectLst/>
                <a:latin typeface="Gill Sans"/>
                <a:ea typeface="Calibri" panose="020F0502020204030204" pitchFamily="34" charset="0"/>
                <a:cs typeface="Arial" panose="020B0604020202020204" pitchFamily="34" charset="0"/>
              </a:rPr>
              <a:t>Period covered by current financial liquidity to maintain operations (%)</a:t>
            </a:r>
            <a:endParaRPr lang="en-RW" sz="2800" b="1" dirty="0">
              <a:latin typeface="Gill San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8378342-519E-48B3-A6BD-6311F23CEE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722226"/>
              </p:ext>
            </p:extLst>
          </p:nvPr>
        </p:nvGraphicFramePr>
        <p:xfrm>
          <a:off x="391890" y="2286000"/>
          <a:ext cx="8523510" cy="160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29A9E99-02D1-4436-987C-FE44341CEE2E}"/>
              </a:ext>
            </a:extLst>
          </p:cNvPr>
          <p:cNvSpPr txBox="1"/>
          <p:nvPr/>
        </p:nvSpPr>
        <p:spPr>
          <a:xfrm>
            <a:off x="615843" y="4495800"/>
            <a:ext cx="7741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effectLst/>
                <a:latin typeface="Gill Sans"/>
                <a:ea typeface="Calibri" panose="020F0502020204030204" pitchFamily="34" charset="0"/>
                <a:cs typeface="Arial" panose="020B0604020202020204" pitchFamily="34" charset="0"/>
              </a:rPr>
              <a:t>Needed for assistance to cope with COVID-19 crisis</a:t>
            </a:r>
            <a:endParaRPr lang="en-RW" sz="2800" b="1" dirty="0">
              <a:latin typeface="Gill San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BBC716-C70A-4E14-8AA7-37B01DBC3369}"/>
              </a:ext>
            </a:extLst>
          </p:cNvPr>
          <p:cNvSpPr/>
          <p:nvPr/>
        </p:nvSpPr>
        <p:spPr>
          <a:xfrm>
            <a:off x="563785" y="5464241"/>
            <a:ext cx="7845873" cy="5314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96 % of businesses stated needs for assistance </a:t>
            </a:r>
            <a:endParaRPr lang="en-RW" sz="2800" b="1" dirty="0"/>
          </a:p>
        </p:txBody>
      </p:sp>
    </p:spTree>
    <p:extLst>
      <p:ext uri="{BB962C8B-B14F-4D97-AF65-F5344CB8AC3E}">
        <p14:creationId xmlns:p14="http://schemas.microsoft.com/office/powerpoint/2010/main" val="216174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0996" y="274320"/>
            <a:ext cx="795020" cy="768777"/>
          </a:xfrm>
          <a:custGeom>
            <a:avLst/>
            <a:gdLst/>
            <a:ahLst/>
            <a:cxnLst/>
            <a:rect l="l" t="t" r="r" b="b"/>
            <a:pathLst>
              <a:path w="795019" h="1310640">
                <a:moveTo>
                  <a:pt x="740575" y="0"/>
                </a:moveTo>
                <a:lnTo>
                  <a:pt x="54457" y="0"/>
                </a:lnTo>
                <a:lnTo>
                  <a:pt x="22974" y="850"/>
                </a:lnTo>
                <a:lnTo>
                  <a:pt x="6807" y="6807"/>
                </a:lnTo>
                <a:lnTo>
                  <a:pt x="850" y="22974"/>
                </a:lnTo>
                <a:lnTo>
                  <a:pt x="0" y="54457"/>
                </a:lnTo>
                <a:lnTo>
                  <a:pt x="0" y="1256182"/>
                </a:lnTo>
                <a:lnTo>
                  <a:pt x="850" y="1287665"/>
                </a:lnTo>
                <a:lnTo>
                  <a:pt x="6807" y="1303832"/>
                </a:lnTo>
                <a:lnTo>
                  <a:pt x="22974" y="1309789"/>
                </a:lnTo>
                <a:lnTo>
                  <a:pt x="54457" y="1310640"/>
                </a:lnTo>
                <a:lnTo>
                  <a:pt x="740575" y="1310640"/>
                </a:lnTo>
                <a:lnTo>
                  <a:pt x="772058" y="1309789"/>
                </a:lnTo>
                <a:lnTo>
                  <a:pt x="788225" y="1303832"/>
                </a:lnTo>
                <a:lnTo>
                  <a:pt x="794181" y="1287665"/>
                </a:lnTo>
                <a:lnTo>
                  <a:pt x="795032" y="1256182"/>
                </a:lnTo>
                <a:lnTo>
                  <a:pt x="795032" y="54457"/>
                </a:lnTo>
                <a:lnTo>
                  <a:pt x="794181" y="22974"/>
                </a:lnTo>
                <a:lnTo>
                  <a:pt x="788225" y="6807"/>
                </a:lnTo>
                <a:lnTo>
                  <a:pt x="772058" y="850"/>
                </a:lnTo>
                <a:lnTo>
                  <a:pt x="740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91890" y="405093"/>
            <a:ext cx="745673" cy="37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5E2EAFA3-AA59-4155-8C11-9A62567616A9}"/>
              </a:ext>
            </a:extLst>
          </p:cNvPr>
          <p:cNvSpPr txBox="1">
            <a:spLocks/>
          </p:cNvSpPr>
          <p:nvPr/>
        </p:nvSpPr>
        <p:spPr>
          <a:xfrm>
            <a:off x="24817" y="866659"/>
            <a:ext cx="9094365" cy="111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3500" marR="0" lvl="0" indent="0" algn="l" defTabSz="914400" rtl="0" eaLnBrk="1" fontAlgn="auto" latinLnBrk="0" hangingPunct="1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2100" algn="l"/>
              </a:tabLst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0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12700" marR="121285" lvl="0" indent="1905" algn="l" defTabSz="914400" rtl="0" eaLnBrk="1" fontAlgn="auto" latinLnBrk="0" hangingPunct="1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35" normalizeH="0" baseline="0" noProof="0" dirty="0">
              <a:ln>
                <a:noFill/>
              </a:ln>
              <a:solidFill>
                <a:srgbClr val="1598D5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7257F-9875-4681-BA15-3FCD4C12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892623"/>
            <a:ext cx="7696200" cy="615553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Experience of Banks </a:t>
            </a:r>
            <a:endParaRPr lang="en-RW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38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37356</TotalTime>
  <Words>956</Words>
  <Application>Microsoft Office PowerPoint</Application>
  <PresentationFormat>Custom</PresentationFormat>
  <Paragraphs>216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Gill Sans</vt:lpstr>
      <vt:lpstr>Myriad Pro</vt:lpstr>
      <vt:lpstr>Wingdings</vt:lpstr>
      <vt:lpstr>Office Theme</vt:lpstr>
      <vt:lpstr> Covid-19 and Inclusive Economic Recovery: Experience and Lessons learnt from SMEs and financial sector </vt:lpstr>
      <vt:lpstr>1. Experience of SMEs   2. Experience of Banks  3. Experience of MFIs  4. Effects of ERF  5. Lessons Learnt</vt:lpstr>
      <vt:lpstr>PowerPoint Presentation</vt:lpstr>
      <vt:lpstr>PowerPoint Presentation</vt:lpstr>
      <vt:lpstr>Experience of SMEs </vt:lpstr>
      <vt:lpstr>Business sectors and turnover</vt:lpstr>
      <vt:lpstr>Production and supply-chain disruption</vt:lpstr>
      <vt:lpstr>Business liquidity</vt:lpstr>
      <vt:lpstr>Experience of Banks </vt:lpstr>
      <vt:lpstr>Major challenges faced by Banks during Covid-19 crisis </vt:lpstr>
      <vt:lpstr>Effects of Covid-19 on Bank’s businesses </vt:lpstr>
      <vt:lpstr>Experience of MFIs</vt:lpstr>
      <vt:lpstr>Biggest challenges for the MFIs in Covid-19 Time </vt:lpstr>
      <vt:lpstr>Covid-19 impact on MFIs businesses </vt:lpstr>
      <vt:lpstr>Mitigation measures adopted by Banks and MFIs </vt:lpstr>
      <vt:lpstr>PowerPoint Presentation</vt:lpstr>
      <vt:lpstr>Allocated and pre-approved amount (Frw) </vt:lpstr>
      <vt:lpstr>Average number of employees in small, medium and large enterprises</vt:lpstr>
      <vt:lpstr>Effect of ERF on Business Operating Capacity </vt:lpstr>
      <vt:lpstr>Perceived Effect of Covid-19 and ERF on  Business Turnover</vt:lpstr>
      <vt:lpstr>Lessons Learnt </vt:lpstr>
      <vt:lpstr>Lessons Learnt </vt:lpstr>
      <vt:lpstr>Lessons Learnt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Munazirikazi</dc:creator>
  <cp:lastModifiedBy>John Rwirahira</cp:lastModifiedBy>
  <cp:revision>444</cp:revision>
  <cp:lastPrinted>2019-04-25T14:16:02Z</cp:lastPrinted>
  <dcterms:created xsi:type="dcterms:W3CDTF">2016-06-09T09:16:25Z</dcterms:created>
  <dcterms:modified xsi:type="dcterms:W3CDTF">2022-05-27T08:00:01Z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2016-06-09T00:00:00Z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2016-06-09T00:00:00Z</vt:filetime>
  </property>
</Properties>
</file>