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11"/>
  </p:notesMasterIdLst>
  <p:handoutMasterIdLst>
    <p:handoutMasterId r:id="rId12"/>
  </p:handoutMasterIdLst>
  <p:sldIdLst>
    <p:sldId id="256" r:id="rId2"/>
    <p:sldId id="370" r:id="rId3"/>
    <p:sldId id="355" r:id="rId4"/>
    <p:sldId id="358" r:id="rId5"/>
    <p:sldId id="372" r:id="rId6"/>
    <p:sldId id="371" r:id="rId7"/>
    <p:sldId id="368" r:id="rId8"/>
    <p:sldId id="369" r:id="rId9"/>
    <p:sldId id="311" r:id="rId10"/>
  </p:sldIdLst>
  <p:sldSz cx="12192000" cy="6858000"/>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8785" autoAdjust="0"/>
  </p:normalViewPr>
  <p:slideViewPr>
    <p:cSldViewPr>
      <p:cViewPr varScale="1">
        <p:scale>
          <a:sx n="115" d="100"/>
          <a:sy n="115" d="100"/>
        </p:scale>
        <p:origin x="43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5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azungu\Desktop\OTHERS%20documents\RCID%20all%20documents\RCID%20DOCUMENTS\new\Different%20documents\EXCE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Sheet3!$N$19</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Sheet3!$O$18:$R$18</c:f>
              <c:strCache>
                <c:ptCount val="4"/>
                <c:pt idx="0">
                  <c:v>Cassava</c:v>
                </c:pt>
                <c:pt idx="1">
                  <c:v>Maize</c:v>
                </c:pt>
                <c:pt idx="2">
                  <c:v>Avocados</c:v>
                </c:pt>
                <c:pt idx="3">
                  <c:v>Potato</c:v>
                </c:pt>
              </c:strCache>
            </c:strRef>
          </c:cat>
          <c:val>
            <c:numRef>
              <c:f>Sheet3!$O$19:$R$19</c:f>
              <c:numCache>
                <c:formatCode>General</c:formatCode>
                <c:ptCount val="4"/>
                <c:pt idx="0">
                  <c:v>279</c:v>
                </c:pt>
                <c:pt idx="1">
                  <c:v>265</c:v>
                </c:pt>
                <c:pt idx="2">
                  <c:v>287</c:v>
                </c:pt>
                <c:pt idx="3">
                  <c:v>259</c:v>
                </c:pt>
              </c:numCache>
            </c:numRef>
          </c:val>
          <c:extLst>
            <c:ext xmlns:c16="http://schemas.microsoft.com/office/drawing/2014/chart" uri="{C3380CC4-5D6E-409C-BE32-E72D297353CC}">
              <c16:uniqueId val="{00000000-0B48-4930-ADBA-59E278C97056}"/>
            </c:ext>
          </c:extLst>
        </c:ser>
        <c:ser>
          <c:idx val="1"/>
          <c:order val="1"/>
          <c:tx>
            <c:strRef>
              <c:f>Sheet3!$N$20</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Sheet3!$O$18:$R$18</c:f>
              <c:strCache>
                <c:ptCount val="4"/>
                <c:pt idx="0">
                  <c:v>Cassava</c:v>
                </c:pt>
                <c:pt idx="1">
                  <c:v>Maize</c:v>
                </c:pt>
                <c:pt idx="2">
                  <c:v>Avocados</c:v>
                </c:pt>
                <c:pt idx="3">
                  <c:v>Potato</c:v>
                </c:pt>
              </c:strCache>
            </c:strRef>
          </c:cat>
          <c:val>
            <c:numRef>
              <c:f>Sheet3!$O$20:$R$20</c:f>
              <c:numCache>
                <c:formatCode>General</c:formatCode>
                <c:ptCount val="4"/>
                <c:pt idx="0">
                  <c:v>225</c:v>
                </c:pt>
                <c:pt idx="1">
                  <c:v>368</c:v>
                </c:pt>
                <c:pt idx="2">
                  <c:v>289</c:v>
                </c:pt>
                <c:pt idx="3">
                  <c:v>259</c:v>
                </c:pt>
              </c:numCache>
            </c:numRef>
          </c:val>
          <c:extLst>
            <c:ext xmlns:c16="http://schemas.microsoft.com/office/drawing/2014/chart" uri="{C3380CC4-5D6E-409C-BE32-E72D297353CC}">
              <c16:uniqueId val="{00000001-0B48-4930-ADBA-59E278C97056}"/>
            </c:ext>
          </c:extLst>
        </c:ser>
        <c:ser>
          <c:idx val="2"/>
          <c:order val="2"/>
          <c:tx>
            <c:strRef>
              <c:f>Sheet3!$N$21</c:f>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Sheet3!$O$18:$R$18</c:f>
              <c:strCache>
                <c:ptCount val="4"/>
                <c:pt idx="0">
                  <c:v>Cassava</c:v>
                </c:pt>
                <c:pt idx="1">
                  <c:v>Maize</c:v>
                </c:pt>
                <c:pt idx="2">
                  <c:v>Avocados</c:v>
                </c:pt>
                <c:pt idx="3">
                  <c:v>Potato</c:v>
                </c:pt>
              </c:strCache>
            </c:strRef>
          </c:cat>
          <c:val>
            <c:numRef>
              <c:f>Sheet3!$O$21:$R$21</c:f>
              <c:numCache>
                <c:formatCode>General</c:formatCode>
                <c:ptCount val="4"/>
                <c:pt idx="0">
                  <c:v>239</c:v>
                </c:pt>
                <c:pt idx="1">
                  <c:v>358</c:v>
                </c:pt>
                <c:pt idx="2">
                  <c:v>301</c:v>
                </c:pt>
                <c:pt idx="3">
                  <c:v>330</c:v>
                </c:pt>
              </c:numCache>
            </c:numRef>
          </c:val>
          <c:extLst>
            <c:ext xmlns:c16="http://schemas.microsoft.com/office/drawing/2014/chart" uri="{C3380CC4-5D6E-409C-BE32-E72D297353CC}">
              <c16:uniqueId val="{00000002-0B48-4930-ADBA-59E278C97056}"/>
            </c:ext>
          </c:extLst>
        </c:ser>
        <c:dLbls>
          <c:showLegendKey val="0"/>
          <c:showVal val="0"/>
          <c:showCatName val="0"/>
          <c:showSerName val="0"/>
          <c:showPercent val="0"/>
          <c:showBubbleSize val="0"/>
        </c:dLbls>
        <c:gapWidth val="219"/>
        <c:overlap val="-27"/>
        <c:axId val="-1177361104"/>
        <c:axId val="-1177364912"/>
      </c:barChart>
      <c:catAx>
        <c:axId val="-1177361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364912"/>
        <c:crosses val="autoZero"/>
        <c:auto val="1"/>
        <c:lblAlgn val="ctr"/>
        <c:lblOffset val="100"/>
        <c:noMultiLvlLbl val="0"/>
      </c:catAx>
      <c:valAx>
        <c:axId val="-1177364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7361104"/>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275" y="0"/>
            <a:ext cx="2971092" cy="465266"/>
          </a:xfrm>
          <a:prstGeom prst="rect">
            <a:avLst/>
          </a:prstGeom>
        </p:spPr>
        <p:txBody>
          <a:bodyPr vert="horz" lIns="91440" tIns="45720" rIns="91440" bIns="45720" rtlCol="0"/>
          <a:lstStyle>
            <a:lvl1pPr algn="r">
              <a:defRPr sz="1200"/>
            </a:lvl1pPr>
          </a:lstStyle>
          <a:p>
            <a:fld id="{26B7BA50-4033-444C-B5E4-8FFBEB036051}" type="datetimeFigureOut">
              <a:rPr lang="en-US" smtClean="0"/>
              <a:t>5/23/2022</a:t>
            </a:fld>
            <a:endParaRPr lang="en-US"/>
          </a:p>
        </p:txBody>
      </p:sp>
      <p:sp>
        <p:nvSpPr>
          <p:cNvPr id="4" name="Footer Placeholder 3"/>
          <p:cNvSpPr>
            <a:spLocks noGrp="1"/>
          </p:cNvSpPr>
          <p:nvPr>
            <p:ph type="ftr" sz="quarter" idx="2"/>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275" y="8829648"/>
            <a:ext cx="2971092" cy="465266"/>
          </a:xfrm>
          <a:prstGeom prst="rect">
            <a:avLst/>
          </a:prstGeom>
        </p:spPr>
        <p:txBody>
          <a:bodyPr vert="horz" lIns="91440" tIns="45720" rIns="91440" bIns="45720" rtlCol="0" anchor="b"/>
          <a:lstStyle>
            <a:lvl1pPr algn="r">
              <a:defRPr sz="1200"/>
            </a:lvl1pPr>
          </a:lstStyle>
          <a:p>
            <a:fld id="{E883C108-3957-4B71-89D3-8D941B9B27FB}" type="slidenum">
              <a:rPr lang="en-US" smtClean="0"/>
              <a:t>‹#›</a:t>
            </a:fld>
            <a:endParaRPr lang="en-US"/>
          </a:p>
        </p:txBody>
      </p:sp>
    </p:spTree>
    <p:extLst>
      <p:ext uri="{BB962C8B-B14F-4D97-AF65-F5344CB8AC3E}">
        <p14:creationId xmlns:p14="http://schemas.microsoft.com/office/powerpoint/2010/main" val="30202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275" y="0"/>
            <a:ext cx="2971092" cy="465266"/>
          </a:xfrm>
          <a:prstGeom prst="rect">
            <a:avLst/>
          </a:prstGeom>
        </p:spPr>
        <p:txBody>
          <a:bodyPr vert="horz" lIns="91440" tIns="45720" rIns="91440" bIns="45720" rtlCol="0"/>
          <a:lstStyle>
            <a:lvl1pPr algn="r">
              <a:defRPr sz="1200"/>
            </a:lvl1pPr>
          </a:lstStyle>
          <a:p>
            <a:fld id="{565E230F-C278-4E6F-BE01-0F10BE9A03DF}" type="datetimeFigureOut">
              <a:rPr lang="en-US" smtClean="0"/>
              <a:t>5/23/2022</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37" y="4416311"/>
            <a:ext cx="5486727" cy="41829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275" y="8829648"/>
            <a:ext cx="2971092" cy="465266"/>
          </a:xfrm>
          <a:prstGeom prst="rect">
            <a:avLst/>
          </a:prstGeom>
        </p:spPr>
        <p:txBody>
          <a:bodyPr vert="horz" lIns="91440" tIns="45720" rIns="91440" bIns="45720" rtlCol="0" anchor="b"/>
          <a:lstStyle>
            <a:lvl1pPr algn="r">
              <a:defRPr sz="1200"/>
            </a:lvl1pPr>
          </a:lstStyle>
          <a:p>
            <a:fld id="{A8AFED09-BE96-4397-BB0D-8FC8D24B51E7}" type="slidenum">
              <a:rPr lang="en-US" smtClean="0"/>
              <a:t>‹#›</a:t>
            </a:fld>
            <a:endParaRPr lang="en-US"/>
          </a:p>
        </p:txBody>
      </p:sp>
    </p:spTree>
    <p:extLst>
      <p:ext uri="{BB962C8B-B14F-4D97-AF65-F5344CB8AC3E}">
        <p14:creationId xmlns:p14="http://schemas.microsoft.com/office/powerpoint/2010/main" val="48348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a:xfrm>
            <a:off x="2336801" y="1828800"/>
            <a:ext cx="7201463" cy="2376264"/>
          </a:xfrm>
          <a:ln w="28575">
            <a:noFill/>
          </a:ln>
        </p:spPr>
        <p:txBody>
          <a:bodyPr anchor="ctr"/>
          <a:lstStyle>
            <a:lvl1pPr algn="ctr">
              <a:buNone/>
              <a:defRPr sz="32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5519937" y="4653136"/>
            <a:ext cx="5954184"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smtClean="0"/>
              <a:t>Click to edit Master text styles</a:t>
            </a:r>
          </a:p>
        </p:txBody>
      </p:sp>
      <p:sp>
        <p:nvSpPr>
          <p:cNvPr id="6" name="Rectangle 5"/>
          <p:cNvSpPr/>
          <p:nvPr/>
        </p:nvSpPr>
        <p:spPr>
          <a:xfrm>
            <a:off x="0" y="6093296"/>
            <a:ext cx="12192000" cy="764704"/>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endParaRPr lang="en-GB" sz="1400" noProof="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Slide">
    <p:spTree>
      <p:nvGrpSpPr>
        <p:cNvPr id="1" name=""/>
        <p:cNvGrpSpPr/>
        <p:nvPr/>
      </p:nvGrpSpPr>
      <p:grpSpPr>
        <a:xfrm>
          <a:off x="0" y="0"/>
          <a:ext cx="0" cy="0"/>
          <a:chOff x="0" y="0"/>
          <a:chExt cx="0" cy="0"/>
        </a:xfrm>
      </p:grpSpPr>
      <p:sp>
        <p:nvSpPr>
          <p:cNvPr id="2" name="Rectangle 1"/>
          <p:cNvSpPr/>
          <p:nvPr/>
        </p:nvSpPr>
        <p:spPr>
          <a:xfrm>
            <a:off x="0" y="6442264"/>
            <a:ext cx="12192000" cy="415736"/>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Ministry of Trade and Industry 2013</a:t>
            </a:r>
            <a:endParaRPr lang="en-GB" sz="1200" noProof="0" dirty="0">
              <a:latin typeface="Arial"/>
              <a:cs typeface="Arial"/>
            </a:endParaRPr>
          </a:p>
        </p:txBody>
      </p:sp>
      <p:sp>
        <p:nvSpPr>
          <p:cNvPr id="13" name="Text Placeholder 12"/>
          <p:cNvSpPr>
            <a:spLocks noGrp="1"/>
          </p:cNvSpPr>
          <p:nvPr>
            <p:ph type="body" sz="quarter" idx="10"/>
          </p:nvPr>
        </p:nvSpPr>
        <p:spPr>
          <a:xfrm>
            <a:off x="152400" y="838201"/>
            <a:ext cx="11811000" cy="5562599"/>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
        <p:nvSpPr>
          <p:cNvPr id="21" name="Slide Number Placeholder 20"/>
          <p:cNvSpPr>
            <a:spLocks noGrp="1"/>
          </p:cNvSpPr>
          <p:nvPr>
            <p:ph type="sldNum" sz="quarter" idx="11"/>
          </p:nvPr>
        </p:nvSpPr>
        <p:spPr>
          <a:xfrm>
            <a:off x="11088556" y="6442264"/>
            <a:ext cx="1103445" cy="415738"/>
          </a:xfrm>
        </p:spPr>
        <p:txBody>
          <a:bodyPr anchor="ctr"/>
          <a:lstStyle>
            <a:lvl1pPr algn="ctr">
              <a:defRPr sz="1400">
                <a:solidFill>
                  <a:schemeClr val="bg1"/>
                </a:solidFill>
                <a:latin typeface="Arial"/>
                <a:cs typeface="Arial"/>
              </a:defRPr>
            </a:lvl1pPr>
          </a:lstStyle>
          <a:p>
            <a:pPr>
              <a:defRPr/>
            </a:pPr>
            <a:fld id="{5ED6DD2C-EA84-4AAF-B698-2FF22BD6154C}" type="slidenum">
              <a:rPr lang="en-GB" smtClean="0"/>
              <a:pPr>
                <a:defRPr/>
              </a:pPr>
              <a:t>‹#›</a:t>
            </a:fld>
            <a:endParaRPr lang="en-GB"/>
          </a:p>
        </p:txBody>
      </p:sp>
      <p:cxnSp>
        <p:nvCxnSpPr>
          <p:cNvPr id="11" name="Straight Connector 10"/>
          <p:cNvCxnSpPr/>
          <p:nvPr/>
        </p:nvCxnSpPr>
        <p:spPr>
          <a:xfrm>
            <a:off x="1066800" y="622280"/>
            <a:ext cx="11125200" cy="0"/>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Title 2"/>
          <p:cNvSpPr>
            <a:spLocks noGrp="1"/>
          </p:cNvSpPr>
          <p:nvPr>
            <p:ph type="title" hasCustomPrompt="1"/>
          </p:nvPr>
        </p:nvSpPr>
        <p:spPr>
          <a:xfrm>
            <a:off x="1143001" y="153044"/>
            <a:ext cx="10161700" cy="469236"/>
          </a:xfrm>
          <a:prstGeom prst="rect">
            <a:avLst/>
          </a:prstGeom>
        </p:spPr>
        <p:txBody>
          <a:bodyPr/>
          <a:lstStyle>
            <a:lvl1pPr>
              <a:defRPr sz="2400" b="1">
                <a:solidFill>
                  <a:schemeClr val="tx1"/>
                </a:solidFill>
                <a:latin typeface="Arial"/>
                <a:cs typeface="Arial"/>
              </a:defRPr>
            </a:lvl1pPr>
          </a:lstStyle>
          <a:p>
            <a:r>
              <a:rPr lang="en-US" noProof="0" dirty="0" smtClean="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Economic Policy Research Network</a:t>
            </a:r>
            <a:endParaRPr lang="en-GB" sz="1200" noProof="0" dirty="0">
              <a:latin typeface="Arial"/>
              <a:cs typeface="Arial"/>
            </a:endParaRP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066799" cy="532910"/>
          </a:xfrm>
          <a:prstGeom prst="rect">
            <a:avLst/>
          </a:prstGeom>
          <a:noFill/>
          <a:ln>
            <a:noFill/>
          </a:ln>
        </p:spPr>
      </p:pic>
    </p:spTree>
    <p:extLst>
      <p:ext uri="{BB962C8B-B14F-4D97-AF65-F5344CB8AC3E}">
        <p14:creationId xmlns:p14="http://schemas.microsoft.com/office/powerpoint/2010/main" val="28789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lide">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228600" y="914400"/>
            <a:ext cx="11734800" cy="5334000"/>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1" name="Slide Number Placeholder 20"/>
          <p:cNvSpPr>
            <a:spLocks noGrp="1"/>
          </p:cNvSpPr>
          <p:nvPr>
            <p:ph type="sldNum" sz="quarter" idx="11"/>
          </p:nvPr>
        </p:nvSpPr>
        <p:spPr>
          <a:xfrm>
            <a:off x="11088556" y="6452872"/>
            <a:ext cx="1103445" cy="405131"/>
          </a:xfrm>
        </p:spPr>
        <p:txBody>
          <a:bodyPr anchor="ctr"/>
          <a:lstStyle>
            <a:lvl1pPr algn="ctr">
              <a:defRPr sz="14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cxnSp>
        <p:nvCxnSpPr>
          <p:cNvPr id="11" name="Straight Connector 10"/>
          <p:cNvCxnSpPr/>
          <p:nvPr/>
        </p:nvCxnSpPr>
        <p:spPr>
          <a:xfrm>
            <a:off x="1143000" y="633076"/>
            <a:ext cx="11049000" cy="52725"/>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itle 2"/>
          <p:cNvSpPr>
            <a:spLocks noGrp="1"/>
          </p:cNvSpPr>
          <p:nvPr>
            <p:ph type="title" hasCustomPrompt="1"/>
          </p:nvPr>
        </p:nvSpPr>
        <p:spPr>
          <a:xfrm>
            <a:off x="1143000" y="195178"/>
            <a:ext cx="10820400" cy="437898"/>
          </a:xfrm>
          <a:prstGeom prst="rect">
            <a:avLst/>
          </a:prstGeom>
        </p:spPr>
        <p:txBody>
          <a:bodyPr/>
          <a:lstStyle>
            <a:lvl1pPr>
              <a:defRPr sz="2400" b="1">
                <a:solidFill>
                  <a:schemeClr val="tx1"/>
                </a:solidFill>
                <a:latin typeface="Arial"/>
                <a:cs typeface="Arial"/>
              </a:defRPr>
            </a:lvl1pPr>
          </a:lstStyle>
          <a:p>
            <a:r>
              <a:rPr lang="en-US" noProof="0" dirty="0" smtClean="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Economic Policy Research Network</a:t>
            </a:r>
            <a:endParaRPr lang="en-GB" sz="1200" noProof="0" dirty="0">
              <a:latin typeface="Arial"/>
              <a:cs typeface="Arial"/>
            </a:endParaRP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142999" cy="532910"/>
          </a:xfrm>
          <a:prstGeom prst="rect">
            <a:avLst/>
          </a:prstGeom>
          <a:noFill/>
          <a:ln>
            <a:noFill/>
          </a:ln>
        </p:spPr>
      </p:pic>
    </p:spTree>
    <p:extLst>
      <p:ext uri="{BB962C8B-B14F-4D97-AF65-F5344CB8AC3E}">
        <p14:creationId xmlns:p14="http://schemas.microsoft.com/office/powerpoint/2010/main" val="858525510"/>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203200" y="1219200"/>
            <a:ext cx="11379200" cy="4910138"/>
          </a:xfrm>
          <a:prstGeom prst="roundRect">
            <a:avLst/>
          </a:prstGeom>
          <a:ln w="19050">
            <a:noFill/>
            <a:headEnd/>
            <a:tailEnd/>
          </a:ln>
        </p:spPr>
        <p:style>
          <a:lnRef idx="2">
            <a:schemeClr val="accent1"/>
          </a:lnRef>
          <a:fillRef idx="1">
            <a:schemeClr val="lt1"/>
          </a:fillRef>
          <a:effectRef idx="0">
            <a:schemeClr val="accent1"/>
          </a:effectRef>
          <a:fontRef idx="none"/>
        </p:style>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p:txBody>
      </p:sp>
      <p:sp>
        <p:nvSpPr>
          <p:cNvPr id="7" name="Slide Number Placeholder 5"/>
          <p:cNvSpPr>
            <a:spLocks noGrp="1"/>
          </p:cNvSpPr>
          <p:nvPr>
            <p:ph type="sldNum" sz="quarter" idx="4"/>
          </p:nvPr>
        </p:nvSpPr>
        <p:spPr>
          <a:xfrm>
            <a:off x="9347200" y="6416678"/>
            <a:ext cx="2641600" cy="365125"/>
          </a:xfrm>
          <a:prstGeom prst="rect">
            <a:avLst/>
          </a:prstGeom>
        </p:spPr>
        <p:txBody>
          <a:bodyPr anchor="b" anchorCtr="0"/>
          <a:lstStyle>
            <a:lvl1pPr algn="r" fontAlgn="auto">
              <a:spcBef>
                <a:spcPts val="0"/>
              </a:spcBef>
              <a:spcAft>
                <a:spcPts val="0"/>
              </a:spcAft>
              <a:defRPr sz="11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7" r:id="rId1"/>
    <p:sldLayoutId id="2147483909" r:id="rId2"/>
    <p:sldLayoutId id="2147483910" r:id="rId3"/>
  </p:sldLayoutIdLst>
  <p:hf hd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2"/>
        </a:buClr>
        <a:buSzPct val="76000"/>
        <a:buFont typeface="Wingdings 3" pitchFamily="18" charset="2"/>
        <a:buChar char=""/>
        <a:defRPr sz="2400" b="0"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mailto:jules.kazungu@rcidcentre.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90106" y="1295400"/>
            <a:ext cx="9468394" cy="1524000"/>
          </a:xfrm>
          <a:noFill/>
        </p:spPr>
        <p:txBody>
          <a:bodyPr/>
          <a:lstStyle/>
          <a:p>
            <a:pPr>
              <a:lnSpc>
                <a:spcPct val="80000"/>
              </a:lnSpc>
            </a:pPr>
            <a:endParaRPr lang="en-US" altLang="en-US" sz="4000" dirty="0">
              <a:latin typeface="Arial" panose="020B0604020202020204" pitchFamily="34" charset="0"/>
              <a:cs typeface="Arial" panose="020B0604020202020204" pitchFamily="34" charset="0"/>
            </a:endParaRPr>
          </a:p>
          <a:p>
            <a:r>
              <a:rPr lang="en-SG" altLang="en-US" sz="1800" dirty="0">
                <a:latin typeface="Arial" panose="020B0604020202020204" pitchFamily="34" charset="0"/>
                <a:cs typeface="Arial" panose="020B0604020202020204" pitchFamily="34" charset="0"/>
              </a:rPr>
              <a:t>IMPACT OF COVID-19 ON FOOD SYSTEM TRANSFORMATION IN RWANDA</a:t>
            </a:r>
            <a:endParaRPr lang="en-US" altLang="en-US" sz="1800" dirty="0">
              <a:latin typeface="Arial" panose="020B0604020202020204" pitchFamily="34" charset="0"/>
              <a:cs typeface="Arial" panose="020B0604020202020204" pitchFamily="34" charset="0"/>
            </a:endParaRPr>
          </a:p>
          <a:p>
            <a:pPr>
              <a:lnSpc>
                <a:spcPct val="80000"/>
              </a:lnSpc>
            </a:pPr>
            <a:r>
              <a:rPr lang="en-US" altLang="en-US" sz="1800" i="1" dirty="0">
                <a:latin typeface="Arial" panose="020B0604020202020204" pitchFamily="34" charset="0"/>
                <a:cs typeface="Arial" panose="020B0604020202020204" pitchFamily="34" charset="0"/>
              </a:rPr>
              <a:t>Final   Paper </a:t>
            </a:r>
          </a:p>
          <a:p>
            <a:endParaRPr lang="en-US" altLang="en-US" dirty="0" smtClean="0"/>
          </a:p>
        </p:txBody>
      </p:sp>
      <p:sp>
        <p:nvSpPr>
          <p:cNvPr id="3" name="Text Placeholder 2"/>
          <p:cNvSpPr>
            <a:spLocks noGrp="1"/>
          </p:cNvSpPr>
          <p:nvPr>
            <p:ph type="body" sz="quarter" idx="11"/>
          </p:nvPr>
        </p:nvSpPr>
        <p:spPr>
          <a:xfrm>
            <a:off x="1828800" y="2514600"/>
            <a:ext cx="9029700" cy="3149150"/>
          </a:xfrm>
          <a:noFill/>
        </p:spPr>
        <p:txBody>
          <a:bodyPr/>
          <a:lstStyle/>
          <a:p>
            <a:pPr algn="ctr">
              <a:defRPr/>
            </a:pPr>
            <a:r>
              <a:rPr lang="en-US" sz="2000" b="1" dirty="0"/>
              <a:t>By Jules KAZUNGU, Andre MUNEZERO, MUTIMURA Jean Marie, Mukire GASORE Ramsey, James MUNANURA  </a:t>
            </a:r>
          </a:p>
          <a:p>
            <a:pPr algn="ctr">
              <a:defRPr/>
            </a:pPr>
            <a:r>
              <a:rPr lang="en-US" sz="2000" b="1" dirty="0"/>
              <a:t> </a:t>
            </a:r>
            <a:r>
              <a:rPr lang="en-GB" altLang="en-US" sz="2000" b="1" dirty="0"/>
              <a:t>Regional Research Centre for Integrated Development (RCID Ltd)</a:t>
            </a:r>
          </a:p>
          <a:p>
            <a:pPr algn="ctr">
              <a:defRPr/>
            </a:pPr>
            <a:r>
              <a:rPr lang="en-US" altLang="en-US" sz="2000" b="1" i="1" dirty="0"/>
              <a:t>Cell phone: (250) 0788589224</a:t>
            </a:r>
          </a:p>
          <a:p>
            <a:pPr algn="ctr">
              <a:defRPr/>
            </a:pPr>
            <a:r>
              <a:rPr lang="de-DE" altLang="en-US" sz="2000" b="1" dirty="0"/>
              <a:t>Email: </a:t>
            </a:r>
            <a:r>
              <a:rPr lang="de-DE" altLang="en-US" sz="2000" b="1" u="sng" dirty="0">
                <a:hlinkClick r:id="rId2"/>
              </a:rPr>
              <a:t>jules.kazungu@rcidcentre.com</a:t>
            </a:r>
            <a:endParaRPr lang="de-DE" altLang="en-US" sz="2000" b="1" u="sng" dirty="0"/>
          </a:p>
          <a:p>
            <a:pPr algn="ctr">
              <a:defRPr/>
            </a:pPr>
            <a:r>
              <a:rPr lang="de-DE" altLang="en-US" sz="2000" b="1" u="sng" dirty="0"/>
              <a:t>Website: http://rcidcentre.com/ </a:t>
            </a:r>
          </a:p>
          <a:p>
            <a:pPr algn="ctr">
              <a:defRPr/>
            </a:pPr>
            <a:endParaRPr lang="en-US" altLang="en-US" sz="2000" dirty="0"/>
          </a:p>
          <a:p>
            <a:pPr algn="ctr">
              <a:defRPr/>
            </a:pPr>
            <a:r>
              <a:rPr lang="en-US" sz="1800" b="1" dirty="0"/>
              <a:t>May 2022</a:t>
            </a:r>
            <a:r>
              <a:rPr lang="en-US" sz="2000" b="1" dirty="0"/>
              <a:t> </a:t>
            </a:r>
            <a:r>
              <a:rPr lang="en-US" sz="2000" b="1" i="1" dirty="0"/>
              <a:t> </a:t>
            </a:r>
            <a:endParaRPr lang="en-US" sz="2000" b="1" dirty="0"/>
          </a:p>
          <a:p>
            <a:pPr algn="ctr"/>
            <a:endParaRPr lang="en-IN" altLang="en-US" sz="2000" dirty="0">
              <a:solidFill>
                <a:srgbClr val="0070C0"/>
              </a:solidFil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133703" y="304800"/>
            <a:ext cx="1981200" cy="914400"/>
          </a:xfrm>
          <a:prstGeom prst="rect">
            <a:avLst/>
          </a:prstGeom>
          <a:noFill/>
          <a:ln>
            <a:noFill/>
          </a:ln>
        </p:spPr>
      </p:pic>
      <p:sp>
        <p:nvSpPr>
          <p:cNvPr id="5" name="Text Placeholder 2"/>
          <p:cNvSpPr txBox="1">
            <a:spLocks/>
          </p:cNvSpPr>
          <p:nvPr/>
        </p:nvSpPr>
        <p:spPr bwMode="auto">
          <a:xfrm>
            <a:off x="2466703" y="5410200"/>
            <a:ext cx="7315200" cy="457200"/>
          </a:xfrm>
          <a:prstGeom prst="roundRect">
            <a:avLst/>
          </a:prstGeom>
          <a:noFill/>
          <a:ln w="19050"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r" rtl="0" eaLnBrk="1" fontAlgn="base" hangingPunct="1">
              <a:spcBef>
                <a:spcPts val="600"/>
              </a:spcBef>
              <a:spcAft>
                <a:spcPct val="0"/>
              </a:spcAft>
              <a:buClr>
                <a:schemeClr val="accent2"/>
              </a:buClr>
              <a:buSzPct val="76000"/>
              <a:buFont typeface="Wingdings 3" pitchFamily="18" charset="2"/>
              <a:buNone/>
              <a:defRPr sz="2200" b="0" kern="1200" baseline="0">
                <a:ln>
                  <a:noFill/>
                </a:ln>
                <a:solidFill>
                  <a:schemeClr val="accent2"/>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endParaRPr lang="en-US" sz="2000" dirty="0"/>
          </a:p>
        </p:txBody>
      </p:sp>
    </p:spTree>
    <p:extLst>
      <p:ext uri="{BB962C8B-B14F-4D97-AF65-F5344CB8AC3E}">
        <p14:creationId xmlns:p14="http://schemas.microsoft.com/office/powerpoint/2010/main" val="707030371"/>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defRPr/>
            </a:pPr>
            <a:r>
              <a:rPr lang="en-US" dirty="0" smtClean="0"/>
              <a:t>Rwanda </a:t>
            </a:r>
            <a:r>
              <a:rPr lang="en-US" dirty="0"/>
              <a:t>has demonstrated strong commitment to its agricultural transformation targets. The country has been recognized globally for its progress towards meeting the targets outlined in CAADP/Malabo goals and for its alignment with the Sustainable Development Goals.</a:t>
            </a:r>
          </a:p>
          <a:p>
            <a:pPr marL="109538" indent="0" algn="just">
              <a:buNone/>
              <a:defRPr/>
            </a:pPr>
            <a:endParaRPr lang="en-US" dirty="0"/>
          </a:p>
          <a:p>
            <a:pPr algn="just">
              <a:defRPr/>
            </a:pPr>
            <a:r>
              <a:rPr lang="en-US" dirty="0"/>
              <a:t>Globally and in Rwanda COVID-19 pandemic has negatively affected all sectors of economies. The crisis has drastically impacted food production and supply chain system from the field to the consumer (Food production, processing, distribution, and demand).</a:t>
            </a:r>
          </a:p>
          <a:p>
            <a:pPr marL="0" indent="0" algn="just">
              <a:buNone/>
              <a:defRPr/>
            </a:pPr>
            <a:endParaRPr lang="en-US" dirty="0"/>
          </a:p>
          <a:p>
            <a:pPr algn="just">
              <a:defRPr/>
            </a:pPr>
            <a:r>
              <a:rPr lang="en-US" dirty="0"/>
              <a:t>In Rwanda and EAC, the COVID-19 resulted in the movement restrictions of workers, changes in demand of consumers, closure of food production facilities, restricted food trade policies, and financial pressures in food supply chain</a:t>
            </a:r>
            <a:r>
              <a:rPr lang="en-US" dirty="0" smtClean="0"/>
              <a:t>.</a:t>
            </a:r>
          </a:p>
          <a:p>
            <a:pPr lvl="0" algn="just">
              <a:defRPr/>
            </a:pPr>
            <a:r>
              <a:rPr lang="en-US" dirty="0" smtClean="0"/>
              <a:t>The objective of this paper was to </a:t>
            </a:r>
            <a:r>
              <a:rPr lang="en-US" dirty="0"/>
              <a:t>analyze  impact of the COVID-19 pandemic on Food </a:t>
            </a:r>
            <a:r>
              <a:rPr lang="en-US" dirty="0" smtClean="0"/>
              <a:t>system transformation in Rwanda and</a:t>
            </a:r>
            <a:r>
              <a:rPr lang="en-US" dirty="0"/>
              <a:t> highlight effective strategies.</a:t>
            </a:r>
          </a:p>
          <a:p>
            <a:pPr algn="just">
              <a:defRPr/>
            </a:pPr>
            <a:endParaRPr lang="en-US" dirty="0"/>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2</a:t>
            </a:fld>
            <a:endParaRPr lang="en-GB"/>
          </a:p>
        </p:txBody>
      </p:sp>
      <p:sp>
        <p:nvSpPr>
          <p:cNvPr id="4" name="Title 3"/>
          <p:cNvSpPr>
            <a:spLocks noGrp="1"/>
          </p:cNvSpPr>
          <p:nvPr>
            <p:ph type="title"/>
          </p:nvPr>
        </p:nvSpPr>
        <p:spPr/>
        <p:txBody>
          <a:bodyPr/>
          <a:lstStyle/>
          <a:p>
            <a:r>
              <a:rPr lang="en-US" dirty="0" smtClean="0">
                <a:solidFill>
                  <a:srgbClr val="C00000"/>
                </a:solidFill>
              </a:rPr>
              <a:t>1. RATIONAL AND OBJECTIVES</a:t>
            </a:r>
            <a:endParaRPr lang="en-US" dirty="0"/>
          </a:p>
        </p:txBody>
      </p:sp>
    </p:spTree>
    <p:extLst>
      <p:ext uri="{BB962C8B-B14F-4D97-AF65-F5344CB8AC3E}">
        <p14:creationId xmlns:p14="http://schemas.microsoft.com/office/powerpoint/2010/main" val="3890957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just"/>
            <a:r>
              <a:rPr lang="en-US" altLang="en-US" sz="2000" dirty="0"/>
              <a:t>The information presented draws on several sources(policy frameworks, strategies, programs, reports, Country Strategy Papers, etc…) to the impact of COVID-19 on the respective food systems.</a:t>
            </a:r>
          </a:p>
          <a:p>
            <a:pPr algn="just"/>
            <a:r>
              <a:rPr lang="en-US" altLang="en-US" sz="2000" dirty="0"/>
              <a:t>Data for this study was collected from March 2020 to December 2021.</a:t>
            </a:r>
            <a:r>
              <a:rPr lang="en-GB" altLang="en-US" sz="2000" dirty="0"/>
              <a:t> Data for this study was collected from March 2020 to December 2021. For this study, we have focused on impact of Covid-19 for four food production including maize,  coffee and horticulture. Maize is an important crop selected by the government of Rwanda as a top food security and cash crop at local and regional market.</a:t>
            </a:r>
            <a:endParaRPr lang="en-US" altLang="en-US" sz="2000" dirty="0"/>
          </a:p>
          <a:p>
            <a:pPr algn="just"/>
            <a:r>
              <a:rPr lang="en-US" altLang="en-US" sz="2000" b="1" dirty="0"/>
              <a:t>Specifically  secondary data including data</a:t>
            </a:r>
            <a:r>
              <a:rPr lang="en-US" altLang="en-US" sz="2000" dirty="0"/>
              <a:t>  </a:t>
            </a:r>
          </a:p>
          <a:p>
            <a:pPr algn="just"/>
            <a:r>
              <a:rPr lang="en-US" altLang="en-US" sz="2000" dirty="0"/>
              <a:t>FAOSTAT; </a:t>
            </a:r>
          </a:p>
          <a:p>
            <a:pPr algn="just"/>
            <a:r>
              <a:rPr lang="en-US" altLang="en-US" sz="2000" dirty="0"/>
              <a:t>FAO Food Price Monitoring and Analysis; and over a dozen studies by FAO, </a:t>
            </a:r>
          </a:p>
          <a:p>
            <a:pPr algn="just"/>
            <a:r>
              <a:rPr lang="en-US" altLang="en-US" sz="2000" dirty="0"/>
              <a:t>International Food Policy Research Institute (IFPRI), </a:t>
            </a:r>
          </a:p>
          <a:p>
            <a:pPr algn="just"/>
            <a:r>
              <a:rPr lang="en-US" altLang="en-US" sz="2000" dirty="0"/>
              <a:t>World Bank,</a:t>
            </a:r>
          </a:p>
          <a:p>
            <a:pPr algn="just"/>
            <a:r>
              <a:rPr lang="en-US" altLang="en-US" sz="2000" dirty="0"/>
              <a:t>NISR, CPI, </a:t>
            </a:r>
          </a:p>
          <a:p>
            <a:pPr algn="just"/>
            <a:r>
              <a:rPr lang="en-US" altLang="en-US" sz="2000" dirty="0"/>
              <a:t>MINAGRI </a:t>
            </a:r>
            <a:r>
              <a:rPr lang="en-US" altLang="en-US" sz="2000" dirty="0" smtClean="0"/>
              <a:t> </a:t>
            </a:r>
            <a:r>
              <a:rPr lang="en-US" altLang="en-US" sz="2000" dirty="0"/>
              <a:t>and others</a:t>
            </a:r>
          </a:p>
          <a:p>
            <a:endParaRPr lang="en-US" alt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3</a:t>
            </a:fld>
            <a:endParaRPr lang="en-GB"/>
          </a:p>
        </p:txBody>
      </p:sp>
      <p:sp>
        <p:nvSpPr>
          <p:cNvPr id="4" name="Title 3"/>
          <p:cNvSpPr>
            <a:spLocks noGrp="1"/>
          </p:cNvSpPr>
          <p:nvPr>
            <p:ph type="title"/>
          </p:nvPr>
        </p:nvSpPr>
        <p:spPr/>
        <p:txBody>
          <a:bodyPr/>
          <a:lstStyle/>
          <a:p>
            <a:r>
              <a:rPr lang="en-GB" dirty="0" smtClean="0">
                <a:solidFill>
                  <a:srgbClr val="C00000"/>
                </a:solidFill>
              </a:rPr>
              <a:t>2. METHODOLOGY </a:t>
            </a:r>
            <a:endParaRPr lang="en-US" dirty="0"/>
          </a:p>
        </p:txBody>
      </p:sp>
    </p:spTree>
    <p:extLst>
      <p:ext uri="{BB962C8B-B14F-4D97-AF65-F5344CB8AC3E}">
        <p14:creationId xmlns:p14="http://schemas.microsoft.com/office/powerpoint/2010/main" val="3903099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GB" sz="1600" b="1" dirty="0" smtClean="0">
                <a:solidFill>
                  <a:srgbClr val="C00000"/>
                </a:solidFill>
              </a:rPr>
              <a:t>3.1. Impact </a:t>
            </a:r>
            <a:r>
              <a:rPr lang="en-GB" sz="1600" b="1" dirty="0">
                <a:solidFill>
                  <a:srgbClr val="C00000"/>
                </a:solidFill>
              </a:rPr>
              <a:t>of covid-19 </a:t>
            </a:r>
            <a:r>
              <a:rPr lang="en-GB" sz="1600" b="1" dirty="0" smtClean="0">
                <a:solidFill>
                  <a:srgbClr val="C00000"/>
                </a:solidFill>
              </a:rPr>
              <a:t>on food production </a:t>
            </a:r>
          </a:p>
          <a:p>
            <a:pPr marL="0" indent="0">
              <a:buNone/>
            </a:pPr>
            <a:r>
              <a:rPr lang="en-GB" sz="1600" b="1" dirty="0" smtClean="0">
                <a:solidFill>
                  <a:srgbClr val="C00000"/>
                </a:solidFill>
              </a:rPr>
              <a:t>Maize production (tons) in 2020 in Rwanda</a:t>
            </a:r>
            <a:endParaRPr lang="en-US" sz="1600" dirty="0">
              <a:solidFill>
                <a:srgbClr val="C00000"/>
              </a:solidFill>
            </a:endParaRPr>
          </a:p>
          <a:p>
            <a:r>
              <a:rPr lang="en-GB" sz="1600" dirty="0" smtClean="0"/>
              <a:t>s </a:t>
            </a:r>
            <a:r>
              <a:rPr lang="en-GB" sz="1600" dirty="0"/>
              <a:t>the maize production (in tons</a:t>
            </a:r>
            <a:r>
              <a:rPr lang="en-GB" sz="1600" dirty="0" smtClean="0"/>
              <a:t>). </a:t>
            </a:r>
            <a:r>
              <a:rPr lang="en-GB" sz="1600" dirty="0"/>
              <a:t>The COVID-19 has a negative impact on maize production </a:t>
            </a:r>
            <a:r>
              <a:rPr lang="en-GB" sz="1600" dirty="0" smtClean="0"/>
              <a:t>between </a:t>
            </a:r>
            <a:r>
              <a:rPr lang="en-GB" sz="1600" dirty="0"/>
              <a:t>2019 and </a:t>
            </a:r>
            <a:r>
              <a:rPr lang="en-GB" sz="1600" dirty="0" smtClean="0"/>
              <a:t>February 2020 was </a:t>
            </a:r>
            <a:r>
              <a:rPr lang="en-GB" sz="1600" dirty="0"/>
              <a:t>353, 999 tones and reduced from February to June 2020 (94.634 tons) resulting in reduced market availabilities and higher food </a:t>
            </a:r>
            <a:r>
              <a:rPr lang="en-GB" sz="1600" dirty="0" smtClean="0"/>
              <a:t>prices.</a:t>
            </a:r>
          </a:p>
          <a:p>
            <a:pPr marL="0" indent="0">
              <a:buNone/>
            </a:pPr>
            <a:r>
              <a:rPr lang="en-GB" sz="1600" b="1" dirty="0">
                <a:solidFill>
                  <a:srgbClr val="C00000"/>
                </a:solidFill>
              </a:rPr>
              <a:t>Coffee Exports crops products in Rwanda (2020)</a:t>
            </a:r>
          </a:p>
          <a:p>
            <a:r>
              <a:rPr lang="en-GB" sz="1600" dirty="0"/>
              <a:t>Coffee export quantities and revenues have been fluctuating over the past years. Coffee decreased in exported quantities, but revenues increased by 1.8% mainly due to increased average prices from $3 per/kg to $3.6 per/kg in 2020 due to Covid-19 pandemic. The main exported coffee types were fully washed coffee (77.85%), Semi washed (10.7%), Triage (5.08%) and Natural (4.24</a:t>
            </a:r>
            <a:r>
              <a:rPr lang="en-GB" sz="1600" dirty="0" smtClean="0"/>
              <a:t>%).</a:t>
            </a:r>
          </a:p>
          <a:p>
            <a:pPr marL="0" indent="0">
              <a:buNone/>
            </a:pPr>
            <a:r>
              <a:rPr lang="en-US" sz="1600" b="1" dirty="0">
                <a:solidFill>
                  <a:srgbClr val="C00000"/>
                </a:solidFill>
              </a:rPr>
              <a:t>Horticulture</a:t>
            </a:r>
            <a:endParaRPr lang="en-GB" sz="1600" b="1" dirty="0" smtClean="0"/>
          </a:p>
          <a:p>
            <a:r>
              <a:rPr lang="en-GB" sz="1600" dirty="0"/>
              <a:t>The data from NISR report (SAS 2021A) out of the total recorded production national wide, exported horticulture quantities accounted for 8.5% equivalent to 15,804 MT that generated USD 28.7 million in FY 2020/21. </a:t>
            </a:r>
          </a:p>
          <a:p>
            <a:r>
              <a:rPr lang="en-GB" sz="1600" dirty="0"/>
              <a:t>This indicates an increase of 0.3% compared to the revenues generated last fiscal year. This was mainly made up of 13,088 MT of vegetables that generated $13 M, 4,993 MT of fruit that generated $7.7 M, and 1,193.8 MT of Flowers which generated to $7.9 M as indicates in the figure 3</a:t>
            </a:r>
            <a:r>
              <a:rPr lang="en-US" sz="1600" dirty="0"/>
              <a:t> </a:t>
            </a:r>
            <a:r>
              <a:rPr lang="nb-NO" sz="1600" i="1" dirty="0"/>
              <a:t>National Institute of Statistics of Rwanda, Seasonal Agricultural Survey (2019, 2020 and 2021). Kigali</a:t>
            </a:r>
          </a:p>
          <a:p>
            <a:endParaRPr lang="en-GB" sz="1600" dirty="0" smtClean="0"/>
          </a:p>
          <a:p>
            <a:pPr marL="0" indent="0">
              <a:buNone/>
            </a:pPr>
            <a:endParaRPr lang="en-GB" sz="1600" dirty="0" smtClean="0"/>
          </a:p>
          <a:p>
            <a:endParaRPr lang="en-US" sz="1600" dirty="0"/>
          </a:p>
          <a:p>
            <a:pPr marL="0" indent="0">
              <a:buNone/>
            </a:pPr>
            <a:endParaRPr lang="en-GB"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4</a:t>
            </a:fld>
            <a:endParaRPr lang="en-GB"/>
          </a:p>
        </p:txBody>
      </p:sp>
      <p:sp>
        <p:nvSpPr>
          <p:cNvPr id="4" name="Title 3"/>
          <p:cNvSpPr>
            <a:spLocks noGrp="1"/>
          </p:cNvSpPr>
          <p:nvPr>
            <p:ph type="title"/>
          </p:nvPr>
        </p:nvSpPr>
        <p:spPr/>
        <p:txBody>
          <a:bodyPr/>
          <a:lstStyle/>
          <a:p>
            <a:r>
              <a:rPr lang="en-US" dirty="0" smtClean="0">
                <a:solidFill>
                  <a:srgbClr val="C00000"/>
                </a:solidFill>
              </a:rPr>
              <a:t>3. </a:t>
            </a:r>
            <a:r>
              <a:rPr lang="en-US" dirty="0" smtClean="0">
                <a:solidFill>
                  <a:srgbClr val="C00000"/>
                </a:solidFill>
              </a:rPr>
              <a:t>FINDINGS </a:t>
            </a:r>
            <a:endParaRPr lang="en-US" dirty="0">
              <a:solidFill>
                <a:srgbClr val="C00000"/>
              </a:solidFill>
            </a:endParaRPr>
          </a:p>
        </p:txBody>
      </p:sp>
    </p:spTree>
    <p:extLst>
      <p:ext uri="{BB962C8B-B14F-4D97-AF65-F5344CB8AC3E}">
        <p14:creationId xmlns:p14="http://schemas.microsoft.com/office/powerpoint/2010/main" val="96396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GB" b="1" dirty="0"/>
              <a:t>Average Changes in Food Prices (USD) since the Start of COVID-19 2019 to 2020</a:t>
            </a:r>
          </a:p>
          <a:p>
            <a:r>
              <a:rPr lang="en-GB" dirty="0"/>
              <a:t>Using data extracted via the FAOSTAT data Price Monitor from to estimate cost of living in Rwanda, the figure below indicated that the average price changes across 4 main food products. Specifically, for avocados from 287(2018) to 301 (2020) and Potatoes 259(2019) and 2020(330 USD). </a:t>
            </a:r>
            <a:endParaRPr lang="en-GB" dirty="0" smtClean="0"/>
          </a:p>
          <a:p>
            <a:endParaRPr lang="en-GB" dirty="0"/>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5</a:t>
            </a:fld>
            <a:endParaRPr lang="en-GB"/>
          </a:p>
        </p:txBody>
      </p:sp>
      <p:sp>
        <p:nvSpPr>
          <p:cNvPr id="4" name="Title 3"/>
          <p:cNvSpPr>
            <a:spLocks noGrp="1"/>
          </p:cNvSpPr>
          <p:nvPr>
            <p:ph type="title"/>
          </p:nvPr>
        </p:nvSpPr>
        <p:spPr/>
        <p:txBody>
          <a:bodyPr/>
          <a:lstStyle/>
          <a:p>
            <a:r>
              <a:rPr lang="en-GB" sz="2800" dirty="0" smtClean="0">
                <a:solidFill>
                  <a:srgbClr val="C00000"/>
                </a:solidFill>
              </a:rPr>
              <a:t>3.2. </a:t>
            </a:r>
            <a:r>
              <a:rPr lang="en-GB" dirty="0" smtClean="0">
                <a:solidFill>
                  <a:srgbClr val="C00000"/>
                </a:solidFill>
              </a:rPr>
              <a:t>IMPACT </a:t>
            </a:r>
            <a:r>
              <a:rPr lang="en-GB" dirty="0">
                <a:solidFill>
                  <a:srgbClr val="C00000"/>
                </a:solidFill>
              </a:rPr>
              <a:t>OF COVID-19 ON FOOD </a:t>
            </a:r>
            <a:r>
              <a:rPr lang="en-US" dirty="0" smtClean="0">
                <a:solidFill>
                  <a:srgbClr val="C00000"/>
                </a:solidFill>
              </a:rPr>
              <a:t>PRICES</a:t>
            </a:r>
            <a:endParaRPr lang="en-US" dirty="0"/>
          </a:p>
        </p:txBody>
      </p:sp>
      <p:graphicFrame>
        <p:nvGraphicFramePr>
          <p:cNvPr id="5" name="Chart 4"/>
          <p:cNvGraphicFramePr/>
          <p:nvPr>
            <p:extLst>
              <p:ext uri="{D42A27DB-BD31-4B8C-83A1-F6EECF244321}">
                <p14:modId xmlns:p14="http://schemas.microsoft.com/office/powerpoint/2010/main" val="3861801393"/>
              </p:ext>
            </p:extLst>
          </p:nvPr>
        </p:nvGraphicFramePr>
        <p:xfrm>
          <a:off x="762000" y="2729230"/>
          <a:ext cx="9067800" cy="26809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3893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To minimize the impact of restrictions, Government has established the Economic Recovery plan to support activities affected by COVID-19. </a:t>
            </a:r>
          </a:p>
          <a:p>
            <a:r>
              <a:rPr lang="en-GB" dirty="0"/>
              <a:t>The government of Rwanda rolled out a food relief program in July, 2021 distributing rice, maize, and beans to 211,000 vulnerable households in areas under lockdown. </a:t>
            </a:r>
          </a:p>
          <a:p>
            <a:r>
              <a:rPr lang="en-GB" dirty="0"/>
              <a:t>Government promised to inject </a:t>
            </a:r>
            <a:r>
              <a:rPr lang="en-GB" dirty="0" err="1"/>
              <a:t>Rwf</a:t>
            </a:r>
            <a:r>
              <a:rPr lang="en-GB" dirty="0"/>
              <a:t> 100 billion to start a coronavirus (Covid-19) exit process and counteract the impact of the pandemic on the economy, the funding used to support agriculture and livestock activities. </a:t>
            </a:r>
          </a:p>
          <a:p>
            <a:pPr marL="0" indent="0">
              <a:buNone/>
            </a:pPr>
            <a:endParaRPr lang="en-GB" dirty="0"/>
          </a:p>
          <a:p>
            <a:r>
              <a:rPr lang="en-GB" dirty="0"/>
              <a:t>Through its National Strategic Grain Reserves Project, the Government registered storage of 21,302 MT of food staples, composed of 15,571 MT of maize, 181.154 MT of rice and 5,550 MT of beans. </a:t>
            </a:r>
          </a:p>
          <a:p>
            <a:endParaRPr lang="en-GB" dirty="0"/>
          </a:p>
          <a:p>
            <a:r>
              <a:rPr lang="en-GB" dirty="0"/>
              <a:t>Fixed prices for selected essential food consumed by most people like maize, beans, bananas, sugar, rice, cooking oil among others. However, more than 50% of respondents of a RECOVR survey (2020) stated to have reduced food consumption due to a decrease in income.</a:t>
            </a:r>
            <a:endParaRPr lang="en-US" i="1" dirty="0"/>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6</a:t>
            </a:fld>
            <a:endParaRPr lang="en-GB"/>
          </a:p>
        </p:txBody>
      </p:sp>
      <p:sp>
        <p:nvSpPr>
          <p:cNvPr id="4" name="Title 3"/>
          <p:cNvSpPr>
            <a:spLocks noGrp="1"/>
          </p:cNvSpPr>
          <p:nvPr>
            <p:ph type="title"/>
          </p:nvPr>
        </p:nvSpPr>
        <p:spPr/>
        <p:txBody>
          <a:bodyPr/>
          <a:lstStyle/>
          <a:p>
            <a:r>
              <a:rPr lang="en-GB" dirty="0" smtClean="0">
                <a:solidFill>
                  <a:srgbClr val="C00000"/>
                </a:solidFill>
              </a:rPr>
              <a:t>3.3. STRATEGIES </a:t>
            </a:r>
            <a:r>
              <a:rPr lang="en-GB" dirty="0">
                <a:solidFill>
                  <a:srgbClr val="C00000"/>
                </a:solidFill>
              </a:rPr>
              <a:t>TO RESPONSE AND MITIGATION MEASURES.</a:t>
            </a:r>
            <a:endParaRPr lang="en-US" dirty="0"/>
          </a:p>
        </p:txBody>
      </p:sp>
    </p:spTree>
    <p:extLst>
      <p:ext uri="{BB962C8B-B14F-4D97-AF65-F5344CB8AC3E}">
        <p14:creationId xmlns:p14="http://schemas.microsoft.com/office/powerpoint/2010/main" val="3762097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GB" b="1" dirty="0" smtClean="0">
                <a:solidFill>
                  <a:srgbClr val="C00000"/>
                </a:solidFill>
              </a:rPr>
              <a:t>CONCLUSIONS</a:t>
            </a:r>
          </a:p>
          <a:p>
            <a:r>
              <a:rPr lang="en-GB" sz="2000" dirty="0" smtClean="0"/>
              <a:t>The </a:t>
            </a:r>
            <a:r>
              <a:rPr lang="en-GB" sz="2000" dirty="0"/>
              <a:t>study has indicated that due to COVID-19, farmers have an overall limited access to inputs including chemical fertilizers and </a:t>
            </a:r>
            <a:r>
              <a:rPr lang="en-GB" sz="2000" dirty="0" smtClean="0"/>
              <a:t>seeds.</a:t>
            </a:r>
          </a:p>
          <a:p>
            <a:r>
              <a:rPr lang="en-US" sz="2000" dirty="0" smtClean="0"/>
              <a:t>T</a:t>
            </a:r>
            <a:r>
              <a:rPr lang="en-GB" sz="2000" dirty="0"/>
              <a:t>his study has found significant changes in food price due to COVID-19 and affected the consumption behaviour of communities. </a:t>
            </a:r>
            <a:endParaRPr lang="en-GB" sz="2000" dirty="0" smtClean="0"/>
          </a:p>
          <a:p>
            <a:r>
              <a:rPr lang="en-GB" sz="2000" dirty="0" smtClean="0"/>
              <a:t>Furthermore</a:t>
            </a:r>
            <a:r>
              <a:rPr lang="en-GB" sz="2000" dirty="0"/>
              <a:t>, the findings of the study indicate that the Government of Rwanda has established some measures to the response of COVID-19 including  minimize the impact of </a:t>
            </a:r>
            <a:r>
              <a:rPr lang="en-GB" sz="2000" dirty="0" smtClean="0"/>
              <a:t>restrictions.</a:t>
            </a:r>
          </a:p>
          <a:p>
            <a:r>
              <a:rPr lang="en-GB" sz="2000" dirty="0" smtClean="0"/>
              <a:t>Rwanda Government has injected </a:t>
            </a:r>
            <a:r>
              <a:rPr lang="en-GB" sz="2000" dirty="0" err="1"/>
              <a:t>Rwf</a:t>
            </a:r>
            <a:r>
              <a:rPr lang="en-GB" sz="2000" dirty="0"/>
              <a:t> 100 billion to start a coronavirus (Covid-19) exit process and counteract the impact of the pandemic on the economy, the funding used to support agriculture and livestock activities and good distribution to support vulnerable families who had been affected by the </a:t>
            </a:r>
            <a:r>
              <a:rPr lang="en-GB" sz="2000" dirty="0" smtClean="0"/>
              <a:t>lockdown.</a:t>
            </a:r>
          </a:p>
          <a:p>
            <a:r>
              <a:rPr lang="en-GB" sz="2000" dirty="0"/>
              <a:t>The findings also indicate that increasing food insecurity in rural areas raises questions about the resilience of farmers in the face of COVID-19, especially as government support has only targeted urban areas.</a:t>
            </a:r>
            <a:endParaRPr lang="en-US" sz="20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7</a:t>
            </a:fld>
            <a:endParaRPr lang="en-GB"/>
          </a:p>
        </p:txBody>
      </p:sp>
      <p:sp>
        <p:nvSpPr>
          <p:cNvPr id="4" name="Title 3"/>
          <p:cNvSpPr>
            <a:spLocks noGrp="1"/>
          </p:cNvSpPr>
          <p:nvPr>
            <p:ph type="title"/>
          </p:nvPr>
        </p:nvSpPr>
        <p:spPr/>
        <p:txBody>
          <a:bodyPr/>
          <a:lstStyle/>
          <a:p>
            <a:r>
              <a:rPr lang="en-US" dirty="0" smtClean="0">
                <a:solidFill>
                  <a:srgbClr val="C00000"/>
                </a:solidFill>
              </a:rPr>
              <a:t>4. CONCLUSIONS </a:t>
            </a:r>
            <a:r>
              <a:rPr lang="en-US" dirty="0">
                <a:solidFill>
                  <a:srgbClr val="C00000"/>
                </a:solidFill>
              </a:rPr>
              <a:t>AND </a:t>
            </a:r>
            <a:r>
              <a:rPr lang="en-US" dirty="0" smtClean="0">
                <a:solidFill>
                  <a:srgbClr val="C00000"/>
                </a:solidFill>
              </a:rPr>
              <a:t>POLICY RECOMMENDATIONS</a:t>
            </a:r>
            <a:endParaRPr lang="en-US" dirty="0">
              <a:solidFill>
                <a:srgbClr val="C00000"/>
              </a:solidFill>
            </a:endParaRPr>
          </a:p>
        </p:txBody>
      </p:sp>
    </p:spTree>
    <p:extLst>
      <p:ext uri="{BB962C8B-B14F-4D97-AF65-F5344CB8AC3E}">
        <p14:creationId xmlns:p14="http://schemas.microsoft.com/office/powerpoint/2010/main" val="96081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GB" b="1" dirty="0" smtClean="0">
                <a:solidFill>
                  <a:srgbClr val="C00000"/>
                </a:solidFill>
              </a:rPr>
              <a:t>RECOMMENDATIONS </a:t>
            </a:r>
          </a:p>
          <a:p>
            <a:pPr marL="342900" indent="-342900">
              <a:buFont typeface="+mj-lt"/>
              <a:buAutoNum type="arabicPeriod"/>
            </a:pPr>
            <a:r>
              <a:rPr lang="en-GB" sz="2100" dirty="0" smtClean="0"/>
              <a:t>There </a:t>
            </a:r>
            <a:r>
              <a:rPr lang="en-GB" sz="2100" dirty="0"/>
              <a:t>is a need to</a:t>
            </a:r>
            <a:r>
              <a:rPr lang="en-GB" sz="2100" b="1" dirty="0"/>
              <a:t> </a:t>
            </a:r>
            <a:r>
              <a:rPr lang="en-GB" sz="2100" dirty="0"/>
              <a:t>introduce new agriculture technologies for farmers with high potential to increase</a:t>
            </a:r>
            <a:r>
              <a:rPr lang="en-GB" sz="2100" b="1" dirty="0"/>
              <a:t> </a:t>
            </a:r>
            <a:r>
              <a:rPr lang="en-GB" sz="2100" dirty="0"/>
              <a:t>productivity; and stimulate collective action   for actors in agriculture including collective purchase of inputs. </a:t>
            </a:r>
            <a:endParaRPr lang="en-GB" sz="2100" dirty="0" smtClean="0"/>
          </a:p>
          <a:p>
            <a:pPr marL="342900" indent="-342900">
              <a:buFont typeface="+mj-lt"/>
              <a:buAutoNum type="arabicPeriod"/>
            </a:pPr>
            <a:r>
              <a:rPr lang="en-GB" sz="2100" dirty="0" smtClean="0"/>
              <a:t>Efforts </a:t>
            </a:r>
            <a:r>
              <a:rPr lang="en-GB" sz="2100" dirty="0"/>
              <a:t>should be aimed at increasing production and promoting usage of fertilizers from locally and adoption of modern farming technologies in local context and not expecting to import most of the agricultural inputs</a:t>
            </a:r>
            <a:r>
              <a:rPr lang="en-GB" sz="2100" dirty="0" smtClean="0"/>
              <a:t>.</a:t>
            </a:r>
          </a:p>
          <a:p>
            <a:pPr marL="342900" indent="-342900">
              <a:buFont typeface="+mj-lt"/>
              <a:buAutoNum type="arabicPeriod"/>
            </a:pPr>
            <a:r>
              <a:rPr lang="en-GB" sz="2100" dirty="0" smtClean="0"/>
              <a:t> </a:t>
            </a:r>
            <a:r>
              <a:rPr lang="en-GB" sz="2100" dirty="0"/>
              <a:t>Partners in food production and consumption should also invest in capacity-building of farmers and build integrated consultation processes to crowd source the expertise, provide technical expertise, knowledge, and capacity innovation on food production and consumption in Rwanda</a:t>
            </a:r>
            <a:r>
              <a:rPr lang="en-GB" sz="2100" dirty="0" smtClean="0"/>
              <a:t>..</a:t>
            </a:r>
          </a:p>
          <a:p>
            <a:pPr marL="342900" indent="-342900">
              <a:buFont typeface="+mj-lt"/>
              <a:buAutoNum type="arabicPeriod"/>
            </a:pPr>
            <a:r>
              <a:rPr lang="en-GB" sz="2100" dirty="0" smtClean="0"/>
              <a:t>Due </a:t>
            </a:r>
            <a:r>
              <a:rPr lang="en-GB" sz="2100" dirty="0"/>
              <a:t>to low safety and quality concerns of losses of products, there is need  to put in place better infrastructure by minimizing losses &amp; maintains quality of food and stronger postharvest handling capacity (including drying grounds, silos and cold chain) and skill to reduce losses.</a:t>
            </a:r>
            <a:endParaRPr lang="en-US" sz="2100" dirty="0"/>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8</a:t>
            </a:fld>
            <a:endParaRPr lang="en-GB"/>
          </a:p>
        </p:txBody>
      </p:sp>
      <p:sp>
        <p:nvSpPr>
          <p:cNvPr id="4" name="Title 3"/>
          <p:cNvSpPr>
            <a:spLocks noGrp="1"/>
          </p:cNvSpPr>
          <p:nvPr>
            <p:ph type="title"/>
          </p:nvPr>
        </p:nvSpPr>
        <p:spPr/>
        <p:txBody>
          <a:bodyPr/>
          <a:lstStyle/>
          <a:p>
            <a:r>
              <a:rPr lang="en-US" dirty="0" smtClean="0">
                <a:solidFill>
                  <a:srgbClr val="C00000"/>
                </a:solidFill>
              </a:rPr>
              <a:t>5. CONCLUSIONS </a:t>
            </a:r>
            <a:r>
              <a:rPr lang="en-US" dirty="0">
                <a:solidFill>
                  <a:srgbClr val="C00000"/>
                </a:solidFill>
              </a:rPr>
              <a:t>AND </a:t>
            </a:r>
            <a:r>
              <a:rPr lang="en-US" dirty="0" smtClean="0">
                <a:solidFill>
                  <a:srgbClr val="C00000"/>
                </a:solidFill>
              </a:rPr>
              <a:t>RECOMMENDATIONS (cont..)</a:t>
            </a:r>
            <a:endParaRPr lang="en-US" dirty="0"/>
          </a:p>
        </p:txBody>
      </p:sp>
    </p:spTree>
    <p:extLst>
      <p:ext uri="{BB962C8B-B14F-4D97-AF65-F5344CB8AC3E}">
        <p14:creationId xmlns:p14="http://schemas.microsoft.com/office/powerpoint/2010/main" val="795596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276600" y="1219200"/>
            <a:ext cx="5401097" cy="2376264"/>
          </a:xfrm>
        </p:spPr>
        <p:txBody>
          <a:bodyPr/>
          <a:lstStyle/>
          <a:p>
            <a:pPr algn="ctr"/>
            <a:r>
              <a:rPr lang="en-US" sz="6000" i="1" dirty="0">
                <a:solidFill>
                  <a:schemeClr val="accent2">
                    <a:lumMod val="75000"/>
                  </a:schemeClr>
                </a:solidFill>
              </a:rPr>
              <a:t>Thank You</a:t>
            </a:r>
          </a:p>
        </p:txBody>
      </p:sp>
      <p:sp>
        <p:nvSpPr>
          <p:cNvPr id="3" name="Text Placeholder 4"/>
          <p:cNvSpPr>
            <a:spLocks noGrp="1"/>
          </p:cNvSpPr>
          <p:nvPr>
            <p:ph type="body" sz="quarter" idx="10"/>
          </p:nvPr>
        </p:nvSpPr>
        <p:spPr>
          <a:xfrm>
            <a:off x="3124200" y="3733800"/>
            <a:ext cx="5401097" cy="1600200"/>
          </a:xfrm>
        </p:spPr>
        <p:txBody>
          <a:bodyPr/>
          <a:lstStyle/>
          <a:p>
            <a:pPr algn="ctr"/>
            <a:r>
              <a:rPr lang="en-US" sz="1800" i="1" dirty="0" smtClean="0">
                <a:solidFill>
                  <a:srgbClr val="00B0F0"/>
                </a:solidFill>
              </a:rPr>
              <a:t>EPRN</a:t>
            </a:r>
          </a:p>
          <a:p>
            <a:r>
              <a:rPr lang="en-US" sz="1200" b="0" dirty="0">
                <a:solidFill>
                  <a:schemeClr val="accent6"/>
                </a:solidFill>
              </a:rPr>
              <a:t>Tel: 0788357648 </a:t>
            </a:r>
            <a:endParaRPr lang="en-US" sz="1200" b="0" dirty="0" smtClean="0">
              <a:solidFill>
                <a:schemeClr val="accent6"/>
              </a:solidFill>
            </a:endParaRPr>
          </a:p>
          <a:p>
            <a:r>
              <a:rPr lang="en-US" sz="1200" b="0" dirty="0" smtClean="0">
                <a:solidFill>
                  <a:schemeClr val="accent6"/>
                </a:solidFill>
              </a:rPr>
              <a:t>info@eprnrwanda.org </a:t>
            </a:r>
          </a:p>
          <a:p>
            <a:r>
              <a:rPr lang="en-US" sz="1200" b="0" dirty="0">
                <a:solidFill>
                  <a:schemeClr val="accent6"/>
                </a:solidFill>
              </a:rPr>
              <a:t>www.eprnrwanda.org </a:t>
            </a:r>
          </a:p>
          <a:p>
            <a:endParaRPr lang="en-US" sz="1200" b="0" dirty="0">
              <a:solidFill>
                <a:srgbClr val="00B0F0"/>
              </a:solidFill>
            </a:endParaRPr>
          </a:p>
          <a:p>
            <a:pPr algn="ctr"/>
            <a:endParaRPr lang="en-US" sz="1200" b="0" dirty="0" smtClean="0">
              <a:solidFill>
                <a:srgbClr val="00B0F0"/>
              </a:solidFill>
            </a:endParaRPr>
          </a:p>
        </p:txBody>
      </p:sp>
    </p:spTree>
    <p:extLst>
      <p:ext uri="{BB962C8B-B14F-4D97-AF65-F5344CB8AC3E}">
        <p14:creationId xmlns:p14="http://schemas.microsoft.com/office/powerpoint/2010/main" val="1096284004"/>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INICOM">
      <a:majorFont>
        <a:latin typeface="Cambria"/>
        <a:ea typeface=""/>
        <a:cs typeface=""/>
      </a:majorFont>
      <a:minorFont>
        <a:latin typeface="Calibri"/>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solidFill>
          <a:srgbClr val="FFCCFF"/>
        </a:solid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2561</TotalTime>
  <Words>1187</Words>
  <Application>Microsoft Office PowerPoint</Application>
  <PresentationFormat>Widescreen</PresentationFormat>
  <Paragraphs>74</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Bookman Old Style</vt:lpstr>
      <vt:lpstr>Calibri</vt:lpstr>
      <vt:lpstr>Lucida Grande</vt:lpstr>
      <vt:lpstr>MS PMincho</vt:lpstr>
      <vt:lpstr>Trebuchet MS</vt:lpstr>
      <vt:lpstr>Wingdings</vt:lpstr>
      <vt:lpstr>Wingdings 3</vt:lpstr>
      <vt:lpstr>Default Theme</vt:lpstr>
      <vt:lpstr>PowerPoint Presentation</vt:lpstr>
      <vt:lpstr>1. RATIONAL AND OBJECTIVES</vt:lpstr>
      <vt:lpstr>2. METHODOLOGY </vt:lpstr>
      <vt:lpstr>3. FINDINGS </vt:lpstr>
      <vt:lpstr>3.2. IMPACT OF COVID-19 ON FOOD PRICES</vt:lpstr>
      <vt:lpstr>3.3. STRATEGIES TO RESPONSE AND MITIGATION MEASURES.</vt:lpstr>
      <vt:lpstr>4. CONCLUSIONS AND POLICY RECOMMENDATIONS</vt:lpstr>
      <vt:lpstr>5. CONCLUSIONS AND RECOMMENDATIONS (cont..)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Louis</dc:creator>
  <cp:lastModifiedBy>user</cp:lastModifiedBy>
  <cp:revision>177</cp:revision>
  <cp:lastPrinted>2013-05-17T08:49:18Z</cp:lastPrinted>
  <dcterms:created xsi:type="dcterms:W3CDTF">2012-08-21T12:53:26Z</dcterms:created>
  <dcterms:modified xsi:type="dcterms:W3CDTF">2022-05-23T15:03:51Z</dcterms:modified>
</cp:coreProperties>
</file>