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12192000" cy="6858000"/>
  <p:notesSz cx="12192000" cy="6858000"/>
  <p:embeddedFontLst>
    <p:embeddedFont>
      <p:font typeface="ETIRGC+Arial-BoldMT"/>
      <p:regular r:id="rId39"/>
    </p:embeddedFont>
    <p:embeddedFont>
      <p:font typeface="FMDSEL+Calibri-LightItalic,Bold"/>
      <p:regular r:id="rId40"/>
    </p:embeddedFont>
    <p:embeddedFont>
      <p:font typeface="JAAQUK+ArialMT"/>
      <p:regular r:id="rId41"/>
    </p:embeddedFont>
    <p:embeddedFont>
      <p:font typeface="NDLLNK+CambriaMath"/>
      <p:regular r:id="rId42"/>
    </p:embeddedFont>
    <p:embeddedFont>
      <p:font typeface="TNRVFV+Calibri-Light,Bold"/>
      <p:regular r:id="rId43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slide" Target="slides/slide17.xml" /><Relationship Id="rId23" Type="http://schemas.openxmlformats.org/officeDocument/2006/relationships/slide" Target="slides/slide18.xml" /><Relationship Id="rId24" Type="http://schemas.openxmlformats.org/officeDocument/2006/relationships/slide" Target="slides/slide19.xml" /><Relationship Id="rId25" Type="http://schemas.openxmlformats.org/officeDocument/2006/relationships/slide" Target="slides/slide20.xml" /><Relationship Id="rId26" Type="http://schemas.openxmlformats.org/officeDocument/2006/relationships/slide" Target="slides/slide21.xml" /><Relationship Id="rId27" Type="http://schemas.openxmlformats.org/officeDocument/2006/relationships/slide" Target="slides/slide22.xml" /><Relationship Id="rId28" Type="http://schemas.openxmlformats.org/officeDocument/2006/relationships/slide" Target="slides/slide23.xml" /><Relationship Id="rId29" Type="http://schemas.openxmlformats.org/officeDocument/2006/relationships/slide" Target="slides/slide24.xml" /><Relationship Id="rId3" Type="http://schemas.openxmlformats.org/officeDocument/2006/relationships/viewProps" Target="viewProps.xml" /><Relationship Id="rId30" Type="http://schemas.openxmlformats.org/officeDocument/2006/relationships/slide" Target="slides/slide25.xml" /><Relationship Id="rId31" Type="http://schemas.openxmlformats.org/officeDocument/2006/relationships/slide" Target="slides/slide26.xml" /><Relationship Id="rId32" Type="http://schemas.openxmlformats.org/officeDocument/2006/relationships/slide" Target="slides/slide27.xml" /><Relationship Id="rId33" Type="http://schemas.openxmlformats.org/officeDocument/2006/relationships/slide" Target="slides/slide28.xml" /><Relationship Id="rId34" Type="http://schemas.openxmlformats.org/officeDocument/2006/relationships/slide" Target="slides/slide29.xml" /><Relationship Id="rId35" Type="http://schemas.openxmlformats.org/officeDocument/2006/relationships/slide" Target="slides/slide30.xml" /><Relationship Id="rId36" Type="http://schemas.openxmlformats.org/officeDocument/2006/relationships/slide" Target="slides/slide31.xml" /><Relationship Id="rId37" Type="http://schemas.openxmlformats.org/officeDocument/2006/relationships/slide" Target="slides/slide32.xml" /><Relationship Id="rId38" Type="http://schemas.openxmlformats.org/officeDocument/2006/relationships/slide" Target="slides/slide33.xml" /><Relationship Id="rId39" Type="http://schemas.openxmlformats.org/officeDocument/2006/relationships/font" Target="fonts/font1.fntdata" /><Relationship Id="rId4" Type="http://schemas.openxmlformats.org/officeDocument/2006/relationships/theme" Target="theme/theme1.xml" /><Relationship Id="rId40" Type="http://schemas.openxmlformats.org/officeDocument/2006/relationships/font" Target="fonts/font2.fntdata" /><Relationship Id="rId41" Type="http://schemas.openxmlformats.org/officeDocument/2006/relationships/font" Target="fonts/font3.fntdata" /><Relationship Id="rId42" Type="http://schemas.openxmlformats.org/officeDocument/2006/relationships/font" Target="fonts/font4.fntdata" /><Relationship Id="rId43" Type="http://schemas.openxmlformats.org/officeDocument/2006/relationships/font" Target="fonts/font5.fntdata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8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0.pn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2.pn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3.pn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4.pn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5.pn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6.pn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7.pn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8.png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9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0.png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1.png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2.png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15440" y="2059790"/>
            <a:ext cx="7282215" cy="9310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-50" b="1">
                <a:solidFill>
                  <a:srgbClr val="344085"/>
                </a:solidFill>
                <a:latin typeface="ETIRGC+Arial-BoldMT"/>
                <a:cs typeface="ETIRGC+Arial-BoldMT"/>
              </a:rPr>
              <a:t>9th</a:t>
            </a:r>
            <a:r>
              <a:rPr dirty="0" sz="3200" spc="-55" b="1">
                <a:solidFill>
                  <a:srgbClr val="344085"/>
                </a:solidFill>
                <a:latin typeface="ETIRGC+Arial-BoldMT"/>
                <a:cs typeface="ETIRGC+Arial-BoldMT"/>
              </a:rPr>
              <a:t> </a:t>
            </a:r>
            <a:r>
              <a:rPr dirty="0" sz="3200" spc="-51" b="1">
                <a:solidFill>
                  <a:srgbClr val="344085"/>
                </a:solidFill>
                <a:latin typeface="ETIRGC+Arial-BoldMT"/>
                <a:cs typeface="ETIRGC+Arial-BoldMT"/>
              </a:rPr>
              <a:t>EPRN</a:t>
            </a:r>
            <a:r>
              <a:rPr dirty="0" sz="3200" spc="-50" b="1">
                <a:solidFill>
                  <a:srgbClr val="344085"/>
                </a:solidFill>
                <a:latin typeface="ETIRGC+Arial-BoldMT"/>
                <a:cs typeface="ETIRGC+Arial-BoldMT"/>
              </a:rPr>
              <a:t> </a:t>
            </a:r>
            <a:r>
              <a:rPr dirty="0" sz="3200" spc="-51" b="1">
                <a:solidFill>
                  <a:srgbClr val="344085"/>
                </a:solidFill>
                <a:latin typeface="ETIRGC+Arial-BoldMT"/>
                <a:cs typeface="ETIRGC+Arial-BoldMT"/>
              </a:rPr>
              <a:t>Annual</a:t>
            </a:r>
            <a:r>
              <a:rPr dirty="0" sz="3200" spc="-54" b="1">
                <a:solidFill>
                  <a:srgbClr val="344085"/>
                </a:solidFill>
                <a:latin typeface="ETIRGC+Arial-BoldMT"/>
                <a:cs typeface="ETIRGC+Arial-BoldMT"/>
              </a:rPr>
              <a:t> </a:t>
            </a:r>
            <a:r>
              <a:rPr dirty="0" sz="3200" spc="-51" b="1">
                <a:solidFill>
                  <a:srgbClr val="344085"/>
                </a:solidFill>
                <a:latin typeface="ETIRGC+Arial-BoldMT"/>
                <a:cs typeface="ETIRGC+Arial-BoldMT"/>
              </a:rPr>
              <a:t>Economic</a:t>
            </a:r>
            <a:r>
              <a:rPr dirty="0" sz="3200" spc="-50" b="1">
                <a:solidFill>
                  <a:srgbClr val="344085"/>
                </a:solidFill>
                <a:latin typeface="ETIRGC+Arial-BoldMT"/>
                <a:cs typeface="ETIRGC+Arial-BoldMT"/>
              </a:rPr>
              <a:t> </a:t>
            </a:r>
            <a:r>
              <a:rPr dirty="0" sz="3200" spc="-50" b="1">
                <a:solidFill>
                  <a:srgbClr val="344085"/>
                </a:solidFill>
                <a:latin typeface="ETIRGC+Arial-BoldMT"/>
                <a:cs typeface="ETIRGC+Arial-BoldMT"/>
              </a:rPr>
              <a:t>Research</a:t>
            </a:r>
          </a:p>
          <a:p>
            <a:pPr marL="0" marR="0">
              <a:lnSpc>
                <a:spcPts val="34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-50" b="1">
                <a:solidFill>
                  <a:srgbClr val="344085"/>
                </a:solidFill>
                <a:latin typeface="ETIRGC+Arial-BoldMT"/>
                <a:cs typeface="ETIRGC+Arial-BoldMT"/>
              </a:rPr>
              <a:t>Conference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8869" y="3281025"/>
            <a:ext cx="8674762" cy="9890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Policies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 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to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 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Boost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 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Economic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 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Recovery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 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Through</a:t>
            </a:r>
          </a:p>
          <a:p>
            <a:pPr marL="2295004" marR="0">
              <a:lnSpc>
                <a:spcPts val="3600"/>
              </a:lnSpc>
              <a:spcBef>
                <a:spcPts val="288"/>
              </a:spcBef>
              <a:spcAft>
                <a:spcPts val="0"/>
              </a:spcAft>
            </a:pP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Regional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 </a:t>
            </a:r>
            <a:r>
              <a:rPr dirty="0" sz="3600" b="1" i="1">
                <a:solidFill>
                  <a:srgbClr val="a21942"/>
                </a:solidFill>
                <a:latin typeface="Calibri"/>
                <a:cs typeface="Calibri"/>
              </a:rPr>
              <a:t>Integration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30338" y="4615260"/>
            <a:ext cx="2320392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a21942"/>
                </a:solidFill>
                <a:latin typeface="FMDSEL+Calibri-LightItalic,Bold"/>
                <a:cs typeface="FMDSEL+Calibri-LightItalic,Bold"/>
              </a:rPr>
              <a:t>EPRN</a:t>
            </a:r>
            <a:r>
              <a:rPr dirty="0" sz="2400" spc="-56">
                <a:solidFill>
                  <a:srgbClr val="a21942"/>
                </a:solidFill>
                <a:latin typeface="FMDSEL+Calibri-LightItalic,Bold"/>
                <a:cs typeface="FMDSEL+Calibri-LightItalic,Bold"/>
              </a:rPr>
              <a:t> </a:t>
            </a:r>
            <a:r>
              <a:rPr dirty="0" sz="2400">
                <a:solidFill>
                  <a:srgbClr val="a21942"/>
                </a:solidFill>
                <a:latin typeface="FMDSEL+Calibri-LightItalic,Bold"/>
                <a:cs typeface="FMDSEL+Calibri-LightItalic,Bold"/>
              </a:rPr>
              <a:t>|</a:t>
            </a:r>
            <a:r>
              <a:rPr dirty="0" sz="2400" spc="-59">
                <a:solidFill>
                  <a:srgbClr val="a21942"/>
                </a:solidFill>
                <a:latin typeface="FMDSEL+Calibri-LightItalic,Bold"/>
                <a:cs typeface="FMDSEL+Calibri-LightItalic,Bold"/>
              </a:rPr>
              <a:t> </a:t>
            </a:r>
            <a:r>
              <a:rPr dirty="0" sz="2400">
                <a:solidFill>
                  <a:srgbClr val="a21942"/>
                </a:solidFill>
                <a:latin typeface="FMDSEL+Calibri-LightItalic,Bold"/>
                <a:cs typeface="FMDSEL+Calibri-LightItalic,Bold"/>
              </a:rPr>
              <a:t>June</a:t>
            </a:r>
            <a:r>
              <a:rPr dirty="0" sz="2400" spc="-57">
                <a:solidFill>
                  <a:srgbClr val="a21942"/>
                </a:solidFill>
                <a:latin typeface="FMDSEL+Calibri-LightItalic,Bold"/>
                <a:cs typeface="FMDSEL+Calibri-LightItalic,Bold"/>
              </a:rPr>
              <a:t> </a:t>
            </a:r>
            <a:r>
              <a:rPr dirty="0" sz="2400">
                <a:solidFill>
                  <a:srgbClr val="a21942"/>
                </a:solidFill>
                <a:latin typeface="FMDSEL+Calibri-LightItalic,Bold"/>
                <a:cs typeface="FMDSEL+Calibri-LightItalic,Bold"/>
              </a:rPr>
              <a:t>2023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65398" y="5660679"/>
            <a:ext cx="5136039" cy="535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00683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Andrew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Mold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Chief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AfCFTA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Regional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Integration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Cluster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12651" y="6275358"/>
            <a:ext cx="4023360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Sub-Regional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Office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Eastern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Africa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6930" y="244623"/>
            <a:ext cx="10705968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A</a:t>
            </a:r>
            <a:r>
              <a:rPr dirty="0" sz="3200" spc="-80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Lack</a:t>
            </a:r>
            <a:r>
              <a:rPr dirty="0" sz="3200" spc="-7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of</a:t>
            </a:r>
            <a:r>
              <a:rPr dirty="0" sz="3200" spc="-75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Structural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Transformation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Underpins</a:t>
            </a:r>
            <a:r>
              <a:rPr dirty="0" sz="3200" spc="-7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Slow</a:t>
            </a:r>
            <a:r>
              <a:rPr dirty="0" sz="3200" spc="-75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Progress…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1553" y="6248407"/>
            <a:ext cx="467461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Mangeni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Mold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(2023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forthcoming)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6930" y="244623"/>
            <a:ext cx="10705968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A</a:t>
            </a:r>
            <a:r>
              <a:rPr dirty="0" sz="3200" spc="-80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Lack</a:t>
            </a:r>
            <a:r>
              <a:rPr dirty="0" sz="3200" spc="-7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of</a:t>
            </a:r>
            <a:r>
              <a:rPr dirty="0" sz="3200" spc="-75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Structural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Transformation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Underpins</a:t>
            </a:r>
            <a:r>
              <a:rPr dirty="0" sz="3200" spc="-7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Slow</a:t>
            </a:r>
            <a:r>
              <a:rPr dirty="0" sz="3200" spc="-75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Progress…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1553" y="6248407"/>
            <a:ext cx="467461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Mangeni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Mold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(2023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forthcoming)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7362" y="2347640"/>
            <a:ext cx="1395511" cy="12866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831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fec47c"/>
                </a:solidFill>
                <a:latin typeface="JAAQUK+ArialMT"/>
                <a:cs typeface="JAAQUK+ArialMT"/>
              </a:rPr>
              <a:t>02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48320" y="2859249"/>
            <a:ext cx="6482012" cy="13329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Three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challenges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where</a:t>
            </a:r>
          </a:p>
          <a:p>
            <a:pPr marL="0" marR="0">
              <a:lnSpc>
                <a:spcPts val="4915"/>
              </a:lnSpc>
              <a:spcBef>
                <a:spcPts val="364"/>
              </a:spcBef>
              <a:spcAft>
                <a:spcPts val="0"/>
              </a:spcAft>
            </a:pP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the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solutions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are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48320" y="4200369"/>
            <a:ext cx="5828131" cy="6623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principally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regional…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29742" y="88205"/>
            <a:ext cx="6289101" cy="5488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203864"/>
                </a:solidFill>
                <a:latin typeface="ETIRGC+Arial-BoldMT"/>
                <a:cs typeface="ETIRGC+Arial-BoldMT"/>
              </a:rPr>
              <a:t>The</a:t>
            </a:r>
            <a:r>
              <a:rPr dirty="0" sz="3600" spc="-104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Three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Regional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Challenges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7113" y="3849302"/>
            <a:ext cx="1732557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ff0000"/>
                </a:solidFill>
                <a:latin typeface="ETIRGC+Arial-BoldMT"/>
                <a:cs typeface="ETIRGC+Arial-BoldMT"/>
              </a:rPr>
              <a:t>Inflation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04511" y="3899361"/>
            <a:ext cx="1055489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c55a11"/>
                </a:solidFill>
                <a:latin typeface="ETIRGC+Arial-BoldMT"/>
                <a:cs typeface="ETIRGC+Arial-BoldMT"/>
              </a:rPr>
              <a:t>Debt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8890" y="4175255"/>
            <a:ext cx="2737274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4472c4"/>
                </a:solidFill>
                <a:latin typeface="Calibri"/>
                <a:cs typeface="Calibri"/>
              </a:rPr>
              <a:t>Climate</a:t>
            </a:r>
            <a:r>
              <a:rPr dirty="0" sz="3200" spc="-75" b="1">
                <a:solidFill>
                  <a:srgbClr val="4472c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4472c4"/>
                </a:solidFill>
                <a:latin typeface="Calibri"/>
                <a:cs typeface="Calibri"/>
              </a:rPr>
              <a:t>change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80242" y="209231"/>
            <a:ext cx="10946636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Some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regional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economies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now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suffering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double-digit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inflation…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49501" y="796088"/>
            <a:ext cx="6813787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Annual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Headline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Inflation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Rate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(%),in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selected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Eastern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Africa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countries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7057" y="1253885"/>
            <a:ext cx="978693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Period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121042" y="1253885"/>
            <a:ext cx="116071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Burundi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779973" y="1253885"/>
            <a:ext cx="1197917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Ethiopia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594253" y="1253885"/>
            <a:ext cx="930919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Kenya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132808" y="1253885"/>
            <a:ext cx="1179165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Rwanda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833934" y="1253885"/>
            <a:ext cx="1463575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Seychelles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847773" y="1253885"/>
            <a:ext cx="112395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Uganda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74725" y="1812954"/>
            <a:ext cx="86813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22-Apr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42847" y="1812954"/>
            <a:ext cx="60644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16.1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10168" y="1812954"/>
            <a:ext cx="60644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31.7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194346" y="1812954"/>
            <a:ext cx="534882" cy="43750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6.5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7.1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7.9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8.3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8.5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9.2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9.6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9.5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9.1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9.0</a:t>
            </a:r>
          </a:p>
          <a:p>
            <a:pPr marL="57403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9.2</a:t>
            </a:r>
          </a:p>
          <a:p>
            <a:pPr marL="57403" marR="0">
              <a:lnSpc>
                <a:spcPts val="2000"/>
              </a:lnSpc>
              <a:spcBef>
                <a:spcPts val="808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9.2</a:t>
            </a:r>
          </a:p>
          <a:p>
            <a:pPr marL="57403" marR="0">
              <a:lnSpc>
                <a:spcPts val="2000"/>
              </a:lnSpc>
              <a:spcBef>
                <a:spcPts val="808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7.9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60864" y="1812954"/>
            <a:ext cx="60644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10.5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528185" y="1812954"/>
            <a:ext cx="477713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2.2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548718" y="1812954"/>
            <a:ext cx="477713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4.9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74725" y="2149908"/>
            <a:ext cx="955327" cy="9660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22-May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22-Jun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22-Jul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842847" y="2149908"/>
            <a:ext cx="606449" cy="3324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18.6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17.5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19.1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19.6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20.9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22.1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26.9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26.7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28.6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28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510168" y="2149908"/>
            <a:ext cx="606449" cy="36813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33.1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33.8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34.3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34.5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34.0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33.8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34.0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33.9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33.9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32.0</a:t>
            </a:r>
          </a:p>
          <a:p>
            <a:pPr marL="0" marR="0">
              <a:lnSpc>
                <a:spcPts val="2000"/>
              </a:lnSpc>
              <a:spcBef>
                <a:spcPts val="808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34.2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15780" y="2149908"/>
            <a:ext cx="651087" cy="3697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084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14.8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16.1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19.6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20.4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23.9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31.0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33.8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31.7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31.1</a:t>
            </a:r>
          </a:p>
          <a:p>
            <a:pPr marL="0" marR="0">
              <a:lnSpc>
                <a:spcPts val="2000"/>
              </a:lnSpc>
              <a:spcBef>
                <a:spcPts val="78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30.3</a:t>
            </a:r>
          </a:p>
          <a:p>
            <a:pPr marL="0" marR="0">
              <a:lnSpc>
                <a:spcPts val="2000"/>
              </a:lnSpc>
              <a:spcBef>
                <a:spcPts val="808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31.0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483100" y="2149908"/>
            <a:ext cx="522563" cy="3697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084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2.1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2.1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2.3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2.8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3.0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2.9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2.6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2.5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2.4</a:t>
            </a:r>
          </a:p>
          <a:p>
            <a:pPr marL="0" marR="0">
              <a:lnSpc>
                <a:spcPts val="2000"/>
              </a:lnSpc>
              <a:spcBef>
                <a:spcPts val="78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1.1</a:t>
            </a:r>
          </a:p>
          <a:p>
            <a:pPr marL="0" marR="0">
              <a:lnSpc>
                <a:spcPts val="2000"/>
              </a:lnSpc>
              <a:spcBef>
                <a:spcPts val="808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0.9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0548718" y="2149908"/>
            <a:ext cx="477713" cy="6290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6.3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6.8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548718" y="2823816"/>
            <a:ext cx="477713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7.9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74725" y="3160770"/>
            <a:ext cx="925314" cy="3027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22-Aug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22-Sep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22-Oct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22-Nov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22-Dec</a:t>
            </a:r>
          </a:p>
          <a:p>
            <a:pPr marL="0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23-Jan</a:t>
            </a:r>
          </a:p>
          <a:p>
            <a:pPr marL="0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23-Feb</a:t>
            </a:r>
          </a:p>
          <a:p>
            <a:pPr marL="0" marR="0">
              <a:lnSpc>
                <a:spcPts val="2000"/>
              </a:lnSpc>
              <a:spcBef>
                <a:spcPts val="808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23-Mar</a:t>
            </a:r>
          </a:p>
          <a:p>
            <a:pPr marL="0" marR="0">
              <a:lnSpc>
                <a:spcPts val="2000"/>
              </a:lnSpc>
              <a:spcBef>
                <a:spcPts val="808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23-Apr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0548718" y="3160770"/>
            <a:ext cx="477713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9.0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0503633" y="3497724"/>
            <a:ext cx="651087" cy="1993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084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10.0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10.7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10.6</a:t>
            </a:r>
          </a:p>
          <a:p>
            <a:pPr marL="45084" marR="0">
              <a:lnSpc>
                <a:spcPts val="2000"/>
              </a:lnSpc>
              <a:spcBef>
                <a:spcPts val="65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10.2</a:t>
            </a:r>
          </a:p>
          <a:p>
            <a:pPr marL="45084" marR="0">
              <a:lnSpc>
                <a:spcPts val="2000"/>
              </a:lnSpc>
              <a:spcBef>
                <a:spcPts val="603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10.4</a:t>
            </a:r>
          </a:p>
          <a:p>
            <a:pPr marL="0" marR="0">
              <a:lnSpc>
                <a:spcPts val="2000"/>
              </a:lnSpc>
              <a:spcBef>
                <a:spcPts val="78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0503633" y="5555437"/>
            <a:ext cx="477713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9.0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815780" y="5968655"/>
            <a:ext cx="60644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28.4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8483100" y="5968655"/>
            <a:ext cx="477713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0.6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0503633" y="5968655"/>
            <a:ext cx="477713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8.0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4690" y="6409975"/>
            <a:ext cx="130832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National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Sources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80510" y="153036"/>
            <a:ext cx="8573974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Inflationary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Pressures</a:t>
            </a:r>
            <a:r>
              <a:rPr dirty="0" sz="3200" spc="-77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being</a:t>
            </a:r>
            <a:r>
              <a:rPr dirty="0" sz="3200" spc="-75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driven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by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one</a:t>
            </a:r>
            <a:r>
              <a:rPr dirty="0" sz="3200" spc="-75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sector?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3239" y="985195"/>
            <a:ext cx="3497755" cy="281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 spc="10" b="1">
                <a:solidFill>
                  <a:srgbClr val="595959"/>
                </a:solidFill>
                <a:latin typeface="Calibri"/>
                <a:cs typeface="Calibri"/>
              </a:rPr>
              <a:t>Commodity</a:t>
            </a:r>
            <a:r>
              <a:rPr dirty="0" sz="1900" spc="-4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and</a:t>
            </a:r>
            <a:r>
              <a:rPr dirty="0" sz="1900" spc="-4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Food</a:t>
            </a:r>
            <a:r>
              <a:rPr dirty="0" sz="1900" spc="-4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Price</a:t>
            </a:r>
            <a:r>
              <a:rPr dirty="0" sz="1900" spc="-38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Index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991218" y="979608"/>
            <a:ext cx="448487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Monthly</a:t>
            </a:r>
            <a:r>
              <a:rPr dirty="0" sz="1600" spc="-4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Inflation</a:t>
            </a:r>
            <a:r>
              <a:rPr dirty="0" sz="1600" spc="-3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-</a:t>
            </a:r>
            <a:r>
              <a:rPr dirty="0" sz="1600" spc="-38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All</a:t>
            </a:r>
            <a:r>
              <a:rPr dirty="0" sz="1600" spc="-3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Rwanda</a:t>
            </a:r>
            <a:r>
              <a:rPr dirty="0" sz="1600" spc="-3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(Jan-2020-Mar-2023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9676" y="1294746"/>
            <a:ext cx="436754" cy="35868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70.0%</a:t>
            </a:r>
          </a:p>
          <a:p>
            <a:pPr marL="0" marR="0">
              <a:lnSpc>
                <a:spcPts val="900"/>
              </a:lnSpc>
              <a:spcBef>
                <a:spcPts val="2963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60.0%</a:t>
            </a:r>
          </a:p>
          <a:p>
            <a:pPr marL="0" marR="0">
              <a:lnSpc>
                <a:spcPts val="900"/>
              </a:lnSpc>
              <a:spcBef>
                <a:spcPts val="2913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50.0%</a:t>
            </a:r>
          </a:p>
          <a:p>
            <a:pPr marL="0" marR="0">
              <a:lnSpc>
                <a:spcPts val="900"/>
              </a:lnSpc>
              <a:spcBef>
                <a:spcPts val="2963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40.0%</a:t>
            </a:r>
          </a:p>
          <a:p>
            <a:pPr marL="0" marR="0">
              <a:lnSpc>
                <a:spcPts val="900"/>
              </a:lnSpc>
              <a:spcBef>
                <a:spcPts val="2963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30.0%</a:t>
            </a:r>
          </a:p>
          <a:p>
            <a:pPr marL="0" marR="0">
              <a:lnSpc>
                <a:spcPts val="900"/>
              </a:lnSpc>
              <a:spcBef>
                <a:spcPts val="2913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20.0%</a:t>
            </a:r>
          </a:p>
          <a:p>
            <a:pPr marL="0" marR="0">
              <a:lnSpc>
                <a:spcPts val="900"/>
              </a:lnSpc>
              <a:spcBef>
                <a:spcPts val="2963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10.0%</a:t>
            </a:r>
          </a:p>
          <a:p>
            <a:pPr marL="53975" marR="0">
              <a:lnSpc>
                <a:spcPts val="900"/>
              </a:lnSpc>
              <a:spcBef>
                <a:spcPts val="2913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0.0%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9375" y="1539041"/>
            <a:ext cx="616215" cy="27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210.0</a:t>
            </a:r>
          </a:p>
          <a:p>
            <a:pPr marL="0" marR="0">
              <a:lnSpc>
                <a:spcPts val="1600"/>
              </a:lnSpc>
              <a:spcBef>
                <a:spcPts val="1738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190.0</a:t>
            </a:r>
          </a:p>
          <a:p>
            <a:pPr marL="0" marR="0">
              <a:lnSpc>
                <a:spcPts val="1600"/>
              </a:lnSpc>
              <a:spcBef>
                <a:spcPts val="1788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170.0</a:t>
            </a:r>
          </a:p>
          <a:p>
            <a:pPr marL="0" marR="0">
              <a:lnSpc>
                <a:spcPts val="1600"/>
              </a:lnSpc>
              <a:spcBef>
                <a:spcPts val="1738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150.0</a:t>
            </a:r>
          </a:p>
          <a:p>
            <a:pPr marL="0" marR="0">
              <a:lnSpc>
                <a:spcPts val="1600"/>
              </a:lnSpc>
              <a:spcBef>
                <a:spcPts val="1788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130.0</a:t>
            </a:r>
          </a:p>
          <a:p>
            <a:pPr marL="0" marR="0">
              <a:lnSpc>
                <a:spcPts val="1600"/>
              </a:lnSpc>
              <a:spcBef>
                <a:spcPts val="1738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110.0</a:t>
            </a:r>
          </a:p>
          <a:p>
            <a:pPr marL="103981" marR="0">
              <a:lnSpc>
                <a:spcPts val="1600"/>
              </a:lnSpc>
              <a:spcBef>
                <a:spcPts val="1738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90.0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73389" y="1651032"/>
            <a:ext cx="2749321" cy="10896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In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Rwanda,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food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constitutes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48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and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27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percent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weighting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in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rural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800"/>
              </a:lnSpc>
              <a:spcBef>
                <a:spcPts val="359"/>
              </a:spcBef>
              <a:spcAft>
                <a:spcPts val="0"/>
              </a:spcAft>
            </a:pP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urban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CPI,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46a"/>
                </a:solidFill>
                <a:latin typeface="Calibri"/>
                <a:cs typeface="Calibri"/>
              </a:rPr>
              <a:t>respectively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83356" y="4507210"/>
            <a:ext cx="51266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70.0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3356" y="4931234"/>
            <a:ext cx="51266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50.0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19988" y="5219865"/>
            <a:ext cx="471747" cy="6430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-10.0%</a:t>
            </a:r>
          </a:p>
          <a:p>
            <a:pPr marL="0" marR="0">
              <a:lnSpc>
                <a:spcPts val="900"/>
              </a:lnSpc>
              <a:spcBef>
                <a:spcPts val="2963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-20.0%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040342" y="5949899"/>
            <a:ext cx="68585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Food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Prices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975120" y="5977080"/>
            <a:ext cx="150370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All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Commodities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733789" y="5977080"/>
            <a:ext cx="56683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Food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28053" y="6370035"/>
            <a:ext cx="3846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UNECA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using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IMF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Commodity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Price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Indexes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(2022),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rebased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Jan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2020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656546" y="6364404"/>
            <a:ext cx="131359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NISR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(April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2023)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3127" y="246071"/>
            <a:ext cx="3465321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Rains</a:t>
            </a:r>
            <a:r>
              <a:rPr dirty="0" sz="2800" spc="-6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2800" spc="-6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Failing…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11222" y="872867"/>
            <a:ext cx="355964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Food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Production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Figures,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2017-2022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75713" y="6259515"/>
            <a:ext cx="5813184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From: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Consultant’s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Report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MINAGRI,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UNECA,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March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2023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95762" y="269516"/>
            <a:ext cx="8139148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hence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there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2800" spc="-6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rising</a:t>
            </a:r>
            <a:r>
              <a:rPr dirty="0" sz="2800" spc="-6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dependence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food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imports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78227" y="1031151"/>
            <a:ext cx="6018579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Rwanda</a:t>
            </a:r>
            <a:r>
              <a:rPr dirty="0" sz="2400" spc="-5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Food</a:t>
            </a:r>
            <a:r>
              <a:rPr dirty="0" sz="2400" spc="-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Imports</a:t>
            </a:r>
            <a:r>
              <a:rPr dirty="0" sz="2400" spc="-5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2014-2022</a:t>
            </a:r>
            <a:r>
              <a:rPr dirty="0" sz="2400" spc="-5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Millions</a:t>
            </a:r>
            <a:r>
              <a:rPr dirty="0" sz="2400" spc="-62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USD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6342" y="1437144"/>
            <a:ext cx="501625" cy="4403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900</a:t>
            </a:r>
          </a:p>
          <a:p>
            <a:pPr marL="0" marR="0">
              <a:lnSpc>
                <a:spcPts val="1800"/>
              </a:lnSpc>
              <a:spcBef>
                <a:spcPts val="1818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800</a:t>
            </a:r>
          </a:p>
          <a:p>
            <a:pPr marL="0" marR="0">
              <a:lnSpc>
                <a:spcPts val="1800"/>
              </a:lnSpc>
              <a:spcBef>
                <a:spcPts val="1818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700</a:t>
            </a:r>
          </a:p>
          <a:p>
            <a:pPr marL="0" marR="0">
              <a:lnSpc>
                <a:spcPts val="1800"/>
              </a:lnSpc>
              <a:spcBef>
                <a:spcPts val="1868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600</a:t>
            </a:r>
          </a:p>
          <a:p>
            <a:pPr marL="0" marR="0">
              <a:lnSpc>
                <a:spcPts val="1800"/>
              </a:lnSpc>
              <a:spcBef>
                <a:spcPts val="1818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500</a:t>
            </a:r>
          </a:p>
          <a:p>
            <a:pPr marL="0" marR="0">
              <a:lnSpc>
                <a:spcPts val="1800"/>
              </a:lnSpc>
              <a:spcBef>
                <a:spcPts val="1818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400</a:t>
            </a:r>
          </a:p>
          <a:p>
            <a:pPr marL="0" marR="0">
              <a:lnSpc>
                <a:spcPts val="1800"/>
              </a:lnSpc>
              <a:spcBef>
                <a:spcPts val="1818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300</a:t>
            </a:r>
          </a:p>
          <a:p>
            <a:pPr marL="0" marR="0">
              <a:lnSpc>
                <a:spcPts val="1800"/>
              </a:lnSpc>
              <a:spcBef>
                <a:spcPts val="1818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200</a:t>
            </a:r>
          </a:p>
          <a:p>
            <a:pPr marL="0" marR="0">
              <a:lnSpc>
                <a:spcPts val="1800"/>
              </a:lnSpc>
              <a:spcBef>
                <a:spcPts val="1868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100</a:t>
            </a:r>
          </a:p>
          <a:p>
            <a:pPr marL="233362" marR="0">
              <a:lnSpc>
                <a:spcPts val="1800"/>
              </a:lnSpc>
              <a:spcBef>
                <a:spcPts val="1818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5541" y="5850348"/>
            <a:ext cx="61585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2014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04610" y="5850348"/>
            <a:ext cx="61585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2015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673678" y="5850348"/>
            <a:ext cx="61585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2016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742746" y="5850348"/>
            <a:ext cx="61585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2017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811814" y="5850348"/>
            <a:ext cx="61585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80882" y="5850348"/>
            <a:ext cx="61585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949950" y="5850348"/>
            <a:ext cx="61585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24386" y="155152"/>
            <a:ext cx="7612267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But</a:t>
            </a:r>
            <a:r>
              <a:rPr dirty="0" sz="3600" spc="-8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not</a:t>
            </a:r>
            <a:r>
              <a:rPr dirty="0" sz="3600" spc="-8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3600" spc="-8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where</a:t>
            </a:r>
            <a:r>
              <a:rPr dirty="0" sz="3600" spc="-8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you</a:t>
            </a:r>
            <a:r>
              <a:rPr dirty="0" sz="3600" spc="-8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might</a:t>
            </a:r>
            <a:r>
              <a:rPr dirty="0" sz="3600" spc="-8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expect…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736" y="1265694"/>
            <a:ext cx="2416530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 u="sng">
                <a:solidFill>
                  <a:srgbClr val="595959"/>
                </a:solidFill>
                <a:latin typeface="Calibri"/>
                <a:cs typeface="Calibri"/>
              </a:rPr>
              <a:t>Imports</a:t>
            </a:r>
            <a:r>
              <a:rPr dirty="0" sz="2000" spc="-49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spc="-46" b="1" u="sng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 u="sng">
                <a:solidFill>
                  <a:srgbClr val="595959"/>
                </a:solidFill>
                <a:latin typeface="Calibri"/>
                <a:cs typeface="Calibri"/>
              </a:rPr>
              <a:t>from</a:t>
            </a:r>
            <a:r>
              <a:rPr dirty="0" sz="2000" spc="-47" b="1" u="sng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 u="sng">
                <a:solidFill>
                  <a:srgbClr val="595959"/>
                </a:solidFill>
                <a:latin typeface="Calibri"/>
                <a:cs typeface="Calibri"/>
              </a:rPr>
              <a:t>Uganda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72264" y="1341348"/>
            <a:ext cx="427657" cy="4581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12.0</a:t>
            </a:r>
          </a:p>
          <a:p>
            <a:pPr marL="0" marR="0">
              <a:lnSpc>
                <a:spcPts val="1200"/>
              </a:lnSpc>
              <a:spcBef>
                <a:spcPts val="4562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10.0</a:t>
            </a:r>
          </a:p>
          <a:p>
            <a:pPr marL="78581" marR="0">
              <a:lnSpc>
                <a:spcPts val="1200"/>
              </a:lnSpc>
              <a:spcBef>
                <a:spcPts val="4512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8.0</a:t>
            </a:r>
          </a:p>
          <a:p>
            <a:pPr marL="78581" marR="0">
              <a:lnSpc>
                <a:spcPts val="1200"/>
              </a:lnSpc>
              <a:spcBef>
                <a:spcPts val="4562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6.0</a:t>
            </a:r>
          </a:p>
          <a:p>
            <a:pPr marL="78581" marR="0">
              <a:lnSpc>
                <a:spcPts val="1200"/>
              </a:lnSpc>
              <a:spcBef>
                <a:spcPts val="4512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4.0</a:t>
            </a:r>
          </a:p>
          <a:p>
            <a:pPr marL="78581" marR="0">
              <a:lnSpc>
                <a:spcPts val="1200"/>
              </a:lnSpc>
              <a:spcBef>
                <a:spcPts val="4562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2.0</a:t>
            </a:r>
          </a:p>
          <a:p>
            <a:pPr marL="228600" marR="0">
              <a:lnSpc>
                <a:spcPts val="1200"/>
              </a:lnSpc>
              <a:spcBef>
                <a:spcPts val="4562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041724" y="1283962"/>
            <a:ext cx="24469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 u="sng">
                <a:solidFill>
                  <a:srgbClr val="595959"/>
                </a:solidFill>
                <a:latin typeface="Calibri"/>
                <a:cs typeface="Calibri"/>
              </a:rPr>
              <a:t>Imports</a:t>
            </a:r>
            <a:r>
              <a:rPr dirty="0" sz="2000" spc="-49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spc="-46" b="1" u="sng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 u="sng">
                <a:solidFill>
                  <a:srgbClr val="595959"/>
                </a:solidFill>
                <a:latin typeface="Calibri"/>
                <a:cs typeface="Calibri"/>
              </a:rPr>
              <a:t>from</a:t>
            </a:r>
            <a:r>
              <a:rPr dirty="0" sz="2000" spc="-47" b="1" u="sng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 u="sng">
                <a:solidFill>
                  <a:srgbClr val="595959"/>
                </a:solidFill>
                <a:latin typeface="Calibri"/>
                <a:cs typeface="Calibri"/>
              </a:rPr>
              <a:t>Burundi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04235" y="1424566"/>
            <a:ext cx="506238" cy="4581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300.0</a:t>
            </a:r>
          </a:p>
          <a:p>
            <a:pPr marL="0" marR="0">
              <a:lnSpc>
                <a:spcPts val="1200"/>
              </a:lnSpc>
              <a:spcBef>
                <a:spcPts val="4563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250.0</a:t>
            </a:r>
          </a:p>
          <a:p>
            <a:pPr marL="0" marR="0">
              <a:lnSpc>
                <a:spcPts val="1200"/>
              </a:lnSpc>
              <a:spcBef>
                <a:spcPts val="4513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200.0</a:t>
            </a:r>
          </a:p>
          <a:p>
            <a:pPr marL="0" marR="0">
              <a:lnSpc>
                <a:spcPts val="1200"/>
              </a:lnSpc>
              <a:spcBef>
                <a:spcPts val="4563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150.0</a:t>
            </a:r>
          </a:p>
          <a:p>
            <a:pPr marL="0" marR="0">
              <a:lnSpc>
                <a:spcPts val="1200"/>
              </a:lnSpc>
              <a:spcBef>
                <a:spcPts val="4563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100.0</a:t>
            </a:r>
          </a:p>
          <a:p>
            <a:pPr marL="78581" marR="0">
              <a:lnSpc>
                <a:spcPts val="1200"/>
              </a:lnSpc>
              <a:spcBef>
                <a:spcPts val="4513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50.0</a:t>
            </a:r>
          </a:p>
          <a:p>
            <a:pPr marL="307181" marR="0">
              <a:lnSpc>
                <a:spcPts val="1200"/>
              </a:lnSpc>
              <a:spcBef>
                <a:spcPts val="4563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59577" y="1556780"/>
            <a:ext cx="470234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10.9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979578" y="1658620"/>
            <a:ext cx="5603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271.2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51609" y="2090648"/>
            <a:ext cx="5603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241.7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447586" y="2210297"/>
            <a:ext cx="5603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233.5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43563" y="2348558"/>
            <a:ext cx="5603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224.1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19616" y="2333942"/>
            <a:ext cx="5603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225.1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592805" y="2347649"/>
            <a:ext cx="38011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8.7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383601" y="2610018"/>
            <a:ext cx="5603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206.2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511571" y="2704265"/>
            <a:ext cx="5603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199.8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915593" y="2698830"/>
            <a:ext cx="5603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200.2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734679" y="2910569"/>
            <a:ext cx="38011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7.2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163742" y="3091681"/>
            <a:ext cx="38011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6.7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021869" y="3625319"/>
            <a:ext cx="38011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5.2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879996" y="4111489"/>
            <a:ext cx="809018" cy="2248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3.9</a:t>
            </a:r>
            <a:r>
              <a:rPr dirty="0" sz="1400" spc="1236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3.9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450933" y="4600881"/>
            <a:ext cx="38011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2.6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769676" y="4774974"/>
            <a:ext cx="470234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58.3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216219" y="5482000"/>
            <a:ext cx="4803051" cy="6763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950967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0.2</a:t>
            </a:r>
            <a:r>
              <a:rPr dirty="0" sz="1400" spc="1236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0.1</a:t>
            </a:r>
          </a:p>
          <a:p>
            <a:pPr marL="0" marR="0">
              <a:lnSpc>
                <a:spcPts val="1400"/>
              </a:lnSpc>
              <a:spcBef>
                <a:spcPts val="215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2012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2013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2014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2015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2016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2017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  <a:r>
              <a:rPr dirty="0" sz="1400" spc="19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738123" y="5535461"/>
            <a:ext cx="38011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0.0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879699" y="5620219"/>
            <a:ext cx="847962" cy="2219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0.6</a:t>
            </a:r>
            <a:r>
              <a:rPr dirty="0" sz="1400" spc="1543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404040"/>
                </a:solidFill>
                <a:latin typeface="Calibri"/>
                <a:cs typeface="Calibri"/>
              </a:rPr>
              <a:t>0.2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071643" y="6002708"/>
            <a:ext cx="514106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2012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2013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2014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2015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2016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2017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  <a:r>
              <a:rPr dirty="0" sz="1200" spc="9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2022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10223" y="6307508"/>
            <a:ext cx="1375291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NISR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(2023)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94107" y="251652"/>
            <a:ext cx="6115607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export</a:t>
            </a:r>
            <a:r>
              <a:rPr dirty="0" sz="2800" spc="-6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performance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2800" spc="-6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too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volatile…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90974" y="818510"/>
            <a:ext cx="5355526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181717"/>
                </a:solidFill>
                <a:latin typeface="TNRVFV+Calibri-Light,Bold"/>
                <a:cs typeface="TNRVFV+Calibri-Light,Bold"/>
              </a:rPr>
              <a:t>Rwanda</a:t>
            </a:r>
            <a:r>
              <a:rPr dirty="0" sz="1800" spc="-43">
                <a:solidFill>
                  <a:srgbClr val="181717"/>
                </a:solidFill>
                <a:latin typeface="TNRVFV+Calibri-Light,Bold"/>
                <a:cs typeface="TNRVFV+Calibri-Light,Bold"/>
              </a:rPr>
              <a:t> </a:t>
            </a:r>
            <a:r>
              <a:rPr dirty="0" sz="1800">
                <a:solidFill>
                  <a:srgbClr val="181717"/>
                </a:solidFill>
                <a:latin typeface="TNRVFV+Calibri-Light,Bold"/>
                <a:cs typeface="TNRVFV+Calibri-Light,Bold"/>
              </a:rPr>
              <a:t>Formal</a:t>
            </a:r>
            <a:r>
              <a:rPr dirty="0" sz="1800" spc="-43">
                <a:solidFill>
                  <a:srgbClr val="181717"/>
                </a:solidFill>
                <a:latin typeface="TNRVFV+Calibri-Light,Bold"/>
                <a:cs typeface="TNRVFV+Calibri-Light,Bold"/>
              </a:rPr>
              <a:t> </a:t>
            </a:r>
            <a:r>
              <a:rPr dirty="0" sz="1800">
                <a:solidFill>
                  <a:srgbClr val="181717"/>
                </a:solidFill>
                <a:latin typeface="TNRVFV+Calibri-Light,Bold"/>
                <a:cs typeface="TNRVFV+Calibri-Light,Bold"/>
              </a:rPr>
              <a:t>Sector</a:t>
            </a:r>
            <a:r>
              <a:rPr dirty="0" sz="1800" spc="-44">
                <a:solidFill>
                  <a:srgbClr val="181717"/>
                </a:solidFill>
                <a:latin typeface="TNRVFV+Calibri-Light,Bold"/>
                <a:cs typeface="TNRVFV+Calibri-Light,Bold"/>
              </a:rPr>
              <a:t> </a:t>
            </a:r>
            <a:r>
              <a:rPr dirty="0" sz="1800">
                <a:solidFill>
                  <a:srgbClr val="181717"/>
                </a:solidFill>
                <a:latin typeface="TNRVFV+Calibri-Light,Bold"/>
                <a:cs typeface="TNRVFV+Calibri-Light,Bold"/>
              </a:rPr>
              <a:t>Goods</a:t>
            </a:r>
            <a:r>
              <a:rPr dirty="0" sz="1800" spc="-44">
                <a:solidFill>
                  <a:srgbClr val="181717"/>
                </a:solidFill>
                <a:latin typeface="TNRVFV+Calibri-Light,Bold"/>
                <a:cs typeface="TNRVFV+Calibri-Light,Bold"/>
              </a:rPr>
              <a:t> </a:t>
            </a:r>
            <a:r>
              <a:rPr dirty="0" sz="1800">
                <a:solidFill>
                  <a:srgbClr val="181717"/>
                </a:solidFill>
                <a:latin typeface="TNRVFV+Calibri-Light,Bold"/>
                <a:cs typeface="TNRVFV+Calibri-Light,Bold"/>
              </a:rPr>
              <a:t>Export</a:t>
            </a:r>
            <a:r>
              <a:rPr dirty="0" sz="1800" spc="-43">
                <a:solidFill>
                  <a:srgbClr val="181717"/>
                </a:solidFill>
                <a:latin typeface="TNRVFV+Calibri-Light,Bold"/>
                <a:cs typeface="TNRVFV+Calibri-Light,Bold"/>
              </a:rPr>
              <a:t> </a:t>
            </a:r>
            <a:r>
              <a:rPr dirty="0" sz="1800">
                <a:solidFill>
                  <a:srgbClr val="181717"/>
                </a:solidFill>
                <a:latin typeface="TNRVFV+Calibri-Light,Bold"/>
                <a:cs typeface="TNRVFV+Calibri-Light,Bold"/>
              </a:rPr>
              <a:t>Growth,</a:t>
            </a:r>
            <a:r>
              <a:rPr dirty="0" sz="1800" spc="-43">
                <a:solidFill>
                  <a:srgbClr val="181717"/>
                </a:solidFill>
                <a:latin typeface="TNRVFV+Calibri-Light,Bold"/>
                <a:cs typeface="TNRVFV+Calibri-Light,Bold"/>
              </a:rPr>
              <a:t> </a:t>
            </a:r>
            <a:r>
              <a:rPr dirty="0" sz="1800">
                <a:solidFill>
                  <a:srgbClr val="181717"/>
                </a:solidFill>
                <a:latin typeface="TNRVFV+Calibri-Light,Bold"/>
                <a:cs typeface="TNRVFV+Calibri-Light,Bold"/>
              </a:rPr>
              <a:t>2014-2022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4240" y="1521394"/>
            <a:ext cx="591442" cy="7772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70%</a:t>
            </a:r>
          </a:p>
          <a:p>
            <a:pPr marL="0" marR="0">
              <a:lnSpc>
                <a:spcPts val="2000"/>
              </a:lnSpc>
              <a:spcBef>
                <a:spcPts val="182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60%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66580" y="1888779"/>
            <a:ext cx="91946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404040"/>
                </a:solidFill>
                <a:latin typeface="Calibri"/>
                <a:cs typeface="Calibri"/>
              </a:rPr>
              <a:t>56.8%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27613" y="2296740"/>
            <a:ext cx="91946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404040"/>
                </a:solidFill>
                <a:latin typeface="Calibri"/>
                <a:cs typeface="Calibri"/>
              </a:rPr>
              <a:t>48.4%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4240" y="2491747"/>
            <a:ext cx="591442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50%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4240" y="2976924"/>
            <a:ext cx="591442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40%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192871" y="3066266"/>
            <a:ext cx="91946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404040"/>
                </a:solidFill>
                <a:latin typeface="Calibri"/>
                <a:cs typeface="Calibri"/>
              </a:rPr>
              <a:t>32.5%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4240" y="3462100"/>
            <a:ext cx="591442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30%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54240" y="3947277"/>
            <a:ext cx="591442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20%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879109" y="4297039"/>
            <a:ext cx="764976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404040"/>
                </a:solidFill>
                <a:latin typeface="Calibri"/>
                <a:cs typeface="Calibri"/>
              </a:rPr>
              <a:t>7.1%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54240" y="4417523"/>
            <a:ext cx="1658791" cy="792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10%</a:t>
            </a:r>
            <a:r>
              <a:rPr dirty="0" sz="2000" spc="3137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404040"/>
                </a:solidFill>
                <a:latin typeface="Calibri"/>
                <a:cs typeface="Calibri"/>
              </a:rPr>
              <a:t>4.7%</a:t>
            </a:r>
          </a:p>
          <a:p>
            <a:pPr marL="129381" marR="0">
              <a:lnSpc>
                <a:spcPts val="2000"/>
              </a:lnSpc>
              <a:spcBef>
                <a:spcPts val="1537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0%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960414" y="5230755"/>
            <a:ext cx="858291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404040"/>
                </a:solidFill>
                <a:latin typeface="Calibri"/>
                <a:cs typeface="Calibri"/>
              </a:rPr>
              <a:t>-1.7%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75658" y="5402806"/>
            <a:ext cx="66920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-10%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764638" y="5481103"/>
            <a:ext cx="858291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404040"/>
                </a:solidFill>
                <a:latin typeface="Calibri"/>
                <a:cs typeface="Calibri"/>
              </a:rPr>
              <a:t>-6.8%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025671" y="5509510"/>
            <a:ext cx="858291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404040"/>
                </a:solidFill>
                <a:latin typeface="Calibri"/>
                <a:cs typeface="Calibri"/>
              </a:rPr>
              <a:t>-7.4%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75658" y="5887983"/>
            <a:ext cx="66920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-20%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013142" y="5885716"/>
            <a:ext cx="1012775" cy="6055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404040"/>
                </a:solidFill>
                <a:latin typeface="Calibri"/>
                <a:cs typeface="Calibri"/>
              </a:rPr>
              <a:t>-15.2%</a:t>
            </a:r>
          </a:p>
          <a:p>
            <a:pPr marL="173037" marR="0">
              <a:lnSpc>
                <a:spcPts val="2000"/>
              </a:lnSpc>
              <a:spcBef>
                <a:spcPts val="67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794629" y="6199133"/>
            <a:ext cx="66734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2014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859888" y="6199133"/>
            <a:ext cx="66734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2015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925146" y="6199133"/>
            <a:ext cx="66734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2016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990405" y="6199133"/>
            <a:ext cx="66734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2017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055663" y="6199133"/>
            <a:ext cx="66734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20921" y="6199133"/>
            <a:ext cx="66734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9251439" y="6199133"/>
            <a:ext cx="66734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0316697" y="6199133"/>
            <a:ext cx="66734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2022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86648" y="6313575"/>
            <a:ext cx="118229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BNR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(2023).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7910" y="2718718"/>
            <a:ext cx="1395511" cy="12866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831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fec47c"/>
                </a:solidFill>
                <a:latin typeface="JAAQUK+ArialMT"/>
                <a:cs typeface="JAAQUK+ArialMT"/>
              </a:rPr>
              <a:t>01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956" y="3404495"/>
            <a:ext cx="5395060" cy="6623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Setting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the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Scene…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0786" y="111862"/>
            <a:ext cx="11335813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Rwanda’s</a:t>
            </a:r>
            <a:r>
              <a:rPr dirty="0" sz="2800" spc="-68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Share</a:t>
            </a:r>
            <a:r>
              <a:rPr dirty="0" sz="2800" spc="-67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of</a:t>
            </a:r>
            <a:r>
              <a:rPr dirty="0" sz="2800" spc="-67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Domestic</a:t>
            </a:r>
            <a:r>
              <a:rPr dirty="0" sz="2800" spc="-67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Exports</a:t>
            </a:r>
            <a:r>
              <a:rPr dirty="0" sz="2800" spc="-68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to</a:t>
            </a:r>
            <a:r>
              <a:rPr dirty="0" sz="2800" spc="-67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African</a:t>
            </a:r>
            <a:r>
              <a:rPr dirty="0" sz="2800" spc="-67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Market</a:t>
            </a:r>
            <a:r>
              <a:rPr dirty="0" sz="2800" spc="-68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has</a:t>
            </a:r>
            <a:r>
              <a:rPr dirty="0" sz="2800" spc="-68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been</a:t>
            </a:r>
            <a:r>
              <a:rPr dirty="0" sz="2800" spc="-68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203864"/>
                </a:solidFill>
                <a:latin typeface="Calibri"/>
                <a:cs typeface="Calibri"/>
              </a:rPr>
              <a:t>Declining…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33696" y="898946"/>
            <a:ext cx="5489288" cy="281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Share</a:t>
            </a:r>
            <a:r>
              <a:rPr dirty="0" sz="1900" spc="-4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spc="10" b="1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r>
              <a:rPr dirty="0" sz="1900" spc="-4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Domestic</a:t>
            </a:r>
            <a:r>
              <a:rPr dirty="0" sz="1900" spc="-41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Exports</a:t>
            </a:r>
            <a:r>
              <a:rPr dirty="0" sz="1900" spc="-4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dirty="0" sz="1900" spc="-3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Africa,</a:t>
            </a:r>
            <a:r>
              <a:rPr dirty="0" sz="1900" spc="-4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2012Q1-2022Q4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00153" y="1240780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60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00153" y="1936475"/>
            <a:ext cx="359370" cy="37197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50</a:t>
            </a:r>
          </a:p>
          <a:p>
            <a:pPr marL="0" marR="0">
              <a:lnSpc>
                <a:spcPts val="1600"/>
              </a:lnSpc>
              <a:spcBef>
                <a:spcPts val="3877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40</a:t>
            </a:r>
          </a:p>
          <a:p>
            <a:pPr marL="0" marR="0">
              <a:lnSpc>
                <a:spcPts val="1600"/>
              </a:lnSpc>
              <a:spcBef>
                <a:spcPts val="3877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30</a:t>
            </a:r>
          </a:p>
          <a:p>
            <a:pPr marL="0" marR="0">
              <a:lnSpc>
                <a:spcPts val="1600"/>
              </a:lnSpc>
              <a:spcBef>
                <a:spcPts val="3827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</a:t>
            </a:r>
          </a:p>
          <a:p>
            <a:pPr marL="0" marR="0">
              <a:lnSpc>
                <a:spcPts val="1600"/>
              </a:lnSpc>
              <a:spcBef>
                <a:spcPts val="3877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10</a:t>
            </a:r>
          </a:p>
          <a:p>
            <a:pPr marL="103981" marR="0">
              <a:lnSpc>
                <a:spcPts val="1600"/>
              </a:lnSpc>
              <a:spcBef>
                <a:spcPts val="3877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3967" y="6313780"/>
            <a:ext cx="209781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Elaborated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NISR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(April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2023)</a:t>
            </a:r>
          </a:p>
        </p:txBody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56494" y="281895"/>
            <a:ext cx="8460182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Which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region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has</a:t>
            </a:r>
            <a:r>
              <a:rPr dirty="0" sz="3200" spc="-77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the</a:t>
            </a:r>
            <a:r>
              <a:rPr dirty="0" sz="3200" spc="-75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highest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intra-African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trade?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82064" y="1127667"/>
            <a:ext cx="6079969" cy="281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 b="1">
                <a:solidFill>
                  <a:srgbClr val="000000"/>
                </a:solidFill>
                <a:latin typeface="Calibri"/>
                <a:cs typeface="Calibri"/>
              </a:rPr>
              <a:t>Intra-African</a:t>
            </a:r>
            <a:r>
              <a:rPr dirty="0" sz="1900" spc="-91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000000"/>
                </a:solidFill>
                <a:latin typeface="Calibri"/>
                <a:cs typeface="Calibri"/>
              </a:rPr>
              <a:t>Trade</a:t>
            </a:r>
            <a:r>
              <a:rPr dirty="0" sz="1900" spc="-4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9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000000"/>
                </a:solidFill>
                <a:latin typeface="Calibri"/>
                <a:cs typeface="Calibri"/>
              </a:rPr>
              <a:t>%</a:t>
            </a:r>
            <a:r>
              <a:rPr dirty="0" sz="19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 spc="1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900" spc="-4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000000"/>
                </a:solidFill>
                <a:latin typeface="Calibri"/>
                <a:cs typeface="Calibri"/>
              </a:rPr>
              <a:t>Total</a:t>
            </a:r>
            <a:r>
              <a:rPr dirty="0" sz="1900" spc="-4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000000"/>
                </a:solidFill>
                <a:latin typeface="Calibri"/>
                <a:cs typeface="Calibri"/>
              </a:rPr>
              <a:t>Trade,</a:t>
            </a:r>
            <a:r>
              <a:rPr dirty="0" sz="1900" spc="-4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000000"/>
                </a:solidFill>
                <a:latin typeface="Calibri"/>
                <a:cs typeface="Calibri"/>
              </a:rPr>
              <a:t>2019-2021</a:t>
            </a:r>
            <a:r>
              <a:rPr dirty="0" sz="1900" spc="-4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000000"/>
                </a:solidFill>
                <a:latin typeface="Calibri"/>
                <a:cs typeface="Calibri"/>
              </a:rPr>
              <a:t>average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1960" y="1521826"/>
            <a:ext cx="507334" cy="35661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30%</a:t>
            </a:r>
          </a:p>
          <a:p>
            <a:pPr marL="0" marR="0">
              <a:lnSpc>
                <a:spcPts val="1600"/>
              </a:lnSpc>
              <a:spcBef>
                <a:spcPts val="3636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25%</a:t>
            </a:r>
          </a:p>
          <a:p>
            <a:pPr marL="0" marR="0">
              <a:lnSpc>
                <a:spcPts val="1600"/>
              </a:lnSpc>
              <a:spcBef>
                <a:spcPts val="3686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20%</a:t>
            </a:r>
          </a:p>
          <a:p>
            <a:pPr marL="0" marR="0">
              <a:lnSpc>
                <a:spcPts val="1600"/>
              </a:lnSpc>
              <a:spcBef>
                <a:spcPts val="3636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15%</a:t>
            </a:r>
          </a:p>
          <a:p>
            <a:pPr marL="0" marR="0">
              <a:lnSpc>
                <a:spcPts val="1600"/>
              </a:lnSpc>
              <a:spcBef>
                <a:spcPts val="3636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10%</a:t>
            </a:r>
          </a:p>
          <a:p>
            <a:pPr marL="103981" marR="0">
              <a:lnSpc>
                <a:spcPts val="1600"/>
              </a:lnSpc>
              <a:spcBef>
                <a:spcPts val="3686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5%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042095" y="2807514"/>
            <a:ext cx="132621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767171"/>
                </a:solidFill>
                <a:latin typeface="Calibri"/>
                <a:cs typeface="Calibri"/>
              </a:rPr>
              <a:t>Eastern</a:t>
            </a:r>
            <a:r>
              <a:rPr dirty="0" sz="1600" spc="-37" b="1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767171"/>
                </a:solidFill>
                <a:latin typeface="Calibri"/>
                <a:cs typeface="Calibri"/>
              </a:rPr>
              <a:t>Africa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34246" y="3067626"/>
            <a:ext cx="146906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b9bd5"/>
                </a:solidFill>
                <a:latin typeface="Calibri"/>
                <a:cs typeface="Calibri"/>
              </a:rPr>
              <a:t>Southern</a:t>
            </a:r>
            <a:r>
              <a:rPr dirty="0" sz="1600" spc="-37" b="1">
                <a:solidFill>
                  <a:srgbClr val="5b9bd5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b9bd5"/>
                </a:solidFill>
                <a:latin typeface="Calibri"/>
                <a:cs typeface="Calibri"/>
              </a:rPr>
              <a:t>Africa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98272" y="3369130"/>
            <a:ext cx="771028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4472c4"/>
                </a:solidFill>
                <a:latin typeface="Calibri"/>
                <a:cs typeface="Calibri"/>
              </a:rPr>
              <a:t>Africa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06192" y="3414361"/>
            <a:ext cx="130366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c000"/>
                </a:solidFill>
                <a:latin typeface="Calibri"/>
                <a:cs typeface="Calibri"/>
              </a:rPr>
              <a:t>Central</a:t>
            </a:r>
            <a:r>
              <a:rPr dirty="0" sz="1600" spc="-38" b="1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c000"/>
                </a:solidFill>
                <a:latin typeface="Calibri"/>
                <a:cs typeface="Calibri"/>
              </a:rPr>
              <a:t>Africa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756149" y="4004352"/>
            <a:ext cx="141338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70ad47"/>
                </a:solidFill>
                <a:latin typeface="Calibri"/>
                <a:cs typeface="Calibri"/>
              </a:rPr>
              <a:t>Western</a:t>
            </a:r>
            <a:r>
              <a:rPr dirty="0" sz="1600" spc="-38" b="1">
                <a:solidFill>
                  <a:srgbClr val="70ad47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70ad47"/>
                </a:solidFill>
                <a:latin typeface="Calibri"/>
                <a:cs typeface="Calibri"/>
              </a:rPr>
              <a:t>Africa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101231" y="4756019"/>
            <a:ext cx="147008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ed7d31"/>
                </a:solidFill>
                <a:latin typeface="Calibri"/>
                <a:cs typeface="Calibri"/>
              </a:rPr>
              <a:t>Northern</a:t>
            </a:r>
            <a:r>
              <a:rPr dirty="0" sz="1600" spc="-37" b="1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ed7d31"/>
                </a:solidFill>
                <a:latin typeface="Calibri"/>
                <a:cs typeface="Calibri"/>
              </a:rPr>
              <a:t>Africa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75942" y="5511699"/>
            <a:ext cx="40352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0%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82783" y="5760618"/>
            <a:ext cx="40352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0%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043695" y="5760618"/>
            <a:ext cx="40352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5%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952219" y="5760618"/>
            <a:ext cx="50651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10%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913132" y="5760618"/>
            <a:ext cx="50651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15%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874044" y="5760618"/>
            <a:ext cx="50651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20%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292993" y="5760618"/>
            <a:ext cx="3698630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1963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25%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Intra-African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Exports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%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Total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Exports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795868" y="5760618"/>
            <a:ext cx="50651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30%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756780" y="5760618"/>
            <a:ext cx="50651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35%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717692" y="5760618"/>
            <a:ext cx="50651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40%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1439" y="6351258"/>
            <a:ext cx="262830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ECA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analysis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00" spc="-6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UNCTADStat</a:t>
            </a:r>
            <a:r>
              <a:rPr dirty="0" sz="1000" spc="-8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(2022)</a:t>
            </a:r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05014" y="221885"/>
            <a:ext cx="4134806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1c3867"/>
                </a:solidFill>
                <a:latin typeface="Calibri"/>
                <a:cs typeface="Calibri"/>
              </a:rPr>
              <a:t>Crisis?</a:t>
            </a:r>
            <a:r>
              <a:rPr dirty="0" sz="3600" spc="-85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1c3867"/>
                </a:solidFill>
                <a:latin typeface="Calibri"/>
                <a:cs typeface="Calibri"/>
              </a:rPr>
              <a:t>What</a:t>
            </a:r>
            <a:r>
              <a:rPr dirty="0" sz="3600" spc="-8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1c3867"/>
                </a:solidFill>
                <a:latin typeface="Calibri"/>
                <a:cs typeface="Calibri"/>
              </a:rPr>
              <a:t>Crisis?…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4520" y="855545"/>
            <a:ext cx="4262351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bf9000"/>
                </a:solidFill>
                <a:latin typeface="Calibri"/>
                <a:cs typeface="Calibri"/>
              </a:rPr>
              <a:t>EAC</a:t>
            </a:r>
            <a:r>
              <a:rPr dirty="0" sz="2000" spc="-87" b="1">
                <a:solidFill>
                  <a:srgbClr val="bf9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bf9000"/>
                </a:solidFill>
                <a:latin typeface="Calibri"/>
                <a:cs typeface="Calibri"/>
              </a:rPr>
              <a:t>Intra-Regional</a:t>
            </a:r>
            <a:r>
              <a:rPr dirty="0" sz="2000" spc="-47" b="1">
                <a:solidFill>
                  <a:srgbClr val="bf9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bf9000"/>
                </a:solidFill>
                <a:latin typeface="Calibri"/>
                <a:cs typeface="Calibri"/>
              </a:rPr>
              <a:t>Exports</a:t>
            </a:r>
            <a:r>
              <a:rPr dirty="0" sz="2000" spc="-49" b="1">
                <a:solidFill>
                  <a:srgbClr val="bf9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bf9000"/>
                </a:solidFill>
                <a:latin typeface="Calibri"/>
                <a:cs typeface="Calibri"/>
              </a:rPr>
              <a:t>-</a:t>
            </a:r>
            <a:r>
              <a:rPr dirty="0" sz="2000" spc="-47" b="1">
                <a:solidFill>
                  <a:srgbClr val="bf9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bf9000"/>
                </a:solidFill>
                <a:latin typeface="Calibri"/>
                <a:cs typeface="Calibri"/>
              </a:rPr>
              <a:t>2022-2023</a:t>
            </a:r>
          </a:p>
          <a:p>
            <a:pPr marL="1340507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bf9000"/>
                </a:solidFill>
                <a:latin typeface="Calibri"/>
                <a:cs typeface="Calibri"/>
              </a:rPr>
              <a:t>(billions</a:t>
            </a:r>
            <a:r>
              <a:rPr dirty="0" sz="2000" spc="-49" b="1">
                <a:solidFill>
                  <a:srgbClr val="bf9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bf9000"/>
                </a:solidFill>
                <a:latin typeface="Calibri"/>
                <a:cs typeface="Calibri"/>
              </a:rPr>
              <a:t>USD)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0924" y="909288"/>
            <a:ext cx="4416358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2f5597"/>
                </a:solidFill>
                <a:latin typeface="Calibri"/>
                <a:cs typeface="Calibri"/>
              </a:rPr>
              <a:t>EAC</a:t>
            </a:r>
            <a:r>
              <a:rPr dirty="0" sz="2000" spc="-46" b="1">
                <a:solidFill>
                  <a:srgbClr val="2f5597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f5597"/>
                </a:solidFill>
                <a:latin typeface="Calibri"/>
                <a:cs typeface="Calibri"/>
              </a:rPr>
              <a:t>Intra-Regional</a:t>
            </a:r>
            <a:r>
              <a:rPr dirty="0" sz="2000" spc="-162" b="1">
                <a:solidFill>
                  <a:srgbClr val="2f5597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f5597"/>
                </a:solidFill>
                <a:latin typeface="Calibri"/>
                <a:cs typeface="Calibri"/>
              </a:rPr>
              <a:t>Exports</a:t>
            </a:r>
            <a:r>
              <a:rPr dirty="0" sz="2000" spc="-37" b="1">
                <a:solidFill>
                  <a:srgbClr val="2f5597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f5597"/>
                </a:solidFill>
                <a:latin typeface="Calibri"/>
                <a:cs typeface="Calibri"/>
              </a:rPr>
              <a:t>as</a:t>
            </a:r>
            <a:r>
              <a:rPr dirty="0" sz="2000" spc="-49" b="1">
                <a:solidFill>
                  <a:srgbClr val="2f5597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f5597"/>
                </a:solidFill>
                <a:latin typeface="Calibri"/>
                <a:cs typeface="Calibri"/>
              </a:rPr>
              <a:t>%</a:t>
            </a:r>
            <a:r>
              <a:rPr dirty="0" sz="2000" spc="-47" b="1">
                <a:solidFill>
                  <a:srgbClr val="2f5597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f5597"/>
                </a:solidFill>
                <a:latin typeface="Calibri"/>
                <a:cs typeface="Calibri"/>
              </a:rPr>
              <a:t>of</a:t>
            </a:r>
            <a:r>
              <a:rPr dirty="0" sz="2000" spc="-47" b="1">
                <a:solidFill>
                  <a:srgbClr val="2f5597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f5597"/>
                </a:solidFill>
                <a:latin typeface="Calibri"/>
                <a:cs typeface="Calibri"/>
              </a:rPr>
              <a:t>Total,</a:t>
            </a:r>
          </a:p>
          <a:p>
            <a:pPr marL="1566416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2f5597"/>
                </a:solidFill>
                <a:latin typeface="Calibri"/>
                <a:cs typeface="Calibri"/>
              </a:rPr>
              <a:t>2014-2022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4455" y="1447942"/>
            <a:ext cx="441833" cy="40571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Calibri"/>
                <a:cs typeface="Calibri"/>
              </a:rPr>
              <a:t>6.0</a:t>
            </a:r>
          </a:p>
          <a:p>
            <a:pPr marL="0" marR="0">
              <a:lnSpc>
                <a:spcPts val="1800"/>
              </a:lnSpc>
              <a:spcBef>
                <a:spcPts val="3174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Calibri"/>
                <a:cs typeface="Calibri"/>
              </a:rPr>
              <a:t>5.0</a:t>
            </a:r>
          </a:p>
          <a:p>
            <a:pPr marL="0" marR="0">
              <a:lnSpc>
                <a:spcPts val="1800"/>
              </a:lnSpc>
              <a:spcBef>
                <a:spcPts val="3124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Calibri"/>
                <a:cs typeface="Calibri"/>
              </a:rPr>
              <a:t>4.0</a:t>
            </a:r>
          </a:p>
          <a:p>
            <a:pPr marL="0" marR="0">
              <a:lnSpc>
                <a:spcPts val="1800"/>
              </a:lnSpc>
              <a:spcBef>
                <a:spcPts val="3174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Calibri"/>
                <a:cs typeface="Calibri"/>
              </a:rPr>
              <a:t>3.0</a:t>
            </a:r>
          </a:p>
          <a:p>
            <a:pPr marL="0" marR="0">
              <a:lnSpc>
                <a:spcPts val="1800"/>
              </a:lnSpc>
              <a:spcBef>
                <a:spcPts val="3174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Calibri"/>
                <a:cs typeface="Calibri"/>
              </a:rPr>
              <a:t>2.0</a:t>
            </a:r>
          </a:p>
          <a:p>
            <a:pPr marL="0" marR="0">
              <a:lnSpc>
                <a:spcPts val="1800"/>
              </a:lnSpc>
              <a:spcBef>
                <a:spcPts val="3174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Calibri"/>
                <a:cs typeface="Calibri"/>
              </a:rPr>
              <a:t>1.0</a:t>
            </a:r>
          </a:p>
          <a:p>
            <a:pPr marL="0" marR="0">
              <a:lnSpc>
                <a:spcPts val="1800"/>
              </a:lnSpc>
              <a:spcBef>
                <a:spcPts val="3124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Calibri"/>
                <a:cs typeface="Calibri"/>
              </a:rPr>
              <a:t>0.0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22851" y="1775798"/>
            <a:ext cx="44183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5.2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16116" y="2005556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24.3%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513748" y="2322202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21.9%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767044" y="2381038"/>
            <a:ext cx="44183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4.2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104275" y="2535385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20.2%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99539" y="2583605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19.8%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706643" y="2569948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19.9%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501907" y="2724750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18.7%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911379" y="2794772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18.2%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11237" y="2866972"/>
            <a:ext cx="44183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3.4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309011" y="2874443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17.6%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432200" y="2955509"/>
            <a:ext cx="44183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3.3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099622" y="3106712"/>
            <a:ext cx="44183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3.0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655429" y="3134368"/>
            <a:ext cx="44183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3.0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543815" y="3170009"/>
            <a:ext cx="44183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2.9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297171" y="3202158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15.1%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76393" y="3275785"/>
            <a:ext cx="44183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2.8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988008" y="3292788"/>
            <a:ext cx="44183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2.8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-30621" y="6222114"/>
            <a:ext cx="395431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Calculated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IMF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DoTs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(June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2023)</a:t>
            </a:r>
          </a:p>
        </p:txBody>
      </p:sp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4860" y="301048"/>
            <a:ext cx="11970559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African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Market</a:t>
            </a:r>
            <a:r>
              <a:rPr dirty="0" sz="2800" spc="-6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2800" spc="-6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already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Major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Destination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more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Sophisticated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Exports…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09201" y="927251"/>
            <a:ext cx="5286241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African</a:t>
            </a:r>
            <a:r>
              <a:rPr dirty="0" sz="2000" spc="-4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Exports,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Regional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Orientation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Index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95471" y="1478703"/>
            <a:ext cx="477277" cy="72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0.5</a:t>
            </a:r>
          </a:p>
          <a:p>
            <a:pPr marL="32306" marR="0">
              <a:lnSpc>
                <a:spcPts val="1800"/>
              </a:lnSpc>
              <a:spcBef>
                <a:spcPts val="183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0.6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82295" y="1499734"/>
            <a:ext cx="3643932" cy="676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Medium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technology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manufactures: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automotive</a:t>
            </a:r>
          </a:p>
          <a:p>
            <a:pPr marL="2205130" marR="0">
              <a:lnSpc>
                <a:spcPts val="1400"/>
              </a:lnSpc>
              <a:spcBef>
                <a:spcPts val="223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Primary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products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33780" y="2400896"/>
            <a:ext cx="672272" cy="727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0.9</a:t>
            </a:r>
          </a:p>
          <a:p>
            <a:pPr marL="227301" marR="0">
              <a:lnSpc>
                <a:spcPts val="1800"/>
              </a:lnSpc>
              <a:spcBef>
                <a:spcPts val="183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1.1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5325" y="2421927"/>
            <a:ext cx="4687094" cy="6769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Low</a:t>
            </a:r>
            <a:r>
              <a:rPr dirty="0" sz="1400" spc="-3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technology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manufactures: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textile,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garment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and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footwear</a:t>
            </a:r>
          </a:p>
          <a:p>
            <a:pPr marL="1787289" marR="0">
              <a:lnSpc>
                <a:spcPts val="1400"/>
              </a:lnSpc>
              <a:spcBef>
                <a:spcPts val="223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Resource-based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manufactures: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other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315343" y="3323088"/>
            <a:ext cx="552955" cy="727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1.4</a:t>
            </a:r>
          </a:p>
          <a:p>
            <a:pPr marL="107984" marR="0">
              <a:lnSpc>
                <a:spcPts val="1800"/>
              </a:lnSpc>
              <a:spcBef>
                <a:spcPts val="183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1.5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419136" y="3344119"/>
            <a:ext cx="2901804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High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technology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manufactures: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other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61086" y="3805216"/>
            <a:ext cx="4264968" cy="20602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High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technology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manufactures: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electronic</a:t>
            </a:r>
            <a:r>
              <a:rPr dirty="0" sz="1400" spc="-3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and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electrical</a:t>
            </a:r>
          </a:p>
          <a:p>
            <a:pPr marL="912837" marR="0">
              <a:lnSpc>
                <a:spcPts val="1400"/>
              </a:lnSpc>
              <a:spcBef>
                <a:spcPts val="223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Medium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technology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manufactures: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process</a:t>
            </a:r>
          </a:p>
          <a:p>
            <a:pPr marL="599225" marR="0">
              <a:lnSpc>
                <a:spcPts val="1400"/>
              </a:lnSpc>
              <a:spcBef>
                <a:spcPts val="228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Medium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technology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manufactures: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engineering</a:t>
            </a:r>
          </a:p>
          <a:p>
            <a:pPr marL="968064" marR="0">
              <a:lnSpc>
                <a:spcPts val="1400"/>
              </a:lnSpc>
              <a:spcBef>
                <a:spcPts val="223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Resource-based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manufactures: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agro-based</a:t>
            </a:r>
          </a:p>
          <a:p>
            <a:pPr marL="699839" marR="0">
              <a:lnSpc>
                <a:spcPts val="1400"/>
              </a:lnSpc>
              <a:spcBef>
                <a:spcPts val="223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Low</a:t>
            </a:r>
            <a:r>
              <a:rPr dirty="0" sz="1400" spc="-3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technology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manufactures:</a:t>
            </a:r>
            <a:r>
              <a:rPr dirty="0" sz="1400" spc="-3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other</a:t>
            </a:r>
            <a:r>
              <a:rPr dirty="0" sz="1400" spc="-3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products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875154" y="4245281"/>
            <a:ext cx="582916" cy="727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1.8</a:t>
            </a:r>
          </a:p>
          <a:p>
            <a:pPr marL="137945" marR="0">
              <a:lnSpc>
                <a:spcPts val="1800"/>
              </a:lnSpc>
              <a:spcBef>
                <a:spcPts val="183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1.9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293222" y="5167473"/>
            <a:ext cx="44518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3.6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1098615" y="5628570"/>
            <a:ext cx="44518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4.1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64859" y="6011349"/>
            <a:ext cx="4486126" cy="485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Calculated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using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Lall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(2000)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classification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UNCTADStat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191846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0.0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884558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0.5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577269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1.0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269981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1.5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962693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2.0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655405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2.5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348117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3.0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040829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3.5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0733541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4.0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1426253" y="6118553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4.5</a:t>
            </a:r>
          </a:p>
        </p:txBody>
      </p:sp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7362" y="2347640"/>
            <a:ext cx="1395511" cy="12866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831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fec47c"/>
                </a:solidFill>
                <a:latin typeface="JAAQUK+ArialMT"/>
                <a:cs typeface="JAAQUK+ArialMT"/>
              </a:rPr>
              <a:t>03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83279" y="3512217"/>
            <a:ext cx="5891361" cy="13329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Regional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Approaches</a:t>
            </a:r>
          </a:p>
          <a:p>
            <a:pPr marL="0" marR="0">
              <a:lnSpc>
                <a:spcPts val="4915"/>
              </a:lnSpc>
              <a:spcBef>
                <a:spcPts val="364"/>
              </a:spcBef>
              <a:spcAft>
                <a:spcPts val="0"/>
              </a:spcAft>
            </a:pP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to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Debt</a:t>
            </a:r>
          </a:p>
        </p:txBody>
      </p:sp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78100" y="140286"/>
            <a:ext cx="6875474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Resource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Gap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has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been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growing…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37965" y="1094339"/>
            <a:ext cx="4679832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ed7d31"/>
                </a:solidFill>
                <a:latin typeface="Calibri"/>
                <a:cs typeface="Calibri"/>
              </a:rPr>
              <a:t>Total</a:t>
            </a:r>
            <a:r>
              <a:rPr dirty="0" sz="2000" spc="-47" b="1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ed7d31"/>
                </a:solidFill>
                <a:latin typeface="Calibri"/>
                <a:cs typeface="Calibri"/>
              </a:rPr>
              <a:t>investment</a:t>
            </a:r>
            <a:r>
              <a:rPr dirty="0" sz="2000" spc="2614" b="1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767171"/>
                </a:solidFill>
                <a:latin typeface="Calibri"/>
                <a:cs typeface="Calibri"/>
              </a:rPr>
              <a:t>Gross</a:t>
            </a:r>
            <a:r>
              <a:rPr dirty="0" sz="2000" spc="-49" b="1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767171"/>
                </a:solidFill>
                <a:latin typeface="Calibri"/>
                <a:cs typeface="Calibri"/>
              </a:rPr>
              <a:t>national</a:t>
            </a:r>
            <a:r>
              <a:rPr dirty="0" sz="2000" spc="-47" b="1">
                <a:solidFill>
                  <a:srgbClr val="767171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767171"/>
                </a:solidFill>
                <a:latin typeface="Calibri"/>
                <a:cs typeface="Calibri"/>
              </a:rPr>
              <a:t>savings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7016" y="1483315"/>
            <a:ext cx="384943" cy="3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30</a:t>
            </a:r>
          </a:p>
          <a:p>
            <a:pPr marL="0" marR="0">
              <a:lnSpc>
                <a:spcPts val="1800"/>
              </a:lnSpc>
              <a:spcBef>
                <a:spcPts val="3305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25</a:t>
            </a:r>
          </a:p>
          <a:p>
            <a:pPr marL="0" marR="0">
              <a:lnSpc>
                <a:spcPts val="1800"/>
              </a:lnSpc>
              <a:spcBef>
                <a:spcPts val="3305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20</a:t>
            </a:r>
          </a:p>
          <a:p>
            <a:pPr marL="0" marR="0">
              <a:lnSpc>
                <a:spcPts val="1800"/>
              </a:lnSpc>
              <a:spcBef>
                <a:spcPts val="3305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15</a:t>
            </a:r>
          </a:p>
          <a:p>
            <a:pPr marL="0" marR="0">
              <a:lnSpc>
                <a:spcPts val="1800"/>
              </a:lnSpc>
              <a:spcBef>
                <a:spcPts val="3305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10</a:t>
            </a:r>
          </a:p>
          <a:p>
            <a:pPr marL="116681" marR="0">
              <a:lnSpc>
                <a:spcPts val="1800"/>
              </a:lnSpc>
              <a:spcBef>
                <a:spcPts val="3305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3697" y="5373636"/>
            <a:ext cx="26826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39" y="6335026"/>
            <a:ext cx="336842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IMF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World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Economic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Outlook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dataset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*Estimates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79260" y="205091"/>
            <a:ext cx="10691821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Trade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Deficits</a:t>
            </a:r>
            <a:r>
              <a:rPr dirty="0" sz="2800" spc="-6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have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been</a:t>
            </a:r>
            <a:r>
              <a:rPr dirty="0" sz="2800" spc="-6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rising</a:t>
            </a:r>
            <a:r>
              <a:rPr dirty="0" sz="2800" spc="-6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Current</a:t>
            </a:r>
            <a:r>
              <a:rPr dirty="0" sz="2800" spc="-6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Account</a:t>
            </a:r>
            <a:r>
              <a:rPr dirty="0" sz="2800" spc="-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Deteriorating…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26778" y="849488"/>
            <a:ext cx="5907447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Current</a:t>
            </a:r>
            <a:r>
              <a:rPr dirty="0" sz="2400" spc="-91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Account</a:t>
            </a:r>
            <a:r>
              <a:rPr dirty="0" sz="2400" spc="-5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Balance</a:t>
            </a:r>
            <a:r>
              <a:rPr dirty="0" sz="2400" spc="-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2000-2023</a:t>
            </a:r>
            <a:r>
              <a:rPr dirty="0" sz="2400" spc="-5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%</a:t>
            </a:r>
            <a:r>
              <a:rPr dirty="0" sz="2400" spc="-5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r>
              <a:rPr dirty="0" sz="2400" spc="-5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595959"/>
                </a:solidFill>
                <a:latin typeface="Calibri"/>
                <a:cs typeface="Calibri"/>
              </a:rPr>
              <a:t>GDP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1136" y="1260206"/>
            <a:ext cx="359717" cy="7891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8581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  <a:p>
            <a:pPr marL="0" marR="0">
              <a:lnSpc>
                <a:spcPts val="2000"/>
              </a:lnSpc>
              <a:spcBef>
                <a:spcPts val="1913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1136" y="2254342"/>
            <a:ext cx="3588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1136" y="2751411"/>
            <a:ext cx="3588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31136" y="3248479"/>
            <a:ext cx="3588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-8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01754" y="3745547"/>
            <a:ext cx="487635" cy="17833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-10</a:t>
            </a:r>
          </a:p>
          <a:p>
            <a:pPr marL="0" marR="0">
              <a:lnSpc>
                <a:spcPts val="2000"/>
              </a:lnSpc>
              <a:spcBef>
                <a:spcPts val="1913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-12</a:t>
            </a:r>
          </a:p>
          <a:p>
            <a:pPr marL="0" marR="0">
              <a:lnSpc>
                <a:spcPts val="2000"/>
              </a:lnSpc>
              <a:spcBef>
                <a:spcPts val="1913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-14</a:t>
            </a:r>
          </a:p>
          <a:p>
            <a:pPr marL="0" marR="0">
              <a:lnSpc>
                <a:spcPts val="2000"/>
              </a:lnSpc>
              <a:spcBef>
                <a:spcPts val="1913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Calibri"/>
                <a:cs typeface="Calibri"/>
              </a:rPr>
              <a:t>-16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76047" y="6310892"/>
            <a:ext cx="116121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IMF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(2023).</a:t>
            </a:r>
          </a:p>
        </p:txBody>
      </p:sp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43056" y="190208"/>
            <a:ext cx="10528607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Fiscal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deficits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and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debt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levels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are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high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in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the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region…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52185" y="875861"/>
            <a:ext cx="493620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Debt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Fiscal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Balance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(IMF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Estimates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April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2023)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8663" y="1440296"/>
            <a:ext cx="409872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80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670211" y="1829153"/>
            <a:ext cx="1135856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Djibouti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28663" y="1928259"/>
            <a:ext cx="410517" cy="3707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70</a:t>
            </a:r>
          </a:p>
          <a:p>
            <a:pPr marL="0" marR="0">
              <a:lnSpc>
                <a:spcPts val="2000"/>
              </a:lnSpc>
              <a:spcBef>
                <a:spcPts val="1842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60</a:t>
            </a:r>
          </a:p>
          <a:p>
            <a:pPr marL="0" marR="0">
              <a:lnSpc>
                <a:spcPts val="2000"/>
              </a:lnSpc>
              <a:spcBef>
                <a:spcPts val="1892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50</a:t>
            </a:r>
          </a:p>
          <a:p>
            <a:pPr marL="0" marR="0">
              <a:lnSpc>
                <a:spcPts val="2000"/>
              </a:lnSpc>
              <a:spcBef>
                <a:spcPts val="1842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40</a:t>
            </a:r>
          </a:p>
          <a:p>
            <a:pPr marL="0" marR="0">
              <a:lnSpc>
                <a:spcPts val="2000"/>
              </a:lnSpc>
              <a:spcBef>
                <a:spcPts val="1892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30</a:t>
            </a:r>
          </a:p>
          <a:p>
            <a:pPr marL="0" marR="0">
              <a:lnSpc>
                <a:spcPts val="2000"/>
              </a:lnSpc>
              <a:spcBef>
                <a:spcPts val="1842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20</a:t>
            </a:r>
          </a:p>
          <a:p>
            <a:pPr marL="0" marR="0">
              <a:lnSpc>
                <a:spcPts val="2000"/>
              </a:lnSpc>
              <a:spcBef>
                <a:spcPts val="1892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10</a:t>
            </a:r>
          </a:p>
          <a:p>
            <a:pPr marL="129381" marR="0">
              <a:lnSpc>
                <a:spcPts val="2000"/>
              </a:lnSpc>
              <a:spcBef>
                <a:spcPts val="1842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98252" y="1936505"/>
            <a:ext cx="906512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Kenya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254342" y="1999940"/>
            <a:ext cx="114806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Rwanda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078140" y="2156088"/>
            <a:ext cx="1786900" cy="15823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4915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Seychelles</a:t>
            </a:r>
          </a:p>
          <a:p>
            <a:pPr marL="0" marR="0">
              <a:lnSpc>
                <a:spcPts val="2400"/>
              </a:lnSpc>
              <a:spcBef>
                <a:spcPts val="4708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Ethiopia</a:t>
            </a:r>
          </a:p>
          <a:p>
            <a:pPr marL="3919" marR="0">
              <a:lnSpc>
                <a:spcPts val="2400"/>
              </a:lnSpc>
              <a:spcBef>
                <a:spcPts val="251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Tanzania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144342" y="2407771"/>
            <a:ext cx="1134963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Burundi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078558" y="2697727"/>
            <a:ext cx="1654968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Madagascar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844702" y="2775801"/>
            <a:ext cx="1103709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Uganda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081684" y="3639496"/>
            <a:ext cx="126608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Comoros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199149" y="4605663"/>
            <a:ext cx="66794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DRC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209436" y="5655149"/>
            <a:ext cx="3588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-8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974464" y="5655149"/>
            <a:ext cx="3588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-7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739492" y="5655149"/>
            <a:ext cx="3588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-6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551896" y="5655149"/>
            <a:ext cx="2265737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52624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-5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Fiscal</a:t>
            </a:r>
            <a:r>
              <a:rPr dirty="0" sz="2000" spc="-4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Deficit</a:t>
            </a:r>
            <a:r>
              <a:rPr dirty="0" sz="2000" spc="-4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000" spc="-4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GDP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269548" y="5655149"/>
            <a:ext cx="3588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-4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034576" y="5655149"/>
            <a:ext cx="3588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-3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799604" y="5655149"/>
            <a:ext cx="35889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-2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05739" y="6392264"/>
            <a:ext cx="1657527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UNECA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using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IMF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(2023)</a:t>
            </a:r>
          </a:p>
        </p:txBody>
      </p:sp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0582" y="124377"/>
            <a:ext cx="10100261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Composition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of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Debt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Matters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for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its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Sustainability…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1535" y="827889"/>
            <a:ext cx="6646659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Interest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Payments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Debt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%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Government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Revenue,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2015-2021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84503" y="1033884"/>
            <a:ext cx="3123477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Sources</a:t>
            </a:r>
            <a:r>
              <a:rPr dirty="0" sz="1400" spc="-3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400" spc="-3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Finance</a:t>
            </a:r>
            <a:r>
              <a:rPr dirty="0" sz="1400" spc="-3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400" spc="-3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%</a:t>
            </a:r>
            <a:r>
              <a:rPr dirty="0" sz="1400" spc="-3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400" spc="-3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Regional</a:t>
            </a:r>
            <a:r>
              <a:rPr dirty="0" sz="1400" spc="-3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GDP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8528" y="1165376"/>
            <a:ext cx="92247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472c4"/>
                </a:solidFill>
                <a:latin typeface="Calibri"/>
                <a:cs typeface="Calibri"/>
              </a:rPr>
              <a:t>Rwanda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641829" y="1165376"/>
            <a:ext cx="88106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ed7d31"/>
                </a:solidFill>
                <a:latin typeface="Calibri"/>
                <a:cs typeface="Calibri"/>
              </a:rPr>
              <a:t>Uganda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784859" y="1165376"/>
            <a:ext cx="736289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0ad47"/>
                </a:solidFill>
                <a:latin typeface="Calibri"/>
                <a:cs typeface="Calibri"/>
              </a:rPr>
              <a:t>Kenya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4800" y="1523872"/>
            <a:ext cx="359370" cy="37067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25</a:t>
            </a:r>
          </a:p>
          <a:p>
            <a:pPr marL="0" marR="0">
              <a:lnSpc>
                <a:spcPts val="1600"/>
              </a:lnSpc>
              <a:spcBef>
                <a:spcPts val="5221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</a:t>
            </a:r>
          </a:p>
          <a:p>
            <a:pPr marL="0" marR="0">
              <a:lnSpc>
                <a:spcPts val="1600"/>
              </a:lnSpc>
              <a:spcBef>
                <a:spcPts val="5221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15</a:t>
            </a:r>
          </a:p>
          <a:p>
            <a:pPr marL="0" marR="0">
              <a:lnSpc>
                <a:spcPts val="1600"/>
              </a:lnSpc>
              <a:spcBef>
                <a:spcPts val="5271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10</a:t>
            </a:r>
          </a:p>
          <a:p>
            <a:pPr marL="103981" marR="0">
              <a:lnSpc>
                <a:spcPts val="1600"/>
              </a:lnSpc>
              <a:spcBef>
                <a:spcPts val="5221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921936" y="2015134"/>
            <a:ext cx="515639" cy="9884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70ad47"/>
                </a:solidFill>
                <a:latin typeface="Calibri"/>
                <a:cs typeface="Calibri"/>
              </a:rPr>
              <a:t>22.2</a:t>
            </a:r>
          </a:p>
          <a:p>
            <a:pPr marL="0" marR="0">
              <a:lnSpc>
                <a:spcPts val="1600"/>
              </a:lnSpc>
              <a:spcBef>
                <a:spcPts val="4283"/>
              </a:spcBef>
              <a:spcAft>
                <a:spcPts val="0"/>
              </a:spcAft>
            </a:pPr>
            <a:r>
              <a:rPr dirty="0" sz="1600" b="1">
                <a:solidFill>
                  <a:srgbClr val="ed7d31"/>
                </a:solidFill>
                <a:latin typeface="Calibri"/>
                <a:cs typeface="Calibri"/>
              </a:rPr>
              <a:t>17.9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4260" y="3468368"/>
            <a:ext cx="51563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70ad47"/>
                </a:solidFill>
                <a:latin typeface="Calibri"/>
                <a:cs typeface="Calibri"/>
              </a:rPr>
              <a:t>12.3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66729" y="4081759"/>
            <a:ext cx="51563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ed7d31"/>
                </a:solidFill>
                <a:latin typeface="Calibri"/>
                <a:cs typeface="Calibri"/>
              </a:rPr>
              <a:t>10.7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971971" y="4898532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4472c4"/>
                </a:solidFill>
                <a:latin typeface="Calibri"/>
                <a:cs typeface="Calibri"/>
              </a:rPr>
              <a:t>5.5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34539" y="5517019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4472c4"/>
                </a:solidFill>
                <a:latin typeface="Calibri"/>
                <a:cs typeface="Calibri"/>
              </a:rPr>
              <a:t>2.9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28781" y="5855674"/>
            <a:ext cx="25538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7950" y="6104594"/>
            <a:ext cx="2466384" cy="3862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80773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2015</a:t>
            </a:r>
            <a:r>
              <a:rPr dirty="0" sz="1600" spc="382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2016</a:t>
            </a:r>
          </a:p>
          <a:p>
            <a:pPr marL="0" marR="0">
              <a:lnSpc>
                <a:spcPts val="900"/>
              </a:lnSpc>
              <a:spcBef>
                <a:spcPts val="241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World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Bank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Development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Indicators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2023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775052" y="6104594"/>
            <a:ext cx="56435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2017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723216" y="6104594"/>
            <a:ext cx="56435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671381" y="6104594"/>
            <a:ext cx="56435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619546" y="6104594"/>
            <a:ext cx="56435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567710" y="6104594"/>
            <a:ext cx="56435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</a:p>
        </p:txBody>
      </p:sp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7362" y="2347640"/>
            <a:ext cx="1395511" cy="12866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831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fec47c"/>
                </a:solidFill>
                <a:latin typeface="JAAQUK+ArialMT"/>
                <a:cs typeface="JAAQUK+ArialMT"/>
              </a:rPr>
              <a:t>04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83279" y="3512217"/>
            <a:ext cx="4371984" cy="6623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Climate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 </a:t>
            </a:r>
            <a:r>
              <a:rPr dirty="0" sz="4400" b="1">
                <a:solidFill>
                  <a:srgbClr val="fec47c"/>
                </a:solidFill>
                <a:latin typeface="ETIRGC+Arial-BoldMT"/>
                <a:cs typeface="ETIRGC+Arial-BoldMT"/>
              </a:rPr>
              <a:t>Change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09787" y="323279"/>
            <a:ext cx="10483617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1c3867"/>
                </a:solidFill>
                <a:latin typeface="Calibri"/>
                <a:cs typeface="Calibri"/>
              </a:rPr>
              <a:t>EA</a:t>
            </a:r>
            <a:r>
              <a:rPr dirty="0" sz="2800" spc="-68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1c3867"/>
                </a:solidFill>
                <a:latin typeface="Calibri"/>
                <a:cs typeface="Calibri"/>
              </a:rPr>
              <a:t>weathered</a:t>
            </a:r>
            <a:r>
              <a:rPr dirty="0" sz="2800" spc="-68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1c3867"/>
                </a:solidFill>
                <a:latin typeface="Calibri"/>
                <a:cs typeface="Calibri"/>
              </a:rPr>
              <a:t>the</a:t>
            </a:r>
            <a:r>
              <a:rPr dirty="0" sz="2800" spc="-6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1c3867"/>
                </a:solidFill>
                <a:latin typeface="Calibri"/>
                <a:cs typeface="Calibri"/>
              </a:rPr>
              <a:t>pandemic</a:t>
            </a:r>
            <a:r>
              <a:rPr dirty="0" sz="2800" spc="-6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1c3867"/>
                </a:solidFill>
                <a:latin typeface="Calibri"/>
                <a:cs typeface="Calibri"/>
              </a:rPr>
              <a:t>better</a:t>
            </a:r>
            <a:r>
              <a:rPr dirty="0" sz="2800" spc="-6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1c3867"/>
                </a:solidFill>
                <a:latin typeface="Calibri"/>
                <a:cs typeface="Calibri"/>
              </a:rPr>
              <a:t>than</a:t>
            </a:r>
            <a:r>
              <a:rPr dirty="0" sz="2800" spc="-6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1c3867"/>
                </a:solidFill>
                <a:latin typeface="Calibri"/>
                <a:cs typeface="Calibri"/>
              </a:rPr>
              <a:t>continental</a:t>
            </a:r>
            <a:r>
              <a:rPr dirty="0" sz="2800" spc="-6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1c3867"/>
                </a:solidFill>
                <a:latin typeface="Calibri"/>
                <a:cs typeface="Calibri"/>
              </a:rPr>
              <a:t>&amp;global</a:t>
            </a:r>
            <a:r>
              <a:rPr dirty="0" sz="2800" spc="-6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1c3867"/>
                </a:solidFill>
                <a:latin typeface="Calibri"/>
                <a:cs typeface="Calibri"/>
              </a:rPr>
              <a:t>averages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59140" y="1055133"/>
            <a:ext cx="3442590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5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What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Kind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of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Recovery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43635" y="1182419"/>
            <a:ext cx="389287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Regional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GDP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growth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rates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(2017-2023)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59140" y="1439181"/>
            <a:ext cx="1710194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5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to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Expect?: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30549" y="1569906"/>
            <a:ext cx="827888" cy="5504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1309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4472c4"/>
                </a:solidFill>
                <a:latin typeface="Calibri"/>
                <a:cs typeface="Calibri"/>
              </a:rPr>
              <a:t>World</a:t>
            </a:r>
          </a:p>
          <a:p>
            <a:pPr marL="0" marR="0">
              <a:lnSpc>
                <a:spcPts val="1600"/>
              </a:lnSpc>
              <a:spcBef>
                <a:spcPts val="834"/>
              </a:spcBef>
              <a:spcAft>
                <a:spcPts val="0"/>
              </a:spcAft>
            </a:pPr>
            <a:r>
              <a:rPr dirty="0" sz="1600" b="1">
                <a:solidFill>
                  <a:srgbClr val="238318"/>
                </a:solidFill>
                <a:latin typeface="Calibri"/>
                <a:cs typeface="Calibri"/>
              </a:rPr>
              <a:t>6.3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86125" y="1569906"/>
            <a:ext cx="64730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ed7d31"/>
                </a:solidFill>
                <a:latin typeface="Calibri"/>
                <a:cs typeface="Calibri"/>
              </a:rPr>
              <a:t>Africa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66975" y="1569906"/>
            <a:ext cx="152847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238318"/>
                </a:solidFill>
                <a:latin typeface="Calibri"/>
                <a:cs typeface="Calibri"/>
              </a:rPr>
              <a:t>Eastern</a:t>
            </a:r>
            <a:r>
              <a:rPr dirty="0" sz="1600" spc="-37" b="1">
                <a:solidFill>
                  <a:srgbClr val="238318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238318"/>
                </a:solidFill>
                <a:latin typeface="Calibri"/>
                <a:cs typeface="Calibri"/>
              </a:rPr>
              <a:t>Africa**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922234" y="1740309"/>
            <a:ext cx="412650" cy="1385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238318"/>
                </a:solidFill>
                <a:latin typeface="Calibri"/>
                <a:cs typeface="Calibri"/>
              </a:rPr>
              <a:t>6.7</a:t>
            </a:r>
          </a:p>
          <a:p>
            <a:pPr marL="0" marR="0">
              <a:lnSpc>
                <a:spcPts val="1600"/>
              </a:lnSpc>
              <a:spcBef>
                <a:spcPts val="7413"/>
              </a:spcBef>
              <a:spcAft>
                <a:spcPts val="0"/>
              </a:spcAft>
            </a:pPr>
            <a:r>
              <a:rPr dirty="0" sz="1600" b="1">
                <a:solidFill>
                  <a:srgbClr val="ed7d31"/>
                </a:solidFill>
                <a:latin typeface="Calibri"/>
                <a:cs typeface="Calibri"/>
              </a:rPr>
              <a:t>3.4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3920" y="2087178"/>
            <a:ext cx="412650" cy="1073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238318"/>
                </a:solidFill>
                <a:latin typeface="Calibri"/>
                <a:cs typeface="Calibri"/>
              </a:rPr>
              <a:t>5.7</a:t>
            </a:r>
          </a:p>
          <a:p>
            <a:pPr marL="0" marR="0">
              <a:lnSpc>
                <a:spcPts val="1600"/>
              </a:lnSpc>
              <a:spcBef>
                <a:spcPts val="4955"/>
              </a:spcBef>
              <a:spcAft>
                <a:spcPts val="0"/>
              </a:spcAft>
            </a:pPr>
            <a:r>
              <a:rPr dirty="0" sz="1600" b="1">
                <a:solidFill>
                  <a:srgbClr val="ed7d31"/>
                </a:solidFill>
                <a:latin typeface="Calibri"/>
                <a:cs typeface="Calibri"/>
              </a:rPr>
              <a:t>3.3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359140" y="2440075"/>
            <a:ext cx="3073563" cy="14814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>
                <a:solidFill>
                  <a:srgbClr val="000000"/>
                </a:solidFill>
                <a:latin typeface="JAAQUK+ArialMT"/>
                <a:cs typeface="JAAQUK+ArialMT"/>
              </a:rPr>
              <a:t>•</a:t>
            </a:r>
            <a:r>
              <a:rPr dirty="0" sz="285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i="1">
                <a:solidFill>
                  <a:srgbClr val="000000"/>
                </a:solidFill>
                <a:latin typeface="Garamond"/>
                <a:cs typeface="Garamond"/>
              </a:rPr>
              <a:t>U-shaped</a:t>
            </a:r>
            <a:r>
              <a:rPr dirty="0" sz="2800" i="1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recovery?</a:t>
            </a:r>
          </a:p>
          <a:p>
            <a:pPr marL="0" marR="0">
              <a:lnSpc>
                <a:spcPts val="3183"/>
              </a:lnSpc>
              <a:spcBef>
                <a:spcPts val="4731"/>
              </a:spcBef>
              <a:spcAft>
                <a:spcPts val="0"/>
              </a:spcAft>
            </a:pPr>
            <a:r>
              <a:rPr dirty="0" sz="2850">
                <a:solidFill>
                  <a:srgbClr val="000000"/>
                </a:solidFill>
                <a:latin typeface="JAAQUK+ArialMT"/>
                <a:cs typeface="JAAQUK+ArialMT"/>
              </a:rPr>
              <a:t>•</a:t>
            </a:r>
            <a:r>
              <a:rPr dirty="0" sz="285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i="1">
                <a:solidFill>
                  <a:srgbClr val="000000"/>
                </a:solidFill>
                <a:latin typeface="Garamond"/>
                <a:cs typeface="Garamond"/>
              </a:rPr>
              <a:t>W-shaped</a:t>
            </a:r>
            <a:r>
              <a:rPr dirty="0" sz="2800" spc="-10" i="1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Recovery?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130549" y="3093098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ed7d31"/>
                </a:solidFill>
                <a:latin typeface="Calibri"/>
                <a:cs typeface="Calibri"/>
              </a:rPr>
              <a:t>2.8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091244" y="3821808"/>
            <a:ext cx="41265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238318"/>
                </a:solidFill>
                <a:latin typeface="Calibri"/>
                <a:cs typeface="Calibri"/>
              </a:rPr>
              <a:t>1.7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359140" y="4484267"/>
            <a:ext cx="2260880" cy="4593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>
                <a:solidFill>
                  <a:srgbClr val="000000"/>
                </a:solidFill>
                <a:latin typeface="JAAQUK+ArialMT"/>
                <a:cs typeface="JAAQUK+ArialMT"/>
              </a:rPr>
              <a:t>•</a:t>
            </a:r>
            <a:r>
              <a:rPr dirty="0" sz="285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Or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(the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worst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587740" y="4889517"/>
            <a:ext cx="3145840" cy="8221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5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scenario?)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an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inverted</a:t>
            </a:r>
          </a:p>
          <a:p>
            <a:pPr marL="0" marR="0">
              <a:lnSpc>
                <a:spcPts val="3023"/>
              </a:lnSpc>
              <a:spcBef>
                <a:spcPts val="5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shaped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recovery</a:t>
            </a:r>
            <a:r>
              <a:rPr dirty="0" sz="280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dirty="0" sz="2400">
                <a:solidFill>
                  <a:srgbClr val="000000"/>
                </a:solidFill>
                <a:latin typeface="Garamond"/>
                <a:cs typeface="Garamond"/>
              </a:rPr>
              <a:t>?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781650" y="5306040"/>
            <a:ext cx="47486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ed7d31"/>
                </a:solidFill>
                <a:latin typeface="Calibri"/>
                <a:cs typeface="Calibri"/>
              </a:rPr>
              <a:t>-3.0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330640" y="5379924"/>
            <a:ext cx="352573" cy="3431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NDLLNK+CambriaMath"/>
                <a:cs typeface="NDLLNK+CambriaMath"/>
              </a:rPr>
              <a:t>√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63120" y="5938570"/>
            <a:ext cx="51286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2017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871434" y="5938570"/>
            <a:ext cx="51286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079749" y="5938570"/>
            <a:ext cx="51286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88063" y="5938570"/>
            <a:ext cx="51286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496377" y="5938570"/>
            <a:ext cx="51286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704691" y="5938570"/>
            <a:ext cx="51286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913005" y="5938570"/>
            <a:ext cx="51286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2023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90103" y="6258230"/>
            <a:ext cx="3187433" cy="289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National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sources,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UNCTAD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T&amp;D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Report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(2022),IMF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(2022)</a:t>
            </a:r>
          </a:p>
          <a:p>
            <a:pPr marL="0" marR="0">
              <a:lnSpc>
                <a:spcPts val="90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Note: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**Weighted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Average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Eastern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Africa.</a:t>
            </a:r>
          </a:p>
        </p:txBody>
      </p:sp>
    </p:spTree>
  </p:cSld>
  <p:clrMapOvr>
    <a:masterClrMapping/>
  </p:clrMapOvr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32831" y="107342"/>
            <a:ext cx="7684146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Food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insecurity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mounting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in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the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region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6678" y="988821"/>
            <a:ext cx="529570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Prevalence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insufficient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food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consumption(as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-1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June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2023)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50352" y="1158098"/>
            <a:ext cx="5620842" cy="485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Top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Ten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countries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highest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number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people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food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crisis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</a:p>
          <a:p>
            <a:pPr marL="181352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world,</a:t>
            </a:r>
            <a:r>
              <a:rPr dirty="0" sz="1600" spc="-3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2022(Millions)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13147" y="2033238"/>
            <a:ext cx="917827" cy="14215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7209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D.R</a:t>
            </a:r>
            <a:r>
              <a:rPr dirty="0" sz="1200" spc="-3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Congo</a:t>
            </a:r>
          </a:p>
          <a:p>
            <a:pPr marL="0" marR="0">
              <a:lnSpc>
                <a:spcPts val="1200"/>
              </a:lnSpc>
              <a:spcBef>
                <a:spcPts val="2031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Afghanistan</a:t>
            </a:r>
          </a:p>
          <a:p>
            <a:pPr marL="232209" marR="0">
              <a:lnSpc>
                <a:spcPts val="1200"/>
              </a:lnSpc>
              <a:spcBef>
                <a:spcPts val="2081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Ethiopia</a:t>
            </a:r>
          </a:p>
          <a:p>
            <a:pPr marL="327335" marR="0">
              <a:lnSpc>
                <a:spcPts val="1200"/>
              </a:lnSpc>
              <a:spcBef>
                <a:spcPts val="2031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Yemen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40185" y="2033239"/>
            <a:ext cx="42482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22.6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20338" y="2033239"/>
            <a:ext cx="3475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3.8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626696" y="2443588"/>
            <a:ext cx="42482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13.8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053704" y="2443588"/>
            <a:ext cx="3475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6.1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309899" y="2853937"/>
            <a:ext cx="42482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23.6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480296" y="3264286"/>
            <a:ext cx="42482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11.7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726046" y="3264286"/>
            <a:ext cx="3475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5.6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247120" y="3280059"/>
            <a:ext cx="35672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404040"/>
                </a:solidFill>
                <a:latin typeface="Calibri"/>
                <a:cs typeface="Calibri"/>
              </a:rPr>
              <a:t>0.03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213519" y="3674635"/>
            <a:ext cx="60602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Nigeria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940412" y="3674635"/>
            <a:ext cx="42482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18.3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461766" y="3693973"/>
            <a:ext cx="3475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1.2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275419" y="4084984"/>
            <a:ext cx="545231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Syrian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508182" y="4084984"/>
            <a:ext cx="42482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12.1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269801" y="4495333"/>
            <a:ext cx="54500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Sudan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303868" y="4495333"/>
            <a:ext cx="3475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8.6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119529" y="4495333"/>
            <a:ext cx="3475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3.1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056567" y="4905682"/>
            <a:ext cx="768176" cy="1011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1893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Ukraine</a:t>
            </a:r>
          </a:p>
          <a:p>
            <a:pPr marL="78035" marR="0">
              <a:lnSpc>
                <a:spcPts val="1200"/>
              </a:lnSpc>
              <a:spcBef>
                <a:spcPts val="2031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Pakistan</a:t>
            </a:r>
          </a:p>
          <a:p>
            <a:pPr marL="0" marR="0">
              <a:lnSpc>
                <a:spcPts val="1200"/>
              </a:lnSpc>
              <a:spcBef>
                <a:spcPts val="2081"/>
              </a:spcBef>
              <a:spcAft>
                <a:spcPts val="0"/>
              </a:spcAft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Myanmar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324782" y="4905682"/>
            <a:ext cx="3475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8.9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184522" y="5316031"/>
            <a:ext cx="229641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6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8722155" y="5316031"/>
            <a:ext cx="426702" cy="6008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2.6</a:t>
            </a:r>
          </a:p>
          <a:p>
            <a:pPr marL="2140" marR="0">
              <a:lnSpc>
                <a:spcPts val="1200"/>
              </a:lnSpc>
              <a:spcBef>
                <a:spcPts val="2031"/>
              </a:spcBef>
              <a:spcAft>
                <a:spcPts val="0"/>
              </a:spcAft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15.2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774172" y="6085759"/>
            <a:ext cx="21033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471318" y="6085759"/>
            <a:ext cx="21033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9136715" y="6085759"/>
            <a:ext cx="26826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10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9833860" y="6085759"/>
            <a:ext cx="26826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15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0531006" y="6085759"/>
            <a:ext cx="26826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20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1228153" y="6085759"/>
            <a:ext cx="26826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25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1925299" y="6085759"/>
            <a:ext cx="26826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30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6358329" y="6185760"/>
            <a:ext cx="146637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0000"/>
                </a:solidFill>
                <a:latin typeface="Calibri"/>
                <a:cs typeface="Calibri"/>
              </a:rPr>
              <a:t>Note:*Predicted</a:t>
            </a:r>
            <a:r>
              <a:rPr dirty="0" sz="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000000"/>
                </a:solidFill>
                <a:latin typeface="Calibri"/>
                <a:cs typeface="Calibri"/>
              </a:rPr>
              <a:t>figure</a:t>
            </a:r>
          </a:p>
          <a:p>
            <a:pPr marL="45923" marR="0">
              <a:lnSpc>
                <a:spcPts val="8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800">
                <a:solidFill>
                  <a:srgbClr val="000000"/>
                </a:solidFill>
                <a:latin typeface="Calibri"/>
                <a:cs typeface="Calibri"/>
              </a:rPr>
              <a:t>Source:WFP</a:t>
            </a:r>
            <a:r>
              <a:rPr dirty="0" sz="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000000"/>
                </a:solidFill>
                <a:latin typeface="Calibri"/>
                <a:cs typeface="Calibri"/>
              </a:rPr>
              <a:t>Hunger</a:t>
            </a:r>
            <a:r>
              <a:rPr dirty="0" sz="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000000"/>
                </a:solidFill>
                <a:latin typeface="Calibri"/>
                <a:cs typeface="Calibri"/>
              </a:rPr>
              <a:t>Map,2023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7243232" y="6337218"/>
            <a:ext cx="467254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ed7d31"/>
                </a:solidFill>
                <a:latin typeface="Calibri"/>
                <a:cs typeface="Calibri"/>
              </a:rPr>
              <a:t>3-</a:t>
            </a:r>
            <a:r>
              <a:rPr dirty="0" sz="900" spc="-20" b="1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ed7d31"/>
                </a:solidFill>
                <a:latin typeface="Calibri"/>
                <a:cs typeface="Calibri"/>
              </a:rPr>
              <a:t>Crisis</a:t>
            </a:r>
            <a:r>
              <a:rPr dirty="0" sz="900" spc="615" b="1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c00000"/>
                </a:solidFill>
                <a:latin typeface="Calibri"/>
                <a:cs typeface="Calibri"/>
              </a:rPr>
              <a:t>4-</a:t>
            </a:r>
            <a:r>
              <a:rPr dirty="0" sz="9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c00000"/>
                </a:solidFill>
                <a:latin typeface="Calibri"/>
                <a:cs typeface="Calibri"/>
              </a:rPr>
              <a:t>Emergency</a:t>
            </a:r>
            <a:r>
              <a:rPr dirty="0" sz="900" spc="601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ff0000"/>
                </a:solidFill>
                <a:latin typeface="Calibri"/>
                <a:cs typeface="Calibri"/>
              </a:rPr>
              <a:t>5-</a:t>
            </a:r>
            <a:r>
              <a:rPr dirty="0" sz="900" spc="-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ff0000"/>
                </a:solidFill>
                <a:latin typeface="Calibri"/>
                <a:cs typeface="Calibri"/>
              </a:rPr>
              <a:t>Catastrophe</a:t>
            </a:r>
            <a:r>
              <a:rPr dirty="0" sz="900" spc="63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Non</a:t>
            </a:r>
            <a:r>
              <a:rPr dirty="0" sz="900" spc="-21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IPC/CH</a:t>
            </a:r>
            <a:r>
              <a:rPr dirty="0" sz="900" spc="-21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moderate</a:t>
            </a:r>
            <a:r>
              <a:rPr dirty="0" sz="900" spc="-2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+</a:t>
            </a:r>
            <a:r>
              <a:rPr dirty="0" sz="900" spc="-21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severe</a:t>
            </a:r>
            <a:r>
              <a:rPr dirty="0" sz="900" spc="-21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acute</a:t>
            </a:r>
            <a:r>
              <a:rPr dirty="0" sz="900" spc="-2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food</a:t>
            </a:r>
            <a:r>
              <a:rPr dirty="0" sz="900" spc="-21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595959"/>
                </a:solidFill>
                <a:latin typeface="Calibri"/>
                <a:cs typeface="Calibri"/>
              </a:rPr>
              <a:t>insecurity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9088063" y="6416592"/>
            <a:ext cx="1852416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i="1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800" spc="180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800" i="1">
                <a:solidFill>
                  <a:srgbClr val="000000"/>
                </a:solidFill>
                <a:latin typeface="Calibri"/>
                <a:cs typeface="Calibri"/>
              </a:rPr>
              <a:t>FSIN</a:t>
            </a:r>
            <a:r>
              <a:rPr dirty="0" sz="800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800" i="1">
                <a:solidFill>
                  <a:srgbClr val="000000"/>
                </a:solidFill>
                <a:latin typeface="Calibri"/>
                <a:cs typeface="Calibri"/>
              </a:rPr>
              <a:t>(2023),</a:t>
            </a:r>
            <a:r>
              <a:rPr dirty="0" sz="800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800" i="1">
                <a:solidFill>
                  <a:srgbClr val="000000"/>
                </a:solidFill>
                <a:latin typeface="Calibri"/>
                <a:cs typeface="Calibri"/>
              </a:rPr>
              <a:t>UNECA</a:t>
            </a:r>
            <a:r>
              <a:rPr dirty="0" sz="800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800" i="1">
                <a:solidFill>
                  <a:srgbClr val="000000"/>
                </a:solidFill>
                <a:latin typeface="Calibri"/>
                <a:cs typeface="Calibri"/>
              </a:rPr>
              <a:t>calculations.</a:t>
            </a:r>
          </a:p>
        </p:txBody>
      </p:sp>
    </p:spTree>
  </p:cSld>
  <p:clrMapOvr>
    <a:masterClrMapping/>
  </p:clrMapOvr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00592" y="266629"/>
            <a:ext cx="5918453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Exacerbated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by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Climate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2800" b="1">
                <a:solidFill>
                  <a:srgbClr val="203864"/>
                </a:solidFill>
                <a:latin typeface="ETIRGC+Arial-BoldMT"/>
                <a:cs typeface="ETIRGC+Arial-BoldMT"/>
              </a:rPr>
              <a:t>Change…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44955" y="1054727"/>
            <a:ext cx="5721743" cy="622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Number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Climate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Disasters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Eastern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Africa,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2021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2023</a:t>
            </a:r>
          </a:p>
          <a:p>
            <a:pPr marL="1870292" marR="0">
              <a:lnSpc>
                <a:spcPts val="1800"/>
              </a:lnSpc>
              <a:spcBef>
                <a:spcPts val="999"/>
              </a:spcBef>
              <a:spcAft>
                <a:spcPts val="0"/>
              </a:spcAft>
            </a:pPr>
            <a:r>
              <a:rPr dirty="0" sz="1800" b="1">
                <a:solidFill>
                  <a:srgbClr val="4472c4"/>
                </a:solidFill>
                <a:latin typeface="Calibri"/>
                <a:cs typeface="Calibri"/>
              </a:rPr>
              <a:t>Droughts</a:t>
            </a:r>
            <a:r>
              <a:rPr dirty="0" sz="1800" spc="2112" b="1">
                <a:solidFill>
                  <a:srgbClr val="4472c4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Floods</a:t>
            </a:r>
            <a:r>
              <a:rPr dirty="0" sz="1800" spc="21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262626"/>
                </a:solidFill>
                <a:latin typeface="Calibri"/>
                <a:cs typeface="Calibri"/>
              </a:rPr>
              <a:t>Storms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0143" y="1911242"/>
            <a:ext cx="922473" cy="9599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005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Uganda</a:t>
            </a:r>
          </a:p>
          <a:p>
            <a:pPr marL="0" marR="0">
              <a:lnSpc>
                <a:spcPts val="1800"/>
              </a:lnSpc>
              <a:spcBef>
                <a:spcPts val="929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Rwanda</a:t>
            </a:r>
          </a:p>
          <a:p>
            <a:pPr marL="366619" marR="0">
              <a:lnSpc>
                <a:spcPts val="1800"/>
              </a:lnSpc>
              <a:spcBef>
                <a:spcPts val="979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DRC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0239" y="2951134"/>
            <a:ext cx="90729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Somalia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97363" y="3297765"/>
            <a:ext cx="736289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Kenya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74151" y="3644396"/>
            <a:ext cx="1370418" cy="16532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0948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Ethiopia</a:t>
            </a:r>
          </a:p>
          <a:p>
            <a:pPr marL="374792" marR="0">
              <a:lnSpc>
                <a:spcPts val="1800"/>
              </a:lnSpc>
              <a:spcBef>
                <a:spcPts val="929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Tanzania</a:t>
            </a:r>
          </a:p>
          <a:p>
            <a:pPr marL="436525" marR="0">
              <a:lnSpc>
                <a:spcPts val="1800"/>
              </a:lnSpc>
              <a:spcBef>
                <a:spcPts val="979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Djibouti</a:t>
            </a:r>
          </a:p>
          <a:p>
            <a:pPr marL="0" marR="0">
              <a:lnSpc>
                <a:spcPts val="1800"/>
              </a:lnSpc>
              <a:spcBef>
                <a:spcPts val="929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South</a:t>
            </a:r>
            <a:r>
              <a:rPr dirty="0" sz="1800" spc="-4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Sudan</a:t>
            </a:r>
          </a:p>
          <a:p>
            <a:pPr marL="443706" marR="0">
              <a:lnSpc>
                <a:spcPts val="1800"/>
              </a:lnSpc>
              <a:spcBef>
                <a:spcPts val="929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Burundi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25677" y="5377551"/>
            <a:ext cx="1302766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595959"/>
                </a:solidFill>
                <a:latin typeface="Calibri"/>
                <a:cs typeface="Calibri"/>
              </a:rPr>
              <a:t>Madagascar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27835" y="5792877"/>
            <a:ext cx="242515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319171" y="5792877"/>
            <a:ext cx="242515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910508" y="5792877"/>
            <a:ext cx="242515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730363" y="5792877"/>
            <a:ext cx="1782409" cy="3840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7148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6</a:t>
            </a:r>
          </a:p>
          <a:p>
            <a:pPr marL="0" marR="0">
              <a:lnSpc>
                <a:spcPts val="1100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00" b="1">
                <a:solidFill>
                  <a:srgbClr val="595959"/>
                </a:solidFill>
                <a:latin typeface="Calibri"/>
                <a:cs typeface="Calibri"/>
              </a:rPr>
              <a:t>Number</a:t>
            </a:r>
            <a:r>
              <a:rPr dirty="0" sz="1100" spc="-2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r>
              <a:rPr dirty="0" sz="1100" spc="-2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595959"/>
                </a:solidFill>
                <a:latin typeface="Calibri"/>
                <a:cs typeface="Calibri"/>
              </a:rPr>
              <a:t>climate</a:t>
            </a:r>
            <a:r>
              <a:rPr dirty="0" sz="1100" spc="-2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595959"/>
                </a:solidFill>
                <a:latin typeface="Calibri"/>
                <a:cs typeface="Calibri"/>
              </a:rPr>
              <a:t>disasters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093180" y="5792877"/>
            <a:ext cx="242515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8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638479" y="5792877"/>
            <a:ext cx="33263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10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1229815" y="5792877"/>
            <a:ext cx="33263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12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80482" y="6387948"/>
            <a:ext cx="113320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CRED,2023</a:t>
            </a:r>
          </a:p>
        </p:txBody>
      </p:sp>
    </p:spTree>
  </p:cSld>
  <p:clrMapOvr>
    <a:masterClrMapping/>
  </p:clrMapOvr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5280" y="6470405"/>
            <a:ext cx="531199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Photo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|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Thomas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Becker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|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Picture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Alliance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Via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Getty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Images/East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African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Newspaper</a:t>
            </a:r>
          </a:p>
        </p:txBody>
      </p:sp>
    </p:spTree>
  </p:cSld>
  <p:clrMapOvr>
    <a:masterClrMapping/>
  </p:clrMapOvr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63281" y="194686"/>
            <a:ext cx="3014116" cy="546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1c3867"/>
                </a:solidFill>
                <a:latin typeface="Calibri"/>
                <a:cs typeface="Calibri"/>
              </a:rPr>
              <a:t>Conclusions…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1553" y="867220"/>
            <a:ext cx="11308718" cy="10109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7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 spc="521">
                <a:solidFill>
                  <a:srgbClr val="000000"/>
                </a:solidFill>
                <a:latin typeface="JAAQUK+ArialMT"/>
                <a:cs typeface="JAAQUK+ArialMT"/>
              </a:rPr>
              <a:t>•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Some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major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challenges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confronting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Rwanda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regional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</a:p>
          <a:p>
            <a:pPr marL="228600" marR="0">
              <a:lnSpc>
                <a:spcPts val="34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nature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553" y="2024444"/>
            <a:ext cx="10168993" cy="10109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7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 spc="521">
                <a:solidFill>
                  <a:srgbClr val="000000"/>
                </a:solidFill>
                <a:latin typeface="JAAQUK+ArialMT"/>
                <a:cs typeface="JAAQUK+ArialMT"/>
              </a:rPr>
              <a:t>•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many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cases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(though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not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all),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regional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solutions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</a:p>
          <a:p>
            <a:pPr marL="228600" marR="0">
              <a:lnSpc>
                <a:spcPts val="34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required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553" y="3181668"/>
            <a:ext cx="10733833" cy="10109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7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 spc="521">
                <a:solidFill>
                  <a:srgbClr val="000000"/>
                </a:solidFill>
                <a:latin typeface="JAAQUK+ArialMT"/>
                <a:cs typeface="JAAQUK+ArialMT"/>
              </a:rPr>
              <a:t>•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Example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collective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negotiations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reform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3600" spc="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000000"/>
                </a:solidFill>
                <a:latin typeface="Calibri"/>
                <a:cs typeface="Calibri"/>
              </a:rPr>
              <a:t>Special</a:t>
            </a:r>
          </a:p>
          <a:p>
            <a:pPr marL="228600" marR="0">
              <a:lnSpc>
                <a:spcPts val="34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i="1">
                <a:solidFill>
                  <a:srgbClr val="000000"/>
                </a:solidFill>
                <a:latin typeface="Calibri"/>
                <a:cs typeface="Calibri"/>
              </a:rPr>
              <a:t>Drawing</a:t>
            </a:r>
            <a:r>
              <a:rPr dirty="0" sz="3600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000000"/>
                </a:solidFill>
                <a:latin typeface="Calibri"/>
                <a:cs typeface="Calibri"/>
              </a:rPr>
              <a:t>Rights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553" y="4338892"/>
            <a:ext cx="5710443" cy="5720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7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 spc="521">
                <a:solidFill>
                  <a:srgbClr val="000000"/>
                </a:solidFill>
                <a:latin typeface="JAAQUK+ArialMT"/>
                <a:cs typeface="JAAQUK+ArialMT"/>
              </a:rPr>
              <a:t>•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Example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climate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financing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61553" y="5057204"/>
            <a:ext cx="10562368" cy="10109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7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 spc="521">
                <a:solidFill>
                  <a:srgbClr val="000000"/>
                </a:solidFill>
                <a:latin typeface="JAAQUK+ArialMT"/>
                <a:cs typeface="JAAQUK+ArialMT"/>
              </a:rPr>
              <a:t>•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Example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AfCFTA</a:t>
            </a:r>
            <a:r>
              <a:rPr dirty="0" sz="3600" spc="81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either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move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together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don’t</a:t>
            </a:r>
          </a:p>
          <a:p>
            <a:pPr marL="228600" marR="0">
              <a:lnSpc>
                <a:spcPts val="34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move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all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22755" y="234449"/>
            <a:ext cx="9352655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The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Need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to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Resume</a:t>
            </a:r>
            <a:r>
              <a:rPr dirty="0" sz="3200" spc="-75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High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Rates</a:t>
            </a:r>
            <a:r>
              <a:rPr dirty="0" sz="3200" spc="-7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of</a:t>
            </a:r>
            <a:r>
              <a:rPr dirty="0" sz="3200" spc="-75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Economic</a:t>
            </a:r>
            <a:r>
              <a:rPr dirty="0" sz="3200" spc="-75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Growth…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1307" y="946557"/>
            <a:ext cx="495225" cy="43989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400%</a:t>
            </a:r>
          </a:p>
          <a:p>
            <a:pPr marL="0" marR="0">
              <a:lnSpc>
                <a:spcPts val="1200"/>
              </a:lnSpc>
              <a:spcBef>
                <a:spcPts val="3533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350%</a:t>
            </a:r>
          </a:p>
          <a:p>
            <a:pPr marL="0" marR="0">
              <a:lnSpc>
                <a:spcPts val="1200"/>
              </a:lnSpc>
              <a:spcBef>
                <a:spcPts val="3583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300%</a:t>
            </a:r>
          </a:p>
          <a:p>
            <a:pPr marL="0" marR="0">
              <a:lnSpc>
                <a:spcPts val="1200"/>
              </a:lnSpc>
              <a:spcBef>
                <a:spcPts val="3533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250%</a:t>
            </a:r>
          </a:p>
          <a:p>
            <a:pPr marL="0" marR="0">
              <a:lnSpc>
                <a:spcPts val="1200"/>
              </a:lnSpc>
              <a:spcBef>
                <a:spcPts val="3533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200%</a:t>
            </a:r>
          </a:p>
          <a:p>
            <a:pPr marL="0" marR="0">
              <a:lnSpc>
                <a:spcPts val="1200"/>
              </a:lnSpc>
              <a:spcBef>
                <a:spcPts val="3583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150%</a:t>
            </a:r>
          </a:p>
          <a:p>
            <a:pPr marL="0" marR="0">
              <a:lnSpc>
                <a:spcPts val="1200"/>
              </a:lnSpc>
              <a:spcBef>
                <a:spcPts val="3533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100%</a:t>
            </a:r>
          </a:p>
          <a:p>
            <a:pPr marL="72231" marR="0">
              <a:lnSpc>
                <a:spcPts val="1200"/>
              </a:lnSpc>
              <a:spcBef>
                <a:spcPts val="3533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50%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53515" y="1041424"/>
            <a:ext cx="698681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Long-term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changes*</a:t>
            </a:r>
            <a:r>
              <a:rPr dirty="0" sz="1800" spc="-41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real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GDP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per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capita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Eastern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Africa: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1970-2020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35081" y="1506690"/>
            <a:ext cx="3156522" cy="1089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Posted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strong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long-run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growth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performance,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with</a:t>
            </a:r>
            <a:r>
              <a:rPr dirty="0" sz="1800" spc="-43" b="1">
                <a:solidFill>
                  <a:srgbClr val="548235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more</a:t>
            </a:r>
            <a:r>
              <a:rPr dirty="0" sz="1800" spc="-43" b="1">
                <a:solidFill>
                  <a:srgbClr val="548235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than</a:t>
            </a: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doubling</a:t>
            </a:r>
            <a:r>
              <a:rPr dirty="0" sz="1800" spc="-41" b="1">
                <a:solidFill>
                  <a:srgbClr val="548235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their</a:t>
            </a:r>
            <a:r>
              <a:rPr dirty="0" sz="1800" spc="-43" b="1">
                <a:solidFill>
                  <a:srgbClr val="548235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per</a:t>
            </a:r>
            <a:r>
              <a:rPr dirty="0" sz="1800" spc="-43" b="1">
                <a:solidFill>
                  <a:srgbClr val="548235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capita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incomes</a:t>
            </a:r>
            <a:r>
              <a:rPr dirty="0" sz="1800" spc="-43" b="1">
                <a:solidFill>
                  <a:srgbClr val="548235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by</a:t>
            </a:r>
            <a:r>
              <a:rPr dirty="0" sz="1800" spc="-43" b="1">
                <a:solidFill>
                  <a:srgbClr val="548235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548235"/>
                </a:solidFill>
                <a:latin typeface="Calibri"/>
                <a:cs typeface="Calibri"/>
              </a:rPr>
              <a:t>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648436" y="3345425"/>
            <a:ext cx="1053693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Uganda,</a:t>
            </a:r>
            <a:r>
              <a:rPr dirty="0" sz="1200" spc="-28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179%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749118" y="3755843"/>
            <a:ext cx="957225" cy="4814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Kenya,</a:t>
            </a:r>
            <a:r>
              <a:rPr dirty="0" sz="1200" spc="-28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154%</a:t>
            </a:r>
          </a:p>
          <a:p>
            <a:pPr marL="15812" marR="0">
              <a:lnSpc>
                <a:spcPts val="1200"/>
              </a:lnSpc>
              <a:spcBef>
                <a:spcPts val="1091"/>
              </a:spcBef>
              <a:spcAft>
                <a:spcPts val="0"/>
              </a:spcAft>
            </a:pP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Africa,</a:t>
            </a:r>
            <a:r>
              <a:rPr dirty="0" sz="1200" spc="-28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142%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566357" y="4273580"/>
            <a:ext cx="1133247" cy="5576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Comoros,</a:t>
            </a:r>
            <a:r>
              <a:rPr dirty="0" sz="1200" spc="-28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117%</a:t>
            </a:r>
          </a:p>
          <a:p>
            <a:pPr marL="54334" marR="0">
              <a:lnSpc>
                <a:spcPts val="1200"/>
              </a:lnSpc>
              <a:spcBef>
                <a:spcPts val="164"/>
              </a:spcBef>
              <a:spcAft>
                <a:spcPts val="0"/>
              </a:spcAft>
            </a:pP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Djibouti,</a:t>
            </a:r>
            <a:r>
              <a:rPr dirty="0" sz="1200" spc="-28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100%</a:t>
            </a:r>
          </a:p>
          <a:p>
            <a:pPr marL="132146" marR="0">
              <a:lnSpc>
                <a:spcPts val="1200"/>
              </a:lnSpc>
              <a:spcBef>
                <a:spcPts val="326"/>
              </a:spcBef>
              <a:spcAft>
                <a:spcPts val="0"/>
              </a:spcAft>
            </a:pP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Burundi,</a:t>
            </a:r>
            <a:r>
              <a:rPr dirty="0" sz="1200" spc="-28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93%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455381" y="4996295"/>
            <a:ext cx="1257452" cy="543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Madagascar,</a:t>
            </a:r>
            <a:r>
              <a:rPr dirty="0" sz="1200" spc="-28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52%</a:t>
            </a:r>
          </a:p>
          <a:p>
            <a:pPr marL="250266" marR="0">
              <a:lnSpc>
                <a:spcPts val="1200"/>
              </a:lnSpc>
              <a:spcBef>
                <a:spcPts val="245"/>
              </a:spcBef>
              <a:spcAft>
                <a:spcPts val="0"/>
              </a:spcAft>
            </a:pP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Somalia,</a:t>
            </a:r>
            <a:r>
              <a:rPr dirty="0" sz="1200" spc="-28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43%</a:t>
            </a:r>
          </a:p>
          <a:p>
            <a:pPr marL="72779" marR="0">
              <a:lnSpc>
                <a:spcPts val="1200"/>
              </a:lnSpc>
              <a:spcBef>
                <a:spcPts val="183"/>
              </a:spcBef>
              <a:spcAft>
                <a:spcPts val="0"/>
              </a:spcAft>
            </a:pP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DR</a:t>
            </a:r>
            <a:r>
              <a:rPr dirty="0" sz="1200" spc="-30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Congo,</a:t>
            </a:r>
            <a:r>
              <a:rPr dirty="0" sz="1200" spc="-28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04040"/>
                </a:solidFill>
                <a:latin typeface="Calibri"/>
                <a:cs typeface="Calibri"/>
              </a:rPr>
              <a:t>39%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42119" y="5756255"/>
            <a:ext cx="340741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0%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88510" y="5966720"/>
            <a:ext cx="51286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1970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150148" y="5966720"/>
            <a:ext cx="51286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2020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61553" y="6290188"/>
            <a:ext cx="270371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ECA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calculations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UNCTADStat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(2022)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06182" y="247434"/>
            <a:ext cx="7302775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Escaping</a:t>
            </a:r>
            <a:r>
              <a:rPr dirty="0" sz="3200" spc="-7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Low</a:t>
            </a:r>
            <a:r>
              <a:rPr dirty="0" sz="3200" spc="-7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income</a:t>
            </a:r>
            <a:r>
              <a:rPr dirty="0" sz="3200" spc="-7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Status</a:t>
            </a:r>
            <a:r>
              <a:rPr dirty="0" sz="3200" spc="-7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3200" spc="-7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DIFFICULT…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144" y="6350000"/>
            <a:ext cx="144795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i="1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000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000000"/>
                </a:solidFill>
                <a:latin typeface="Calibri"/>
                <a:cs typeface="Calibri"/>
              </a:rPr>
              <a:t>Robertson</a:t>
            </a:r>
            <a:r>
              <a:rPr dirty="0" sz="1000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000000"/>
                </a:solidFill>
                <a:latin typeface="Calibri"/>
                <a:cs typeface="Calibri"/>
              </a:rPr>
              <a:t>(2022)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98387" y="244623"/>
            <a:ext cx="11209087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The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Continent’s</a:t>
            </a:r>
            <a:r>
              <a:rPr dirty="0" sz="3200" spc="-77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Growth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Performance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in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International</a:t>
            </a:r>
            <a:r>
              <a:rPr dirty="0" sz="3200" spc="-76" b="1">
                <a:solidFill>
                  <a:srgbClr val="1c3867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c3867"/>
                </a:solidFill>
                <a:latin typeface="Calibri"/>
                <a:cs typeface="Calibri"/>
              </a:rPr>
              <a:t>Perspective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403881" y="5887460"/>
            <a:ext cx="2427249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Mckinsey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(2023)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36309" y="151826"/>
            <a:ext cx="7837191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But</a:t>
            </a:r>
            <a:r>
              <a:rPr dirty="0" sz="3200" spc="-7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Rwanda</a:t>
            </a:r>
            <a:r>
              <a:rPr dirty="0" sz="3200" spc="-7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3200" spc="-7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heading</a:t>
            </a:r>
            <a:r>
              <a:rPr dirty="0" sz="3200" spc="-7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3200" spc="-7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3200" spc="-7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right</a:t>
            </a:r>
            <a:r>
              <a:rPr dirty="0" sz="3200" spc="-7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direction…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77150" y="1050544"/>
            <a:ext cx="504505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Rwanda's</a:t>
            </a:r>
            <a:r>
              <a:rPr dirty="0" sz="2000" spc="-8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GDP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Per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Capita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Growth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in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US</a:t>
            </a:r>
            <a:r>
              <a:rPr dirty="0" sz="2000" spc="-47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595959"/>
                </a:solidFill>
                <a:latin typeface="Calibri"/>
                <a:cs typeface="Calibri"/>
              </a:rPr>
              <a:t>dollars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2775" y="1402283"/>
            <a:ext cx="618189" cy="14576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1,100</a:t>
            </a:r>
          </a:p>
          <a:p>
            <a:pPr marL="0" marR="0">
              <a:lnSpc>
                <a:spcPts val="1600"/>
              </a:lnSpc>
              <a:spcBef>
                <a:spcPts val="3188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1,000</a:t>
            </a:r>
          </a:p>
          <a:p>
            <a:pPr marL="157162" marR="0">
              <a:lnSpc>
                <a:spcPts val="1600"/>
              </a:lnSpc>
              <a:spcBef>
                <a:spcPts val="3188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900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607271" y="1698744"/>
            <a:ext cx="674786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1,004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084228" y="2617071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853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57925" y="2720459"/>
            <a:ext cx="1108373" cy="5038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8767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836</a:t>
            </a:r>
          </a:p>
          <a:p>
            <a:pPr marL="0" marR="0">
              <a:lnSpc>
                <a:spcPts val="1800"/>
              </a:lnSpc>
              <a:spcBef>
                <a:spcPts val="67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797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475460" y="2921153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803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649157" y="3036704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784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31622" y="3188744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759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39937" y="3226773"/>
            <a:ext cx="46136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800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040389" y="3219153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754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822854" y="3249561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749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605319" y="3365112"/>
            <a:ext cx="1108373" cy="2788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730</a:t>
            </a:r>
            <a:r>
              <a:rPr dirty="0" sz="1800" spc="1611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728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996551" y="3705683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674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39937" y="3834937"/>
            <a:ext cx="46136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700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387783" y="4064500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615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779016" y="4253031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584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39937" y="4443100"/>
            <a:ext cx="46136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600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170248" y="4478051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547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39937" y="5051263"/>
            <a:ext cx="46136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500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561481" y="5122704"/>
            <a:ext cx="49998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441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939937" y="5659427"/>
            <a:ext cx="46136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400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528143" y="5908347"/>
            <a:ext cx="969536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2007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2008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2009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2010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2011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2012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2013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2014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2015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2016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2017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  <a:r>
              <a:rPr dirty="0" sz="1600" spc="1155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2022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01646" y="6275741"/>
            <a:ext cx="127338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NISR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(2023)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69743" y="278964"/>
            <a:ext cx="8921261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Quarterly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growth</a:t>
            </a:r>
            <a:r>
              <a:rPr dirty="0" sz="3200" spc="-77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rates</a:t>
            </a:r>
            <a:r>
              <a:rPr dirty="0" sz="3200" spc="-77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reveal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more</a:t>
            </a:r>
            <a:r>
              <a:rPr dirty="0" sz="3200" spc="-75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about</a:t>
            </a:r>
            <a:r>
              <a:rPr dirty="0" sz="3200" spc="-76" b="1">
                <a:solidFill>
                  <a:srgbClr val="203864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203864"/>
                </a:solidFill>
                <a:latin typeface="Calibri"/>
                <a:cs typeface="Calibri"/>
              </a:rPr>
              <a:t>dynamics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36854" y="968141"/>
            <a:ext cx="4891285" cy="8936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 spc="10" b="1">
                <a:solidFill>
                  <a:srgbClr val="595959"/>
                </a:solidFill>
                <a:latin typeface="Calibri"/>
                <a:cs typeface="Calibri"/>
              </a:rPr>
              <a:t>Rwanda</a:t>
            </a:r>
            <a:r>
              <a:rPr dirty="0" sz="1900" spc="-94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spc="11" b="1">
                <a:solidFill>
                  <a:srgbClr val="595959"/>
                </a:solidFill>
                <a:latin typeface="Calibri"/>
                <a:cs typeface="Calibri"/>
              </a:rPr>
              <a:t>GDP</a:t>
            </a:r>
            <a:r>
              <a:rPr dirty="0" sz="1900" spc="-43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spc="10" b="1">
                <a:solidFill>
                  <a:srgbClr val="595959"/>
                </a:solidFill>
                <a:latin typeface="Calibri"/>
                <a:cs typeface="Calibri"/>
              </a:rPr>
              <a:t>Growth</a:t>
            </a:r>
            <a:r>
              <a:rPr dirty="0" sz="1900" spc="-4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spc="10" b="1">
                <a:solidFill>
                  <a:srgbClr val="595959"/>
                </a:solidFill>
                <a:latin typeface="Calibri"/>
                <a:cs typeface="Calibri"/>
              </a:rPr>
              <a:t>by</a:t>
            </a:r>
            <a:r>
              <a:rPr dirty="0" sz="1900" spc="-41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Quarter,</a:t>
            </a:r>
            <a:r>
              <a:rPr dirty="0" sz="1900" spc="-4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900" b="1">
                <a:solidFill>
                  <a:srgbClr val="595959"/>
                </a:solidFill>
                <a:latin typeface="Calibri"/>
                <a:cs typeface="Calibri"/>
              </a:rPr>
              <a:t>2018-2022</a:t>
            </a:r>
          </a:p>
          <a:p>
            <a:pPr marL="4164184" marR="0">
              <a:lnSpc>
                <a:spcPts val="1800"/>
              </a:lnSpc>
              <a:spcBef>
                <a:spcPts val="3016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20.6%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2032" y="1411048"/>
            <a:ext cx="507334" cy="23553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25%</a:t>
            </a:r>
          </a:p>
          <a:p>
            <a:pPr marL="0" marR="0">
              <a:lnSpc>
                <a:spcPts val="1600"/>
              </a:lnSpc>
              <a:spcBef>
                <a:spcPts val="2561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20%</a:t>
            </a:r>
          </a:p>
          <a:p>
            <a:pPr marL="0" marR="0">
              <a:lnSpc>
                <a:spcPts val="1600"/>
              </a:lnSpc>
              <a:spcBef>
                <a:spcPts val="2511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15%</a:t>
            </a:r>
          </a:p>
          <a:p>
            <a:pPr marL="0" marR="0">
              <a:lnSpc>
                <a:spcPts val="1600"/>
              </a:lnSpc>
              <a:spcBef>
                <a:spcPts val="2561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10%</a:t>
            </a:r>
          </a:p>
          <a:p>
            <a:pPr marL="103981" marR="0">
              <a:lnSpc>
                <a:spcPts val="1600"/>
              </a:lnSpc>
              <a:spcBef>
                <a:spcPts val="2511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5%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41374" y="2472446"/>
            <a:ext cx="72769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12.3%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86332" y="2620430"/>
            <a:ext cx="72769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10.9%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990955" y="2683851"/>
            <a:ext cx="72769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10.3%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625829" y="2715562"/>
            <a:ext cx="72769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10.0%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75321" y="2747273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9.7%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10195" y="2757843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9.6%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690028" y="2884686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8.4%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420279" y="2948108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7.8%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594650" y="2937538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7.9%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139608" y="2979819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7.5%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1229525" y="3000959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7.3%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965237" y="3022100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7.1%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470593" y="3083092"/>
            <a:ext cx="72769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10.1%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055153" y="3127802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6.1%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234986" y="3381489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3.7%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414817" y="3402629"/>
            <a:ext cx="6118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3.5%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31760" y="3836010"/>
            <a:ext cx="68181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-0.6%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96013" y="4053614"/>
            <a:ext cx="40352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0%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286803" y="4163689"/>
            <a:ext cx="68181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-3.7%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34895" y="4582128"/>
            <a:ext cx="46573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-5%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30913" y="5110641"/>
            <a:ext cx="568721" cy="7698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-10%</a:t>
            </a:r>
          </a:p>
          <a:p>
            <a:pPr marL="0" marR="0">
              <a:lnSpc>
                <a:spcPts val="1600"/>
              </a:lnSpc>
              <a:spcBef>
                <a:spcPts val="2561"/>
              </a:spcBef>
              <a:spcAft>
                <a:spcPts val="0"/>
              </a:spcAft>
            </a:pPr>
            <a:r>
              <a:rPr dirty="0" sz="1600" b="1">
                <a:solidFill>
                  <a:srgbClr val="595959"/>
                </a:solidFill>
                <a:latin typeface="Calibri"/>
                <a:cs typeface="Calibri"/>
              </a:rPr>
              <a:t>-15%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683107" y="5093872"/>
            <a:ext cx="797681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04040"/>
                </a:solidFill>
                <a:latin typeface="Calibri"/>
                <a:cs typeface="Calibri"/>
              </a:rPr>
              <a:t>-12.5%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21359" y="5870650"/>
            <a:ext cx="10866619" cy="4292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2018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2019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2020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2021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2022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2022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2022</a:t>
            </a:r>
            <a:r>
              <a:rPr dirty="0" sz="1400" spc="1106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2022</a:t>
            </a:r>
          </a:p>
          <a:p>
            <a:pPr marL="74612" marR="0">
              <a:lnSpc>
                <a:spcPts val="1400"/>
              </a:lnSpc>
              <a:spcBef>
                <a:spcPts val="279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Q1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Q2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Q3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Q4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Q1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Q2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Q3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Q4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Q1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Q2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Q3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Q4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Q1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Q2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Q3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Q4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Q1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Q2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Q3</a:t>
            </a:r>
            <a:r>
              <a:rPr dirty="0" sz="1400" spc="227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Q4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61553" y="6331280"/>
            <a:ext cx="229438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Source: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National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Institute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Statistics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Rwanda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91271" y="172028"/>
            <a:ext cx="7239609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Recovery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was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led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by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a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few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 </a:t>
            </a:r>
            <a:r>
              <a:rPr dirty="0" sz="3200" b="1">
                <a:solidFill>
                  <a:srgbClr val="203864"/>
                </a:solidFill>
                <a:latin typeface="ETIRGC+Arial-BoldMT"/>
                <a:cs typeface="ETIRGC+Arial-BoldMT"/>
              </a:rPr>
              <a:t>sectors…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75697" y="1243802"/>
            <a:ext cx="2976204" cy="312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 b="1">
                <a:solidFill>
                  <a:srgbClr val="000000"/>
                </a:solidFill>
                <a:latin typeface="Calibri"/>
                <a:cs typeface="Calibri"/>
              </a:rPr>
              <a:t>GDP</a:t>
            </a:r>
            <a:r>
              <a:rPr dirty="0" sz="2150" spc="-5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50" b="1">
                <a:solidFill>
                  <a:srgbClr val="000000"/>
                </a:solidFill>
                <a:latin typeface="Calibri"/>
                <a:cs typeface="Calibri"/>
              </a:rPr>
              <a:t>Growth</a:t>
            </a:r>
            <a:r>
              <a:rPr dirty="0" sz="2150" spc="-5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50" b="1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2150" spc="-4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50" b="1">
                <a:solidFill>
                  <a:srgbClr val="000000"/>
                </a:solidFill>
                <a:latin typeface="Calibri"/>
                <a:cs typeface="Calibri"/>
              </a:rPr>
              <a:t>2020-2022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29037" y="2121668"/>
            <a:ext cx="92303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Services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308234" y="2121668"/>
            <a:ext cx="55077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25%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09156" y="3195966"/>
            <a:ext cx="941337" cy="1340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3099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GDP</a:t>
            </a:r>
          </a:p>
          <a:p>
            <a:pPr marL="0" marR="0">
              <a:lnSpc>
                <a:spcPts val="1800"/>
              </a:lnSpc>
              <a:spcBef>
                <a:spcPts val="665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Industry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828014" y="3195966"/>
            <a:ext cx="55077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20%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604209" y="4270266"/>
            <a:ext cx="55077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19%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38219" y="5344564"/>
            <a:ext cx="3223667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Agriculture,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Forestry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Fishing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668889" y="5344565"/>
            <a:ext cx="43491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8%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354877" y="6158574"/>
            <a:ext cx="43491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0%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683476" y="6158574"/>
            <a:ext cx="43491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5%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953338" y="6158574"/>
            <a:ext cx="55077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10%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281938" y="6158574"/>
            <a:ext cx="55077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15%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610537" y="6158574"/>
            <a:ext cx="55077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20%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939135" y="6158574"/>
            <a:ext cx="55077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25%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1267735" y="6158574"/>
            <a:ext cx="55077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30%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2023-06-13T07:55:10-05:00</dcterms:modified>
</cp:coreProperties>
</file>