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3" r:id="rId2"/>
    <p:sldId id="565" r:id="rId3"/>
    <p:sldId id="566" r:id="rId4"/>
    <p:sldId id="593" r:id="rId5"/>
    <p:sldId id="579" r:id="rId6"/>
    <p:sldId id="567" r:id="rId7"/>
    <p:sldId id="568" r:id="rId8"/>
    <p:sldId id="569" r:id="rId9"/>
    <p:sldId id="571" r:id="rId10"/>
    <p:sldId id="572" r:id="rId11"/>
    <p:sldId id="574" r:id="rId12"/>
    <p:sldId id="575" r:id="rId13"/>
    <p:sldId id="596" r:id="rId14"/>
    <p:sldId id="576" r:id="rId15"/>
    <p:sldId id="577" r:id="rId16"/>
    <p:sldId id="578" r:id="rId17"/>
    <p:sldId id="580" r:id="rId18"/>
    <p:sldId id="594" r:id="rId19"/>
    <p:sldId id="595" r:id="rId20"/>
    <p:sldId id="584" r:id="rId21"/>
    <p:sldId id="570" r:id="rId22"/>
    <p:sldId id="288" r:id="rId23"/>
    <p:sldId id="587" r:id="rId24"/>
    <p:sldId id="588" r:id="rId25"/>
    <p:sldId id="589" r:id="rId26"/>
    <p:sldId id="306" r:id="rId27"/>
    <p:sldId id="590" r:id="rId28"/>
    <p:sldId id="573" r:id="rId29"/>
    <p:sldId id="592" r:id="rId30"/>
    <p:sldId id="2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Frederick" initials="RF" lastIdx="2" clrIdx="0">
    <p:extLst>
      <p:ext uri="{19B8F6BF-5375-455C-9EA6-DF929625EA0E}">
        <p15:presenceInfo xmlns:p15="http://schemas.microsoft.com/office/powerpoint/2012/main" userId="Raquel Frederick" providerId="None"/>
      </p:ext>
    </p:extLst>
  </p:cmAuthor>
  <p:cmAuthor id="2" name="Ngaboyisonga, Lincoln" initials="NL" lastIdx="4" clrIdx="1">
    <p:extLst>
      <p:ext uri="{19B8F6BF-5375-455C-9EA6-DF929625EA0E}">
        <p15:presenceInfo xmlns:p15="http://schemas.microsoft.com/office/powerpoint/2012/main" userId="Ngaboyisonga, Lincoln" providerId="None"/>
      </p:ext>
    </p:extLst>
  </p:cmAuthor>
  <p:cmAuthor id="3" name="Raquel Frederick" initials="RF [2]" lastIdx="2" clrIdx="2">
    <p:extLst>
      <p:ext uri="{19B8F6BF-5375-455C-9EA6-DF929625EA0E}">
        <p15:presenceInfo xmlns:p15="http://schemas.microsoft.com/office/powerpoint/2012/main" userId="S::raquel.frederick@un.org::c6141161-d1e7-4d7f-954a-3d654fc0b5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DAA600"/>
    <a:srgbClr val="FFF2CC"/>
    <a:srgbClr val="0070C0"/>
    <a:srgbClr val="FFDFDB"/>
    <a:srgbClr val="CF1000"/>
    <a:srgbClr val="340E0B"/>
    <a:srgbClr val="2B7B17"/>
    <a:srgbClr val="8C1637"/>
    <a:srgbClr val="063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89870" autoAdjust="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ld.UNECA\AppData\Local\Microsoft\Windows\INetCache\Content.Outlook\DIN1AP3O\Revised%20QUARTERLY%20GDP%20-%20RWA%20KEN%20UGA%20TZA%20SE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rfrederick\Downloads\Summary%20EAC%20%20trade%20data-%20SC%20calculation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rfrederick\Downloads\Summary%20EAC%20%20trade%20data-%20SC%20calculations%20(1)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co\Desktop\UNECA\Subregional%20profile%20content\Trade%20in%20services%20Tanzania%20-%20Monthly%20exports_%20revise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ld.UNECA\Dropbox\Rwanda_GDP%20National%20Accounts%202020_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co\Desktop\UNECA\Data%20&amp;%20Statistics\IIP%20Publication_English_Feb_2021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co\Desktop\UNECA\Covid-19%20Impact%20update\High%20Levels%20Frequency%20data_updated%2028%20Apri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co\Desktop\UNECA\Covid-19%20Impact%20update\High%20Levels%20Frequency%20data_updated%2028%20April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co\Desktop\UNECA\Covid-19%20Impact%20update\High%20Levels%20Frequency%20data_updated%2028%20April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co\Desktop\UNECA\Covid-19%20Impact%20update\Composite-Index-of-Economic-Activity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old\Dropbox\Commodity%20Prices%20UNCTADStat%20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79059303119262E-2"/>
          <c:y val="0.16429596745588365"/>
          <c:w val="0.97212683826227453"/>
          <c:h val="0.775017735213265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Sheet1!$B$15</c:f>
              <c:strCache>
                <c:ptCount val="1"/>
                <c:pt idx="0">
                  <c:v>Kenya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Sheet1!$C$13:$F$13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Sheet1!$C$15:$F$15</c:f>
              <c:numCache>
                <c:formatCode>General</c:formatCode>
                <c:ptCount val="4"/>
                <c:pt idx="0">
                  <c:v>5.2</c:v>
                </c:pt>
                <c:pt idx="1">
                  <c:v>-5.5</c:v>
                </c:pt>
                <c:pt idx="2">
                  <c:v>-1.1000000000000001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6-4EF9-ACF8-E18C921C664E}"/>
            </c:ext>
          </c:extLst>
        </c:ser>
        <c:ser>
          <c:idx val="4"/>
          <c:order val="1"/>
          <c:tx>
            <c:strRef>
              <c:f>Sheet1!$B$17</c:f>
              <c:strCache>
                <c:ptCount val="1"/>
                <c:pt idx="0">
                  <c:v>Rwanda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Sheet1!$C$13:$F$13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Sheet1!$C$17:$F$17</c:f>
              <c:numCache>
                <c:formatCode>General</c:formatCode>
                <c:ptCount val="4"/>
                <c:pt idx="0">
                  <c:v>3.7</c:v>
                </c:pt>
                <c:pt idx="1">
                  <c:v>-12.4</c:v>
                </c:pt>
                <c:pt idx="2">
                  <c:v>-3.6</c:v>
                </c:pt>
                <c:pt idx="3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56-4EF9-ACF8-E18C921C664E}"/>
            </c:ext>
          </c:extLst>
        </c:ser>
        <c:ser>
          <c:idx val="2"/>
          <c:order val="2"/>
          <c:tx>
            <c:strRef>
              <c:f>Sheet1!$B$18</c:f>
              <c:strCache>
                <c:ptCount val="1"/>
                <c:pt idx="0">
                  <c:v>Seychelles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Sheet1!$C$13:$F$13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Sheet1!$C$18:$F$18</c:f>
              <c:numCache>
                <c:formatCode>0.0</c:formatCode>
                <c:ptCount val="4"/>
                <c:pt idx="0">
                  <c:v>4.6384901648059671</c:v>
                </c:pt>
                <c:pt idx="1">
                  <c:v>-18.206200563687617</c:v>
                </c:pt>
                <c:pt idx="2">
                  <c:v>-14.093869902739362</c:v>
                </c:pt>
                <c:pt idx="3">
                  <c:v>-15.1520199916701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56-4EF9-ACF8-E18C921C66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25295496"/>
        <c:axId val="625294840"/>
      </c:barChart>
      <c:catAx>
        <c:axId val="625295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294840"/>
        <c:crosses val="autoZero"/>
        <c:auto val="1"/>
        <c:lblAlgn val="ctr"/>
        <c:lblOffset val="100"/>
        <c:tickMarkSkip val="2"/>
        <c:noMultiLvlLbl val="0"/>
      </c:catAx>
      <c:valAx>
        <c:axId val="625294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529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8676683735586617"/>
          <c:y val="1.2712743384132048E-2"/>
          <c:w val="0.4458928613714947"/>
          <c:h val="8.9571908005231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Transport Inflation  (April 2020-April 2021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81302703053492E-2"/>
          <c:y val="0.21623179769660547"/>
          <c:w val="0.92735462641670752"/>
          <c:h val="0.6639827239354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Uganda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Sheet3!$F$3:$R$3</c:f>
              <c:numCache>
                <c:formatCode>[$-409]mmm\-yy;@</c:formatCode>
                <c:ptCount val="13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Sheet3!$F$7:$R$7</c:f>
              <c:numCache>
                <c:formatCode>0.0</c:formatCode>
                <c:ptCount val="13"/>
                <c:pt idx="0">
                  <c:v>-1.1442247807028245</c:v>
                </c:pt>
                <c:pt idx="1">
                  <c:v>-1.2149446493312284</c:v>
                </c:pt>
                <c:pt idx="2">
                  <c:v>8.3033174555287879</c:v>
                </c:pt>
                <c:pt idx="3">
                  <c:v>12.422340055548135</c:v>
                </c:pt>
                <c:pt idx="4">
                  <c:v>13.319827205314731</c:v>
                </c:pt>
                <c:pt idx="5">
                  <c:v>16.770316289289596</c:v>
                </c:pt>
                <c:pt idx="6">
                  <c:v>19.6837464935574</c:v>
                </c:pt>
                <c:pt idx="7">
                  <c:v>19.287016165364431</c:v>
                </c:pt>
                <c:pt idx="8">
                  <c:v>19.337057986895825</c:v>
                </c:pt>
                <c:pt idx="9">
                  <c:v>20.044346010534277</c:v>
                </c:pt>
                <c:pt idx="10">
                  <c:v>20.452792669720633</c:v>
                </c:pt>
                <c:pt idx="11">
                  <c:v>18.814174178340156</c:v>
                </c:pt>
                <c:pt idx="12">
                  <c:v>19.590751276476084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A-4FF5-88BF-E43D4CDC737F}"/>
            </c:ext>
          </c:extLst>
        </c:ser>
        <c:ser>
          <c:idx val="1"/>
          <c:order val="1"/>
          <c:tx>
            <c:strRef>
              <c:f>Sheet3!$B$13</c:f>
              <c:strCache>
                <c:ptCount val="1"/>
                <c:pt idx="0">
                  <c:v>Rwanda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Sheet3!$F$3:$R$3</c:f>
              <c:numCache>
                <c:formatCode>[$-409]mmm\-yy;@</c:formatCode>
                <c:ptCount val="13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Sheet3!$F$17:$R$17</c:f>
              <c:numCache>
                <c:formatCode>0.0</c:formatCode>
                <c:ptCount val="13"/>
                <c:pt idx="0">
                  <c:v>2.5313528021093199</c:v>
                </c:pt>
                <c:pt idx="1">
                  <c:v>23.866865868689295</c:v>
                </c:pt>
                <c:pt idx="2">
                  <c:v>23.224083993087298</c:v>
                </c:pt>
                <c:pt idx="3">
                  <c:v>22.621191644840167</c:v>
                </c:pt>
                <c:pt idx="4">
                  <c:v>21.713747115787196</c:v>
                </c:pt>
                <c:pt idx="5">
                  <c:v>22.358845806535829</c:v>
                </c:pt>
                <c:pt idx="6">
                  <c:v>11.886531492731738</c:v>
                </c:pt>
                <c:pt idx="7">
                  <c:v>3.5522178680635443</c:v>
                </c:pt>
                <c:pt idx="8">
                  <c:v>3.1374253781339476</c:v>
                </c:pt>
                <c:pt idx="9">
                  <c:v>3.2768390921625543</c:v>
                </c:pt>
                <c:pt idx="10">
                  <c:v>3.5441301815413309</c:v>
                </c:pt>
                <c:pt idx="11">
                  <c:v>4.5133685737056135</c:v>
                </c:pt>
                <c:pt idx="12">
                  <c:v>4.6935724987190532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A-4FF5-88BF-E43D4CDC737F}"/>
            </c:ext>
          </c:extLst>
        </c:ser>
        <c:ser>
          <c:idx val="2"/>
          <c:order val="2"/>
          <c:tx>
            <c:strRef>
              <c:f>Sheet3!$B$23</c:f>
              <c:strCache>
                <c:ptCount val="1"/>
                <c:pt idx="0">
                  <c:v>Kenya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Sheet3!$F$3:$R$3</c:f>
              <c:numCache>
                <c:formatCode>[$-409]mmm\-yy;@</c:formatCode>
                <c:ptCount val="13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Sheet3!$F$27:$R$27</c:f>
              <c:numCache>
                <c:formatCode>0.0</c:formatCode>
                <c:ptCount val="13"/>
                <c:pt idx="0">
                  <c:v>5.46</c:v>
                </c:pt>
                <c:pt idx="1">
                  <c:v>5.2</c:v>
                </c:pt>
                <c:pt idx="2">
                  <c:v>6.89</c:v>
                </c:pt>
                <c:pt idx="3">
                  <c:v>11.12</c:v>
                </c:pt>
                <c:pt idx="4">
                  <c:v>13.07</c:v>
                </c:pt>
                <c:pt idx="5">
                  <c:v>12.95</c:v>
                </c:pt>
                <c:pt idx="6">
                  <c:v>13.54</c:v>
                </c:pt>
                <c:pt idx="7">
                  <c:v>12.87</c:v>
                </c:pt>
                <c:pt idx="8">
                  <c:v>13.21</c:v>
                </c:pt>
                <c:pt idx="9">
                  <c:v>14.24</c:v>
                </c:pt>
                <c:pt idx="10">
                  <c:v>16.73</c:v>
                </c:pt>
                <c:pt idx="11">
                  <c:v>18.12</c:v>
                </c:pt>
                <c:pt idx="12">
                  <c:v>17.190000000000001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BA-4FF5-88BF-E43D4CDC7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327336"/>
        <c:axId val="666327664"/>
      </c:barChart>
      <c:dateAx>
        <c:axId val="66632733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327664"/>
        <c:crosses val="autoZero"/>
        <c:auto val="1"/>
        <c:lblOffset val="100"/>
        <c:baseTimeUnit val="months"/>
      </c:dateAx>
      <c:valAx>
        <c:axId val="66632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327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DAA6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952573455029905"/>
          <c:y val="0.13340730233812786"/>
          <c:w val="0.50513641239411677"/>
          <c:h val="8.3319663161752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Food and Non-Alcoholic Beverages Inflation trends (April 2020-April 2021) </a:t>
            </a:r>
          </a:p>
        </c:rich>
      </c:tx>
      <c:layout>
        <c:manualLayout>
          <c:xMode val="edge"/>
          <c:yMode val="edge"/>
          <c:x val="0.11939270500222236"/>
          <c:y val="1.4379718934994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484604128760327E-2"/>
          <c:y val="0.27836909077527822"/>
          <c:w val="0.88644577360569832"/>
          <c:h val="0.57525480597758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Uganda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Sheet3!$F$3:$R$3</c:f>
              <c:numCache>
                <c:formatCode>[$-409]mmm\-yy;@</c:formatCode>
                <c:ptCount val="13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Sheet3!$F$4:$R$4</c:f>
              <c:numCache>
                <c:formatCode>0.0</c:formatCode>
                <c:ptCount val="13"/>
                <c:pt idx="0">
                  <c:v>5.790846261447042</c:v>
                </c:pt>
                <c:pt idx="1">
                  <c:v>4.8121090875645267</c:v>
                </c:pt>
                <c:pt idx="2">
                  <c:v>3.3410012113705605</c:v>
                </c:pt>
                <c:pt idx="3">
                  <c:v>1.7133474522192467</c:v>
                </c:pt>
                <c:pt idx="4">
                  <c:v>1.985756211946758</c:v>
                </c:pt>
                <c:pt idx="5">
                  <c:v>2.4045939028893695E-2</c:v>
                </c:pt>
                <c:pt idx="6">
                  <c:v>-0.10776413922109591</c:v>
                </c:pt>
                <c:pt idx="7">
                  <c:v>-2.1545526163314266</c:v>
                </c:pt>
                <c:pt idx="8">
                  <c:v>-2.2521101524394447</c:v>
                </c:pt>
                <c:pt idx="9">
                  <c:v>-2.8472902018671205</c:v>
                </c:pt>
                <c:pt idx="10">
                  <c:v>-2.0646273929215573</c:v>
                </c:pt>
                <c:pt idx="11">
                  <c:v>0.38760962511407188</c:v>
                </c:pt>
                <c:pt idx="12">
                  <c:v>-1.9547909051478753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F-44E3-BA5A-34C539DC0E9D}"/>
            </c:ext>
          </c:extLst>
        </c:ser>
        <c:ser>
          <c:idx val="1"/>
          <c:order val="1"/>
          <c:tx>
            <c:strRef>
              <c:f>Sheet3!$B$13</c:f>
              <c:strCache>
                <c:ptCount val="1"/>
                <c:pt idx="0">
                  <c:v>Rwanda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Sheet3!$F$3:$R$3</c:f>
              <c:numCache>
                <c:formatCode>[$-409]mmm\-yy;@</c:formatCode>
                <c:ptCount val="13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Sheet3!$F$14:$R$14</c:f>
              <c:numCache>
                <c:formatCode>0.0</c:formatCode>
                <c:ptCount val="13"/>
                <c:pt idx="0">
                  <c:v>15.771224927472947</c:v>
                </c:pt>
                <c:pt idx="1">
                  <c:v>11.542022957846228</c:v>
                </c:pt>
                <c:pt idx="2">
                  <c:v>11.24689693198359</c:v>
                </c:pt>
                <c:pt idx="3">
                  <c:v>11.899303439041372</c:v>
                </c:pt>
                <c:pt idx="4">
                  <c:v>11.114669526212898</c:v>
                </c:pt>
                <c:pt idx="5">
                  <c:v>10.945303688648661</c:v>
                </c:pt>
                <c:pt idx="6">
                  <c:v>9.7013534330927289</c:v>
                </c:pt>
                <c:pt idx="7">
                  <c:v>4.6837428860346924</c:v>
                </c:pt>
                <c:pt idx="8">
                  <c:v>4.1769361222884545</c:v>
                </c:pt>
                <c:pt idx="9">
                  <c:v>1.9641156540592781</c:v>
                </c:pt>
                <c:pt idx="10">
                  <c:v>-1.7864710557510637</c:v>
                </c:pt>
                <c:pt idx="11">
                  <c:v>-1.3901266011119862</c:v>
                </c:pt>
                <c:pt idx="12">
                  <c:v>1.2267440371083278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F-44E3-BA5A-34C539DC0E9D}"/>
            </c:ext>
          </c:extLst>
        </c:ser>
        <c:ser>
          <c:idx val="2"/>
          <c:order val="2"/>
          <c:tx>
            <c:strRef>
              <c:f>Sheet3!$B$23</c:f>
              <c:strCache>
                <c:ptCount val="1"/>
                <c:pt idx="0">
                  <c:v>Kenya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Sheet3!$F$3:$R$3</c:f>
              <c:numCache>
                <c:formatCode>[$-409]mmm\-yy;@</c:formatCode>
                <c:ptCount val="13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Sheet3!$F$24:$R$24</c:f>
              <c:numCache>
                <c:formatCode>0.0</c:formatCode>
                <c:ptCount val="13"/>
                <c:pt idx="0">
                  <c:v>11.58</c:v>
                </c:pt>
                <c:pt idx="1">
                  <c:v>10.55</c:v>
                </c:pt>
                <c:pt idx="2">
                  <c:v>8.15</c:v>
                </c:pt>
                <c:pt idx="3">
                  <c:v>6.62</c:v>
                </c:pt>
                <c:pt idx="4">
                  <c:v>5.43</c:v>
                </c:pt>
                <c:pt idx="5">
                  <c:v>5.18</c:v>
                </c:pt>
                <c:pt idx="6">
                  <c:v>5.76</c:v>
                </c:pt>
                <c:pt idx="7">
                  <c:v>6.09</c:v>
                </c:pt>
                <c:pt idx="8">
                  <c:v>7.19</c:v>
                </c:pt>
                <c:pt idx="9">
                  <c:v>7.36</c:v>
                </c:pt>
                <c:pt idx="10">
                  <c:v>6.93</c:v>
                </c:pt>
                <c:pt idx="11">
                  <c:v>6.65</c:v>
                </c:pt>
                <c:pt idx="12">
                  <c:v>6.42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AF-44E3-BA5A-34C539DC0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327336"/>
        <c:axId val="666327664"/>
      </c:barChart>
      <c:dateAx>
        <c:axId val="66632733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327664"/>
        <c:crosses val="autoZero"/>
        <c:auto val="1"/>
        <c:lblOffset val="100"/>
        <c:baseTimeUnit val="months"/>
      </c:dateAx>
      <c:valAx>
        <c:axId val="66632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327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956759892414949"/>
          <c:y val="0.18613281802861978"/>
          <c:w val="0.56568651303643447"/>
          <c:h val="7.1064921565613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954279854367282E-3"/>
          <c:y val="0.28685839283250114"/>
          <c:w val="0.9767906808506408"/>
          <c:h val="0.693645642207695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'fiscal balance'!$C$3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9.0701900049715718E-17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D-4F85-9B5F-53A25635365E}"/>
                </c:ext>
              </c:extLst>
            </c:dLbl>
            <c:dLbl>
              <c:idx val="9"/>
              <c:layout>
                <c:manualLayout>
                  <c:x val="-2.4737167594310453E-3"/>
                  <c:y val="1.4377281787145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D-4F85-9B5F-53A25635365E}"/>
                </c:ext>
              </c:extLst>
            </c:dLbl>
            <c:dLbl>
              <c:idx val="10"/>
              <c:layout>
                <c:manualLayout>
                  <c:x val="-1.8140380009943144E-16"/>
                  <c:y val="6.2660588479071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D-4F85-9B5F-53A25635365E}"/>
                </c:ext>
              </c:extLst>
            </c:dLbl>
            <c:dLbl>
              <c:idx val="11"/>
              <c:layout>
                <c:manualLayout>
                  <c:x val="-1.8140380009943144E-16"/>
                  <c:y val="-5.708365401693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D-4F85-9B5F-53A25635365E}"/>
                </c:ext>
              </c:extLst>
            </c:dLbl>
            <c:dLbl>
              <c:idx val="12"/>
              <c:layout>
                <c:manualLayout>
                  <c:x val="0"/>
                  <c:y val="1.4725001480078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CD-4F85-9B5F-53A256353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'fiscal balance'!$A$4:$A$16</c:f>
              <c:strCache>
                <c:ptCount val="13"/>
                <c:pt idx="0">
                  <c:v>Burundi</c:v>
                </c:pt>
                <c:pt idx="1">
                  <c:v>Seychelles</c:v>
                </c:pt>
                <c:pt idx="2">
                  <c:v>Rwanda</c:v>
                </c:pt>
                <c:pt idx="3">
                  <c:v>Comoros</c:v>
                </c:pt>
                <c:pt idx="4">
                  <c:v>Kenya</c:v>
                </c:pt>
                <c:pt idx="5">
                  <c:v>Uganda</c:v>
                </c:pt>
                <c:pt idx="6">
                  <c:v>Madagascar</c:v>
                </c:pt>
                <c:pt idx="7">
                  <c:v>Eritrea</c:v>
                </c:pt>
                <c:pt idx="8">
                  <c:v>Ethiopia</c:v>
                </c:pt>
                <c:pt idx="9">
                  <c:v>South Sudan</c:v>
                </c:pt>
                <c:pt idx="10">
                  <c:v>DR Congo</c:v>
                </c:pt>
                <c:pt idx="11">
                  <c:v>Tanzania</c:v>
                </c:pt>
                <c:pt idx="12">
                  <c:v>Djibouti</c:v>
                </c:pt>
              </c:strCache>
            </c:strRef>
          </c:cat>
          <c:val>
            <c:numRef>
              <c:f>'fiscal balance'!$C$4:$C$16</c:f>
              <c:numCache>
                <c:formatCode>General</c:formatCode>
                <c:ptCount val="13"/>
                <c:pt idx="0">
                  <c:v>-18.8</c:v>
                </c:pt>
                <c:pt idx="1">
                  <c:v>-17.5</c:v>
                </c:pt>
                <c:pt idx="2">
                  <c:v>-11.2</c:v>
                </c:pt>
                <c:pt idx="3">
                  <c:v>-9.9</c:v>
                </c:pt>
                <c:pt idx="4">
                  <c:v>-8.6999999999999993</c:v>
                </c:pt>
                <c:pt idx="5">
                  <c:v>-8.6999999999999993</c:v>
                </c:pt>
                <c:pt idx="6">
                  <c:v>-5.9</c:v>
                </c:pt>
                <c:pt idx="7">
                  <c:v>-5.7</c:v>
                </c:pt>
                <c:pt idx="8">
                  <c:v>-4</c:v>
                </c:pt>
                <c:pt idx="9">
                  <c:v>-3.3</c:v>
                </c:pt>
                <c:pt idx="10">
                  <c:v>-2.4</c:v>
                </c:pt>
                <c:pt idx="11">
                  <c:v>-1.6</c:v>
                </c:pt>
                <c:pt idx="12">
                  <c:v>-1.3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CD-4F85-9B5F-53A25635365E}"/>
            </c:ext>
          </c:extLst>
        </c:ser>
        <c:ser>
          <c:idx val="0"/>
          <c:order val="1"/>
          <c:tx>
            <c:strRef>
              <c:f>'fiscal balance'!$B$3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2225">
              <a:solidFill>
                <a:srgbClr val="FF0000"/>
              </a:solidFill>
              <a:prstDash val="sysDash"/>
            </a:ln>
            <a:effectLst/>
          </c:spPr>
          <c:invertIfNegative val="0"/>
          <c:cat>
            <c:strRef>
              <c:f>'fiscal balance'!$A$4:$A$16</c:f>
              <c:strCache>
                <c:ptCount val="13"/>
                <c:pt idx="0">
                  <c:v>Burundi</c:v>
                </c:pt>
                <c:pt idx="1">
                  <c:v>Seychelles</c:v>
                </c:pt>
                <c:pt idx="2">
                  <c:v>Rwanda</c:v>
                </c:pt>
                <c:pt idx="3">
                  <c:v>Comoros</c:v>
                </c:pt>
                <c:pt idx="4">
                  <c:v>Kenya</c:v>
                </c:pt>
                <c:pt idx="5">
                  <c:v>Uganda</c:v>
                </c:pt>
                <c:pt idx="6">
                  <c:v>Madagascar</c:v>
                </c:pt>
                <c:pt idx="7">
                  <c:v>Eritrea</c:v>
                </c:pt>
                <c:pt idx="8">
                  <c:v>Ethiopia</c:v>
                </c:pt>
                <c:pt idx="9">
                  <c:v>South Sudan</c:v>
                </c:pt>
                <c:pt idx="10">
                  <c:v>DR Congo</c:v>
                </c:pt>
                <c:pt idx="11">
                  <c:v>Tanzania</c:v>
                </c:pt>
                <c:pt idx="12">
                  <c:v>Djibouti</c:v>
                </c:pt>
              </c:strCache>
            </c:strRef>
          </c:cat>
          <c:val>
            <c:numRef>
              <c:f>'fiscal balance'!$B$4:$B$16</c:f>
              <c:numCache>
                <c:formatCode>General</c:formatCode>
                <c:ptCount val="13"/>
                <c:pt idx="0">
                  <c:v>-13.3</c:v>
                </c:pt>
                <c:pt idx="1">
                  <c:v>0.5</c:v>
                </c:pt>
                <c:pt idx="2">
                  <c:v>-9.4</c:v>
                </c:pt>
                <c:pt idx="3">
                  <c:v>-10.5</c:v>
                </c:pt>
                <c:pt idx="4">
                  <c:v>-7.9</c:v>
                </c:pt>
                <c:pt idx="5">
                  <c:v>-5.7</c:v>
                </c:pt>
                <c:pt idx="6">
                  <c:v>-4.4000000000000004</c:v>
                </c:pt>
                <c:pt idx="7">
                  <c:v>-1.8</c:v>
                </c:pt>
                <c:pt idx="8">
                  <c:v>-3.8</c:v>
                </c:pt>
                <c:pt idx="9">
                  <c:v>0</c:v>
                </c:pt>
                <c:pt idx="10">
                  <c:v>-2.7</c:v>
                </c:pt>
                <c:pt idx="11">
                  <c:v>-2.2000000000000002</c:v>
                </c:pt>
                <c:pt idx="1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CD-4F85-9B5F-53A256353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92014240"/>
        <c:axId val="348649888"/>
      </c:barChart>
      <c:catAx>
        <c:axId val="4920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649888"/>
        <c:crosses val="autoZero"/>
        <c:auto val="1"/>
        <c:lblAlgn val="ctr"/>
        <c:lblOffset val="0"/>
        <c:noMultiLvlLbl val="0"/>
      </c:catAx>
      <c:valAx>
        <c:axId val="348649888"/>
        <c:scaling>
          <c:orientation val="minMax"/>
          <c:max val="2"/>
          <c:min val="-20"/>
        </c:scaling>
        <c:delete val="1"/>
        <c:axPos val="l"/>
        <c:numFmt formatCode="General" sourceLinked="1"/>
        <c:majorTickMark val="none"/>
        <c:minorTickMark val="none"/>
        <c:tickLblPos val="nextTo"/>
        <c:crossAx val="49201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3309841221773334"/>
          <c:y val="9.1074171620088426E-4"/>
          <c:w val="0.33981981733965611"/>
          <c:h val="5.838075039066164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b="1">
                <a:solidFill>
                  <a:schemeClr val="tx1"/>
                </a:solidFill>
              </a:rPr>
              <a:t>Re-exports Kenya Jan-2019-Dec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784888346176605E-2"/>
          <c:y val="0.10550654612859729"/>
          <c:w val="0.8980731697932387"/>
          <c:h val="0.76222425784419146"/>
        </c:manualLayout>
      </c:layout>
      <c:lineChart>
        <c:grouping val="standard"/>
        <c:varyColors val="0"/>
        <c:ser>
          <c:idx val="0"/>
          <c:order val="0"/>
          <c:spPr>
            <a:ln w="476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Kenya!$C$4:$C$27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Kenya!$E$4:$E$27</c:f>
              <c:numCache>
                <c:formatCode>#,##0</c:formatCode>
                <c:ptCount val="24"/>
                <c:pt idx="0">
                  <c:v>6927.94</c:v>
                </c:pt>
                <c:pt idx="1">
                  <c:v>6398.23</c:v>
                </c:pt>
                <c:pt idx="2">
                  <c:v>6061.47</c:v>
                </c:pt>
                <c:pt idx="3">
                  <c:v>5457.39</c:v>
                </c:pt>
                <c:pt idx="4">
                  <c:v>6784.17</c:v>
                </c:pt>
                <c:pt idx="5">
                  <c:v>5417.8</c:v>
                </c:pt>
                <c:pt idx="6">
                  <c:v>9673.6</c:v>
                </c:pt>
                <c:pt idx="7">
                  <c:v>5036.3100000000004</c:v>
                </c:pt>
                <c:pt idx="8">
                  <c:v>6390</c:v>
                </c:pt>
                <c:pt idx="9">
                  <c:v>5638.55</c:v>
                </c:pt>
                <c:pt idx="10">
                  <c:v>7992.22</c:v>
                </c:pt>
                <c:pt idx="11">
                  <c:v>4111.59</c:v>
                </c:pt>
                <c:pt idx="12">
                  <c:v>5801.5</c:v>
                </c:pt>
                <c:pt idx="13">
                  <c:v>13205.92</c:v>
                </c:pt>
                <c:pt idx="14">
                  <c:v>14830.75</c:v>
                </c:pt>
                <c:pt idx="15">
                  <c:v>2537.29</c:v>
                </c:pt>
                <c:pt idx="16">
                  <c:v>5398.51</c:v>
                </c:pt>
                <c:pt idx="17">
                  <c:v>3528.33</c:v>
                </c:pt>
                <c:pt idx="18">
                  <c:v>6304.59</c:v>
                </c:pt>
                <c:pt idx="19">
                  <c:v>4660.6000000000004</c:v>
                </c:pt>
                <c:pt idx="20" formatCode="_-* #,##0_-;\-* #,##0_-;_-* &quot;-&quot;??_-;_-@_-">
                  <c:v>7870.26</c:v>
                </c:pt>
                <c:pt idx="21" formatCode="_-* #,##0_-;\-* #,##0_-;_-* &quot;-&quot;??_-;_-@_-">
                  <c:v>3842.81</c:v>
                </c:pt>
                <c:pt idx="22">
                  <c:v>3398.24</c:v>
                </c:pt>
                <c:pt idx="23">
                  <c:v>5209.71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87-400D-AC0A-F3CD31C3C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4699056"/>
        <c:axId val="1014702008"/>
      </c:lineChart>
      <c:dateAx>
        <c:axId val="10146990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702008"/>
        <c:crosses val="autoZero"/>
        <c:auto val="1"/>
        <c:lblOffset val="100"/>
        <c:baseTimeUnit val="months"/>
      </c:dateAx>
      <c:valAx>
        <c:axId val="101470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69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Kenyan Domestic Exports 2019 vs. 2020 (accumulated monthly totals)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2019</c:v>
          </c:tx>
          <c:spPr>
            <a:ln w="571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Kenya!$A$4:$A$15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Kenya!$E$4:$E$15</c:f>
              <c:numCache>
                <c:formatCode>#,##0</c:formatCode>
                <c:ptCount val="12"/>
                <c:pt idx="0">
                  <c:v>46361.88</c:v>
                </c:pt>
                <c:pt idx="1">
                  <c:v>90883.45</c:v>
                </c:pt>
                <c:pt idx="2">
                  <c:v>137483.21</c:v>
                </c:pt>
                <c:pt idx="3">
                  <c:v>180838.41999999998</c:v>
                </c:pt>
                <c:pt idx="4">
                  <c:v>220520.87</c:v>
                </c:pt>
                <c:pt idx="5">
                  <c:v>266291.53000000003</c:v>
                </c:pt>
                <c:pt idx="6">
                  <c:v>306837.37</c:v>
                </c:pt>
                <c:pt idx="7">
                  <c:v>351450.98</c:v>
                </c:pt>
                <c:pt idx="8">
                  <c:v>391548.66</c:v>
                </c:pt>
                <c:pt idx="9">
                  <c:v>437003.56999999995</c:v>
                </c:pt>
                <c:pt idx="10">
                  <c:v>480826.78999999992</c:v>
                </c:pt>
                <c:pt idx="11">
                  <c:v>519489.98999999993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C3-496E-A12A-558593845415}"/>
            </c:ext>
          </c:extLst>
        </c:ser>
        <c:ser>
          <c:idx val="1"/>
          <c:order val="1"/>
          <c:tx>
            <c:v>2020</c:v>
          </c:tx>
          <c:spPr>
            <a:ln w="603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Kenya!$E$16:$E$27</c:f>
              <c:numCache>
                <c:formatCode>#,##0</c:formatCode>
                <c:ptCount val="12"/>
                <c:pt idx="0">
                  <c:v>47324.800000000003</c:v>
                </c:pt>
                <c:pt idx="1">
                  <c:v>95225.13</c:v>
                </c:pt>
                <c:pt idx="2">
                  <c:v>144878.1</c:v>
                </c:pt>
                <c:pt idx="3">
                  <c:v>185553.76</c:v>
                </c:pt>
                <c:pt idx="4">
                  <c:v>227354.2</c:v>
                </c:pt>
                <c:pt idx="5">
                  <c:v>271875.17000000004</c:v>
                </c:pt>
                <c:pt idx="6">
                  <c:v>317570.88000000006</c:v>
                </c:pt>
                <c:pt idx="7">
                  <c:v>367073.38000000006</c:v>
                </c:pt>
                <c:pt idx="8">
                  <c:v>415609.96000000008</c:v>
                </c:pt>
                <c:pt idx="9">
                  <c:v>464929.18000000005</c:v>
                </c:pt>
                <c:pt idx="10">
                  <c:v>512319.72000000003</c:v>
                </c:pt>
                <c:pt idx="11">
                  <c:v>564619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C3-496E-A12A-558593845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144672"/>
        <c:axId val="434146640"/>
      </c:lineChart>
      <c:catAx>
        <c:axId val="4341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146640"/>
        <c:crosses val="autoZero"/>
        <c:auto val="1"/>
        <c:lblAlgn val="ctr"/>
        <c:lblOffset val="100"/>
        <c:noMultiLvlLbl val="0"/>
      </c:catAx>
      <c:valAx>
        <c:axId val="43414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 KSH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14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6530549764604153"/>
          <c:y val="0.15849335311358517"/>
          <c:w val="0.34036490765535543"/>
          <c:h val="6.2094731761373277E-2"/>
        </c:manualLayout>
      </c:layout>
      <c:overlay val="1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Tanzania trade in services receipts,</a:t>
            </a:r>
            <a:r>
              <a:rPr lang="en-US" sz="2000" b="1" baseline="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June-19 - Dec 20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Millions USD</a:t>
            </a:r>
          </a:p>
        </c:rich>
      </c:tx>
      <c:layout>
        <c:manualLayout>
          <c:xMode val="edge"/>
          <c:yMode val="edge"/>
          <c:x val="0.13643107687242537"/>
          <c:y val="1.1045885536527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518041433694718E-2"/>
          <c:y val="0.19117397481278139"/>
          <c:w val="0.8888293567515716"/>
          <c:h val="0.64411009174311917"/>
        </c:manualLayout>
      </c:layout>
      <c:barChart>
        <c:barDir val="col"/>
        <c:grouping val="clustered"/>
        <c:varyColors val="0"/>
        <c:ser>
          <c:idx val="0"/>
          <c:order val="0"/>
          <c:tx>
            <c:v>Exports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Exports!$IC$3:$IW$3</c:f>
              <c:numCache>
                <c:formatCode>mmm\-yy</c:formatCode>
                <c:ptCount val="21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</c:numCache>
            </c:numRef>
          </c:cat>
          <c:val>
            <c:numRef>
              <c:f>Exports!$HY$66:$IW$66</c:f>
              <c:numCache>
                <c:formatCode>#,##0</c:formatCode>
                <c:ptCount val="25"/>
                <c:pt idx="0">
                  <c:v>402.85343010064645</c:v>
                </c:pt>
                <c:pt idx="1">
                  <c:v>407.51489496090448</c:v>
                </c:pt>
                <c:pt idx="2">
                  <c:v>381.81998681247404</c:v>
                </c:pt>
                <c:pt idx="3">
                  <c:v>383.95814021968209</c:v>
                </c:pt>
                <c:pt idx="4">
                  <c:v>362.74561168940238</c:v>
                </c:pt>
                <c:pt idx="5">
                  <c:v>430.39655692751273</c:v>
                </c:pt>
                <c:pt idx="6">
                  <c:v>366.73588578813695</c:v>
                </c:pt>
                <c:pt idx="7">
                  <c:v>374.56392813211517</c:v>
                </c:pt>
                <c:pt idx="8">
                  <c:v>246.38282395610997</c:v>
                </c:pt>
                <c:pt idx="9">
                  <c:v>118.52377919310015</c:v>
                </c:pt>
                <c:pt idx="10">
                  <c:v>112.80887778800975</c:v>
                </c:pt>
                <c:pt idx="11">
                  <c:v>115.54353645793904</c:v>
                </c:pt>
                <c:pt idx="12">
                  <c:v>149.90877382686151</c:v>
                </c:pt>
                <c:pt idx="13">
                  <c:v>164.70168059874428</c:v>
                </c:pt>
                <c:pt idx="14">
                  <c:v>173.056251606605</c:v>
                </c:pt>
                <c:pt idx="15">
                  <c:v>207.66248963716902</c:v>
                </c:pt>
                <c:pt idx="16">
                  <c:v>238.44986867098189</c:v>
                </c:pt>
                <c:pt idx="17">
                  <c:v>267.94310997158533</c:v>
                </c:pt>
                <c:pt idx="18">
                  <c:v>173.056251606605</c:v>
                </c:pt>
                <c:pt idx="19">
                  <c:v>207.66248963716902</c:v>
                </c:pt>
                <c:pt idx="20">
                  <c:v>238.44986867098189</c:v>
                </c:pt>
                <c:pt idx="21">
                  <c:v>267.94310997158533</c:v>
                </c:pt>
                <c:pt idx="22" formatCode="0.0">
                  <c:v>265.14803609324554</c:v>
                </c:pt>
                <c:pt idx="23" formatCode="0.0">
                  <c:v>263.89676491193757</c:v>
                </c:pt>
                <c:pt idx="24" formatCode="0.0">
                  <c:v>246.96863699225605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2-456A-892C-6B6007F43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60"/>
        <c:axId val="2034956864"/>
        <c:axId val="2034957280"/>
      </c:barChart>
      <c:lineChart>
        <c:grouping val="standard"/>
        <c:varyColors val="0"/>
        <c:ser>
          <c:idx val="2"/>
          <c:order val="1"/>
          <c:tx>
            <c:v>Balance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Exports!$HY$68:$IW$68</c:f>
              <c:numCache>
                <c:formatCode>#,##0</c:formatCode>
                <c:ptCount val="25"/>
                <c:pt idx="0">
                  <c:v>258.46095763548612</c:v>
                </c:pt>
                <c:pt idx="1">
                  <c:v>252.36752190853142</c:v>
                </c:pt>
                <c:pt idx="2">
                  <c:v>226.78798763506805</c:v>
                </c:pt>
                <c:pt idx="3">
                  <c:v>218.05855990594924</c:v>
                </c:pt>
                <c:pt idx="4">
                  <c:v>197.0012816156439</c:v>
                </c:pt>
                <c:pt idx="5">
                  <c:v>264.59509000901573</c:v>
                </c:pt>
                <c:pt idx="6">
                  <c:v>240.66298833542217</c:v>
                </c:pt>
                <c:pt idx="7">
                  <c:v>225.16226998261439</c:v>
                </c:pt>
                <c:pt idx="8">
                  <c:v>134.09020700772848</c:v>
                </c:pt>
                <c:pt idx="9">
                  <c:v>29.636016160549332</c:v>
                </c:pt>
                <c:pt idx="10">
                  <c:v>36.14332525705268</c:v>
                </c:pt>
                <c:pt idx="11">
                  <c:v>28.019227839128021</c:v>
                </c:pt>
                <c:pt idx="12">
                  <c:v>60.301200151151505</c:v>
                </c:pt>
                <c:pt idx="13">
                  <c:v>68.845256160154875</c:v>
                </c:pt>
                <c:pt idx="14">
                  <c:v>73.328198779453004</c:v>
                </c:pt>
                <c:pt idx="15">
                  <c:v>105.72834364425047</c:v>
                </c:pt>
                <c:pt idx="16">
                  <c:v>136.97181089217429</c:v>
                </c:pt>
                <c:pt idx="17">
                  <c:v>158.1844055487289</c:v>
                </c:pt>
                <c:pt idx="18">
                  <c:v>73.328198779453004</c:v>
                </c:pt>
                <c:pt idx="19">
                  <c:v>105.72834364425002</c:v>
                </c:pt>
                <c:pt idx="20">
                  <c:v>136.97181089217389</c:v>
                </c:pt>
                <c:pt idx="21">
                  <c:v>158.18440554872933</c:v>
                </c:pt>
                <c:pt idx="22">
                  <c:v>163.60790548884381</c:v>
                </c:pt>
                <c:pt idx="23">
                  <c:v>158.56117331722265</c:v>
                </c:pt>
                <c:pt idx="24">
                  <c:v>131.96965505000901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92-456A-892C-6B6007F43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4956864"/>
        <c:axId val="2034957280"/>
      </c:lineChart>
      <c:dateAx>
        <c:axId val="20349568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957280"/>
        <c:crosses val="autoZero"/>
        <c:auto val="1"/>
        <c:lblOffset val="100"/>
        <c:baseTimeUnit val="months"/>
      </c:dateAx>
      <c:valAx>
        <c:axId val="20349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95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144648413963363"/>
          <c:y val="0.1088527053384382"/>
          <c:w val="0.3884679585492915"/>
          <c:h val="0.11378747381347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3842299663611E-2"/>
          <c:y val="7.1146909105052154E-3"/>
          <c:w val="0.49805249490134396"/>
          <c:h val="0.945514314486258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1.531616853140016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553554551066814E-2"/>
                      <c:h val="5.11514760758293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D5C-45E8-9ACB-A5CF41470FD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D5C-45E8-9ACB-A5CF41470FD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D5C-45E8-9ACB-A5CF41470FD5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D5C-45E8-9ACB-A5CF41470FD5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D5C-45E8-9ACB-A5CF41470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ECA'!$A$10:$A$40</c:f>
              <c:strCache>
                <c:ptCount val="31"/>
                <c:pt idx="0">
                  <c:v>Information &amp; communication</c:v>
                </c:pt>
                <c:pt idx="1">
                  <c:v>Human health and social work activities</c:v>
                </c:pt>
                <c:pt idx="2">
                  <c:v>Livestock &amp; livestock products</c:v>
                </c:pt>
                <c:pt idx="3">
                  <c:v>Metal products, machinery &amp; equipment</c:v>
                </c:pt>
                <c:pt idx="4">
                  <c:v>Food</c:v>
                </c:pt>
                <c:pt idx="5">
                  <c:v>Forestry</c:v>
                </c:pt>
                <c:pt idx="6">
                  <c:v>Public administration and defence; compulsory social security</c:v>
                </c:pt>
                <c:pt idx="7">
                  <c:v>Water &amp; waste management</c:v>
                </c:pt>
                <c:pt idx="8">
                  <c:v>Manufacturing</c:v>
                </c:pt>
                <c:pt idx="9">
                  <c:v>Electricity</c:v>
                </c:pt>
                <c:pt idx="10">
                  <c:v>Chemicals, rubber &amp; plastic products</c:v>
                </c:pt>
                <c:pt idx="11">
                  <c:v> Beverages &amp; tobacco</c:v>
                </c:pt>
                <c:pt idx="12">
                  <c:v>Real estate activities</c:v>
                </c:pt>
                <c:pt idx="13">
                  <c:v>Food crops</c:v>
                </c:pt>
                <c:pt idx="14">
                  <c:v>Non-metallic mineral products</c:v>
                </c:pt>
                <c:pt idx="15">
                  <c:v>Professional, scientific and technical activities</c:v>
                </c:pt>
                <c:pt idx="16">
                  <c:v>Cultural, domestic &amp; other services</c:v>
                </c:pt>
                <c:pt idx="17">
                  <c:v>Financial services</c:v>
                </c:pt>
                <c:pt idx="18">
                  <c:v>Maintenance and repair of motor vehicles</c:v>
                </c:pt>
                <c:pt idx="19">
                  <c:v>Wholesale &amp; retail trade</c:v>
                </c:pt>
                <c:pt idx="20">
                  <c:v>Furniture &amp; other manufacturing </c:v>
                </c:pt>
                <c:pt idx="21">
                  <c:v>Textiles, clothing &amp; leather goods</c:v>
                </c:pt>
                <c:pt idx="22">
                  <c:v>Construction</c:v>
                </c:pt>
                <c:pt idx="23">
                  <c:v>Administrative and support service activities</c:v>
                </c:pt>
                <c:pt idx="24">
                  <c:v>Wood &amp; paper; printing</c:v>
                </c:pt>
                <c:pt idx="25">
                  <c:v>Export crops</c:v>
                </c:pt>
                <c:pt idx="26">
                  <c:v>Fishing</c:v>
                </c:pt>
                <c:pt idx="27">
                  <c:v>Transport services</c:v>
                </c:pt>
                <c:pt idx="28">
                  <c:v>Mining &amp; quarrying</c:v>
                </c:pt>
                <c:pt idx="29">
                  <c:v>Education</c:v>
                </c:pt>
                <c:pt idx="30">
                  <c:v>Hotels &amp; restaurants</c:v>
                </c:pt>
              </c:strCache>
            </c:strRef>
          </c:cat>
          <c:val>
            <c:numRef>
              <c:f>'Summary ECA'!$B$10:$B$40</c:f>
              <c:numCache>
                <c:formatCode>0%</c:formatCode>
                <c:ptCount val="31"/>
                <c:pt idx="0">
                  <c:v>0.29199999999999998</c:v>
                </c:pt>
                <c:pt idx="1">
                  <c:v>0.159</c:v>
                </c:pt>
                <c:pt idx="2">
                  <c:v>8.2000000000000003E-2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3.6999999999999998E-2</c:v>
                </c:pt>
                <c:pt idx="6">
                  <c:v>2.9000000000000001E-2</c:v>
                </c:pt>
                <c:pt idx="7">
                  <c:v>2.4E-2</c:v>
                </c:pt>
                <c:pt idx="8">
                  <c:v>0.02</c:v>
                </c:pt>
                <c:pt idx="9">
                  <c:v>1.9E-2</c:v>
                </c:pt>
                <c:pt idx="10">
                  <c:v>1.2999999999999999E-2</c:v>
                </c:pt>
                <c:pt idx="11">
                  <c:v>1.0999999999999999E-2</c:v>
                </c:pt>
                <c:pt idx="12">
                  <c:v>3.0000000000000001E-3</c:v>
                </c:pt>
                <c:pt idx="13">
                  <c:v>3.0000000000000001E-3</c:v>
                </c:pt>
                <c:pt idx="14">
                  <c:v>-8.0000000000000002E-3</c:v>
                </c:pt>
                <c:pt idx="15">
                  <c:v>-8.0000000000000002E-3</c:v>
                </c:pt>
                <c:pt idx="16">
                  <c:v>-1.2E-2</c:v>
                </c:pt>
                <c:pt idx="17">
                  <c:v>-2.4E-2</c:v>
                </c:pt>
                <c:pt idx="18">
                  <c:v>-3.1E-2</c:v>
                </c:pt>
                <c:pt idx="19">
                  <c:v>-3.3000000000000002E-2</c:v>
                </c:pt>
                <c:pt idx="20">
                  <c:v>-3.6999999999999998E-2</c:v>
                </c:pt>
                <c:pt idx="21">
                  <c:v>-4.1000000000000002E-2</c:v>
                </c:pt>
                <c:pt idx="22">
                  <c:v>-5.7000000000000002E-2</c:v>
                </c:pt>
                <c:pt idx="23">
                  <c:v>-6.8000000000000005E-2</c:v>
                </c:pt>
                <c:pt idx="24">
                  <c:v>-9.0999999999999998E-2</c:v>
                </c:pt>
                <c:pt idx="25">
                  <c:v>-9.4E-2</c:v>
                </c:pt>
                <c:pt idx="26">
                  <c:v>-0.155</c:v>
                </c:pt>
                <c:pt idx="27">
                  <c:v>-0.23699999999999999</c:v>
                </c:pt>
                <c:pt idx="28">
                  <c:v>-0.312</c:v>
                </c:pt>
                <c:pt idx="29">
                  <c:v>-0.375</c:v>
                </c:pt>
                <c:pt idx="30">
                  <c:v>-0.40200000000000002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7A2-49DA-ADFE-F82FEC37FF1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0"/>
        <c:axId val="835990848"/>
        <c:axId val="1"/>
      </c:barChart>
      <c:catAx>
        <c:axId val="83599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99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039097874307506E-2"/>
          <c:y val="6.3583921598133641E-2"/>
          <c:w val="0.87489432728041516"/>
          <c:h val="0.75087188799388682"/>
        </c:manualLayout>
      </c:layout>
      <c:lineChart>
        <c:grouping val="standard"/>
        <c:varyColors val="0"/>
        <c:ser>
          <c:idx val="0"/>
          <c:order val="0"/>
          <c:spPr>
            <a:ln w="412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CCE2CAF3-FCAB-4286-AD1D-EBF92C4DEB17}" type="VALUE">
                      <a:rPr lang="en-US" sz="1800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03F-4E3A-BAB0-8657E911DE3C}"/>
                </c:ext>
              </c:extLst>
            </c:dLbl>
            <c:dLbl>
              <c:idx val="3"/>
              <c:layout>
                <c:manualLayout>
                  <c:x val="-4.4869105474979118E-2"/>
                  <c:y val="3.4091033430240052E-2"/>
                </c:manualLayout>
              </c:layout>
              <c:tx>
                <c:rich>
                  <a:bodyPr/>
                  <a:lstStyle/>
                  <a:p>
                    <a:fld id="{4C097781-E4ED-4F6E-9F79-6547897D9BB9}" type="VALUE">
                      <a:rPr lang="en-US" sz="1800" b="1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3F-4E3A-BAB0-8657E911DE3C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60-489B-A0D7-D81F6347A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'page 4'!$A$28:$A$39</c:f>
              <c:strCache>
                <c:ptCount val="12"/>
                <c:pt idx="0">
                  <c:v>Jan 2020</c:v>
                </c:pt>
                <c:pt idx="1">
                  <c:v>Feb 2020</c:v>
                </c:pt>
                <c:pt idx="2">
                  <c:v>Mar 2020</c:v>
                </c:pt>
                <c:pt idx="3">
                  <c:v>Apr 2020</c:v>
                </c:pt>
                <c:pt idx="4">
                  <c:v>May 2020</c:v>
                </c:pt>
                <c:pt idx="5">
                  <c:v>June 2020</c:v>
                </c:pt>
                <c:pt idx="6">
                  <c:v>July 2020</c:v>
                </c:pt>
                <c:pt idx="7">
                  <c:v>Aug 2020</c:v>
                </c:pt>
                <c:pt idx="8">
                  <c:v>Sept 2020</c:v>
                </c:pt>
                <c:pt idx="9">
                  <c:v>Oct 2020</c:v>
                </c:pt>
                <c:pt idx="10">
                  <c:v>Nov 2020</c:v>
                </c:pt>
                <c:pt idx="11">
                  <c:v>Dec 2020</c:v>
                </c:pt>
              </c:strCache>
            </c:strRef>
          </c:cat>
          <c:val>
            <c:numRef>
              <c:f>'page 4'!$K$28:$K$39</c:f>
              <c:numCache>
                <c:formatCode>General</c:formatCode>
                <c:ptCount val="12"/>
                <c:pt idx="0">
                  <c:v>138.80000000000001</c:v>
                </c:pt>
                <c:pt idx="1">
                  <c:v>125.7</c:v>
                </c:pt>
                <c:pt idx="2">
                  <c:v>112.7</c:v>
                </c:pt>
                <c:pt idx="3">
                  <c:v>75.7</c:v>
                </c:pt>
                <c:pt idx="4">
                  <c:v>124.7</c:v>
                </c:pt>
                <c:pt idx="5">
                  <c:v>146.9</c:v>
                </c:pt>
                <c:pt idx="6">
                  <c:v>152.69999999999999</c:v>
                </c:pt>
                <c:pt idx="7">
                  <c:v>153</c:v>
                </c:pt>
                <c:pt idx="8">
                  <c:v>169.6</c:v>
                </c:pt>
                <c:pt idx="9">
                  <c:v>172.6</c:v>
                </c:pt>
                <c:pt idx="10">
                  <c:v>141.69999999999999</c:v>
                </c:pt>
                <c:pt idx="11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3F-4E3A-BAB0-8657E911D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1280143"/>
        <c:axId val="661273903"/>
      </c:lineChart>
      <c:dateAx>
        <c:axId val="66128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73903"/>
        <c:crosses val="autoZero"/>
        <c:auto val="0"/>
        <c:lblOffset val="100"/>
        <c:baseTimeUnit val="days"/>
      </c:dateAx>
      <c:valAx>
        <c:axId val="661273903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80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KENYA</a:t>
            </a:r>
          </a:p>
        </c:rich>
      </c:tx>
      <c:layout>
        <c:manualLayout>
          <c:xMode val="edge"/>
          <c:yMode val="edge"/>
          <c:x val="0.431946002380900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058172252358329E-2"/>
          <c:y val="0.10056112292577161"/>
          <c:w val="0.9291527843930073"/>
          <c:h val="0.7572475230134057"/>
        </c:manualLayout>
      </c:layout>
      <c:lineChart>
        <c:grouping val="standard"/>
        <c:varyColors val="0"/>
        <c:ser>
          <c:idx val="0"/>
          <c:order val="0"/>
          <c:tx>
            <c:v>Cement production</c:v>
          </c:tx>
          <c:spPr>
            <a:ln w="412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Kenya!$J$7:$Y$7</c:f>
              <c:numCache>
                <c:formatCode>mmm\-yy</c:formatCode>
                <c:ptCount val="16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  <c:pt idx="11">
                  <c:v>44044</c:v>
                </c:pt>
                <c:pt idx="12">
                  <c:v>44075</c:v>
                </c:pt>
                <c:pt idx="13">
                  <c:v>44105</c:v>
                </c:pt>
                <c:pt idx="14">
                  <c:v>44136</c:v>
                </c:pt>
                <c:pt idx="15">
                  <c:v>44166</c:v>
                </c:pt>
              </c:numCache>
            </c:numRef>
          </c:cat>
          <c:val>
            <c:numRef>
              <c:f>Kenya!$J$8:$Y$8</c:f>
              <c:numCache>
                <c:formatCode>_-* #,##0_-;\-* #,##0_-;_-* "-"??_-;_-@_-</c:formatCode>
                <c:ptCount val="16"/>
                <c:pt idx="0">
                  <c:v>519370</c:v>
                </c:pt>
                <c:pt idx="1">
                  <c:v>504615</c:v>
                </c:pt>
                <c:pt idx="2">
                  <c:v>479085</c:v>
                </c:pt>
                <c:pt idx="3">
                  <c:v>496517</c:v>
                </c:pt>
                <c:pt idx="4">
                  <c:v>530404</c:v>
                </c:pt>
                <c:pt idx="5">
                  <c:v>548818</c:v>
                </c:pt>
                <c:pt idx="6">
                  <c:v>559424</c:v>
                </c:pt>
                <c:pt idx="7">
                  <c:v>509197</c:v>
                </c:pt>
                <c:pt idx="8">
                  <c:v>511961</c:v>
                </c:pt>
                <c:pt idx="9">
                  <c:v>594421</c:v>
                </c:pt>
                <c:pt idx="10">
                  <c:v>666341</c:v>
                </c:pt>
                <c:pt idx="11">
                  <c:v>712701</c:v>
                </c:pt>
                <c:pt idx="12">
                  <c:v>707033</c:v>
                </c:pt>
                <c:pt idx="13" formatCode="#,##0">
                  <c:v>731253</c:v>
                </c:pt>
                <c:pt idx="14">
                  <c:v>668507</c:v>
                </c:pt>
                <c:pt idx="15">
                  <c:v>666855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9C4-496D-979F-5E338865D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1107424"/>
        <c:axId val="481107752"/>
      </c:lineChart>
      <c:dateAx>
        <c:axId val="4811074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07752"/>
        <c:crosses val="autoZero"/>
        <c:auto val="0"/>
        <c:lblOffset val="100"/>
        <c:baseTimeUnit val="months"/>
      </c:dateAx>
      <c:valAx>
        <c:axId val="481107752"/>
        <c:scaling>
          <c:orientation val="minMax"/>
          <c:max val="750000"/>
          <c:min val="4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1074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DRC</a:t>
            </a:r>
          </a:p>
        </c:rich>
      </c:tx>
      <c:layout>
        <c:manualLayout>
          <c:xMode val="edge"/>
          <c:yMode val="edge"/>
          <c:x val="0.46000285970572502"/>
          <c:y val="7.44395152380466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167875634313005E-2"/>
          <c:y val="0.10477220022493876"/>
          <c:w val="0.90934887704333833"/>
          <c:h val="0.75720464061579418"/>
        </c:manualLayout>
      </c:layout>
      <c:lineChart>
        <c:grouping val="standard"/>
        <c:varyColors val="0"/>
        <c:ser>
          <c:idx val="0"/>
          <c:order val="0"/>
          <c:spPr>
            <a:ln w="412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DRC!$J$6:$Y$6</c:f>
              <c:numCache>
                <c:formatCode>mmm\-yy</c:formatCode>
                <c:ptCount val="16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  <c:pt idx="11">
                  <c:v>44044</c:v>
                </c:pt>
                <c:pt idx="12">
                  <c:v>44075</c:v>
                </c:pt>
                <c:pt idx="13">
                  <c:v>44105</c:v>
                </c:pt>
                <c:pt idx="14">
                  <c:v>44136</c:v>
                </c:pt>
                <c:pt idx="15">
                  <c:v>44166</c:v>
                </c:pt>
              </c:numCache>
            </c:numRef>
          </c:cat>
          <c:val>
            <c:numRef>
              <c:f>DRC!$I$7:$Y$7</c:f>
              <c:numCache>
                <c:formatCode>_-* #,##0_-;\-* #,##0_-;_-* "-"??_-;_-@_-</c:formatCode>
                <c:ptCount val="17"/>
                <c:pt idx="0">
                  <c:v>119436</c:v>
                </c:pt>
                <c:pt idx="1">
                  <c:v>113658</c:v>
                </c:pt>
                <c:pt idx="2">
                  <c:v>140329</c:v>
                </c:pt>
                <c:pt idx="3">
                  <c:v>144001</c:v>
                </c:pt>
                <c:pt idx="4">
                  <c:v>147769</c:v>
                </c:pt>
                <c:pt idx="5">
                  <c:v>76241</c:v>
                </c:pt>
                <c:pt idx="6">
                  <c:v>90298</c:v>
                </c:pt>
                <c:pt idx="7">
                  <c:v>72527</c:v>
                </c:pt>
                <c:pt idx="8">
                  <c:v>94098</c:v>
                </c:pt>
                <c:pt idx="9">
                  <c:v>82264</c:v>
                </c:pt>
                <c:pt idx="10">
                  <c:v>111771</c:v>
                </c:pt>
                <c:pt idx="11">
                  <c:v>87867</c:v>
                </c:pt>
                <c:pt idx="12">
                  <c:v>89804</c:v>
                </c:pt>
                <c:pt idx="13">
                  <c:v>96481</c:v>
                </c:pt>
                <c:pt idx="14" formatCode="General">
                  <c:v>91384</c:v>
                </c:pt>
                <c:pt idx="15">
                  <c:v>92556</c:v>
                </c:pt>
                <c:pt idx="16">
                  <c:v>93473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B5C-497A-AF74-F33CAEFCD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402047"/>
        <c:axId val="185407871"/>
      </c:lineChart>
      <c:dateAx>
        <c:axId val="18540204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07871"/>
        <c:crosses val="autoZero"/>
        <c:auto val="1"/>
        <c:lblOffset val="100"/>
        <c:baseTimeUnit val="months"/>
      </c:dateAx>
      <c:valAx>
        <c:axId val="185407871"/>
        <c:scaling>
          <c:orientation val="minMax"/>
          <c:max val="150000"/>
          <c:min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0204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Kenya</a:t>
            </a:r>
          </a:p>
        </c:rich>
      </c:tx>
      <c:layout>
        <c:manualLayout>
          <c:xMode val="edge"/>
          <c:yMode val="edge"/>
          <c:x val="0.447572637750829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895858728955963E-2"/>
          <c:y val="0.12677840518487424"/>
          <c:w val="0.90570199080346436"/>
          <c:h val="0.69703059451594385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Kenya!$N$24:$Y$24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Kenya!$N$25:$Y$25</c:f>
              <c:numCache>
                <c:formatCode>General</c:formatCode>
                <c:ptCount val="12"/>
                <c:pt idx="0">
                  <c:v>772.37</c:v>
                </c:pt>
                <c:pt idx="1">
                  <c:v>740.48</c:v>
                </c:pt>
                <c:pt idx="2">
                  <c:v>761.9</c:v>
                </c:pt>
                <c:pt idx="3">
                  <c:v>645.29</c:v>
                </c:pt>
                <c:pt idx="4">
                  <c:v>660.11</c:v>
                </c:pt>
                <c:pt idx="5">
                  <c:v>716.08</c:v>
                </c:pt>
                <c:pt idx="6">
                  <c:v>729.11</c:v>
                </c:pt>
                <c:pt idx="7">
                  <c:v>733.67</c:v>
                </c:pt>
                <c:pt idx="8">
                  <c:v>751.23</c:v>
                </c:pt>
                <c:pt idx="9">
                  <c:v>778.02</c:v>
                </c:pt>
                <c:pt idx="10">
                  <c:v>757.68</c:v>
                </c:pt>
                <c:pt idx="11">
                  <c:v>748.44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8E3-47B5-9DDF-E92AEDED5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486879"/>
        <c:axId val="387475647"/>
      </c:lineChart>
      <c:dateAx>
        <c:axId val="38748687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75647"/>
        <c:crosses val="autoZero"/>
        <c:auto val="1"/>
        <c:lblOffset val="100"/>
        <c:baseTimeUnit val="months"/>
      </c:dateAx>
      <c:valAx>
        <c:axId val="387475647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softEdge rad="0"/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DRC</a:t>
            </a:r>
          </a:p>
        </c:rich>
      </c:tx>
      <c:layout>
        <c:manualLayout>
          <c:xMode val="edge"/>
          <c:yMode val="edge"/>
          <c:x val="0.441253635078075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204082964872192E-2"/>
          <c:y val="0.10603038460786803"/>
          <c:w val="0.9169376882865633"/>
          <c:h val="0.7452800122994336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DRC!$B$16:$M$16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DRC!$B$18:$M$18</c:f>
              <c:numCache>
                <c:formatCode>General</c:formatCode>
                <c:ptCount val="12"/>
                <c:pt idx="0">
                  <c:v>674</c:v>
                </c:pt>
                <c:pt idx="1">
                  <c:v>467</c:v>
                </c:pt>
                <c:pt idx="2">
                  <c:v>503</c:v>
                </c:pt>
                <c:pt idx="3">
                  <c:v>548</c:v>
                </c:pt>
                <c:pt idx="4">
                  <c:v>506</c:v>
                </c:pt>
                <c:pt idx="5">
                  <c:v>519</c:v>
                </c:pt>
                <c:pt idx="6">
                  <c:v>524</c:v>
                </c:pt>
                <c:pt idx="7">
                  <c:v>516</c:v>
                </c:pt>
                <c:pt idx="8">
                  <c:v>524</c:v>
                </c:pt>
                <c:pt idx="9">
                  <c:v>531</c:v>
                </c:pt>
                <c:pt idx="10">
                  <c:v>515</c:v>
                </c:pt>
                <c:pt idx="11">
                  <c:v>521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3B4-4B71-A16D-349C5A8A1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477727"/>
        <c:axId val="387491039"/>
      </c:lineChart>
      <c:dateAx>
        <c:axId val="38747772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91039"/>
        <c:crosses val="autoZero"/>
        <c:auto val="1"/>
        <c:lblOffset val="100"/>
        <c:baseTimeUnit val="months"/>
      </c:dateAx>
      <c:valAx>
        <c:axId val="387491039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7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53920167432713E-2"/>
          <c:y val="2.2393592132217564E-2"/>
          <c:w val="0.86844262706573316"/>
          <c:h val="0.85906453999016852"/>
        </c:manualLayout>
      </c:layout>
      <c:lineChart>
        <c:grouping val="standard"/>
        <c:varyColors val="0"/>
        <c:ser>
          <c:idx val="0"/>
          <c:order val="0"/>
          <c:tx>
            <c:v>Montly changes</c:v>
          </c:tx>
          <c:spPr>
            <a:ln w="349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Monthly!$FN$6:$GB$6</c:f>
              <c:numCache>
                <c:formatCode>[$-409]mmm\-yy;@</c:formatCode>
                <c:ptCount val="15"/>
                <c:pt idx="0">
                  <c:v>43832</c:v>
                </c:pt>
                <c:pt idx="1">
                  <c:v>43863</c:v>
                </c:pt>
                <c:pt idx="2">
                  <c:v>43892</c:v>
                </c:pt>
                <c:pt idx="3">
                  <c:v>43923</c:v>
                </c:pt>
                <c:pt idx="4">
                  <c:v>43953</c:v>
                </c:pt>
                <c:pt idx="5">
                  <c:v>43984</c:v>
                </c:pt>
                <c:pt idx="6">
                  <c:v>44014</c:v>
                </c:pt>
                <c:pt idx="7">
                  <c:v>44045</c:v>
                </c:pt>
                <c:pt idx="8">
                  <c:v>44076</c:v>
                </c:pt>
                <c:pt idx="9">
                  <c:v>44106</c:v>
                </c:pt>
                <c:pt idx="10">
                  <c:v>44137</c:v>
                </c:pt>
                <c:pt idx="11">
                  <c:v>44168</c:v>
                </c:pt>
                <c:pt idx="12">
                  <c:v>44199</c:v>
                </c:pt>
                <c:pt idx="13">
                  <c:v>44230</c:v>
                </c:pt>
                <c:pt idx="14">
                  <c:v>44258</c:v>
                </c:pt>
              </c:numCache>
            </c:numRef>
          </c:cat>
          <c:val>
            <c:numRef>
              <c:f>Monthly!$FN$9:$FY$9</c:f>
              <c:numCache>
                <c:formatCode>0.00</c:formatCode>
                <c:ptCount val="12"/>
                <c:pt idx="0">
                  <c:v>1.2485643229365628</c:v>
                </c:pt>
                <c:pt idx="1">
                  <c:v>0.7246459819841844</c:v>
                </c:pt>
                <c:pt idx="2">
                  <c:v>-1.8223930212010409</c:v>
                </c:pt>
                <c:pt idx="3">
                  <c:v>-2.2376373314558662</c:v>
                </c:pt>
                <c:pt idx="4">
                  <c:v>-1.8037522986034782</c:v>
                </c:pt>
                <c:pt idx="5">
                  <c:v>3.6453672260274628</c:v>
                </c:pt>
                <c:pt idx="6">
                  <c:v>2.5859187647330639</c:v>
                </c:pt>
                <c:pt idx="7">
                  <c:v>0.83249293795744084</c:v>
                </c:pt>
                <c:pt idx="8">
                  <c:v>0.68279213137105721</c:v>
                </c:pt>
                <c:pt idx="9">
                  <c:v>0.29151200782615572</c:v>
                </c:pt>
                <c:pt idx="10">
                  <c:v>0.53189128847783707</c:v>
                </c:pt>
                <c:pt idx="11">
                  <c:v>1.5154757330849034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45-4C2F-980C-E944F031D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221615"/>
        <c:axId val="100219535"/>
      </c:lineChart>
      <c:dateAx>
        <c:axId val="100221615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19535"/>
        <c:crosses val="autoZero"/>
        <c:auto val="1"/>
        <c:lblOffset val="100"/>
        <c:baseTimeUnit val="months"/>
      </c:dateAx>
      <c:valAx>
        <c:axId val="10021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2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6D-4857-9807-2FEDFD08C35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D-4857-9807-2FEDFD08C3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Sheet1!$A$7:$A$13</c:f>
              <c:strCache>
                <c:ptCount val="7"/>
                <c:pt idx="0">
                  <c:v>Precious metals </c:v>
                </c:pt>
                <c:pt idx="1">
                  <c:v>Veg oilseeds &amp; oils </c:v>
                </c:pt>
                <c:pt idx="2">
                  <c:v>Tropical beverages</c:v>
                </c:pt>
                <c:pt idx="3">
                  <c:v>Minerals, ores</c:v>
                </c:pt>
                <c:pt idx="4">
                  <c:v>Food </c:v>
                </c:pt>
                <c:pt idx="5">
                  <c:v>Fuels </c:v>
                </c:pt>
                <c:pt idx="6">
                  <c:v>All groups</c:v>
                </c:pt>
              </c:strCache>
            </c:strRef>
          </c:cat>
          <c:val>
            <c:numRef>
              <c:f>Sheet1!$B$7:$B$13</c:f>
              <c:numCache>
                <c:formatCode>0.0</c:formatCode>
                <c:ptCount val="7"/>
                <c:pt idx="0">
                  <c:v>26.334671564000001</c:v>
                </c:pt>
                <c:pt idx="1">
                  <c:v>13.362717695100001</c:v>
                </c:pt>
                <c:pt idx="2">
                  <c:v>4.7712739793000001</c:v>
                </c:pt>
                <c:pt idx="3">
                  <c:v>3.7176644494</c:v>
                </c:pt>
                <c:pt idx="4">
                  <c:v>3.3384223919</c:v>
                </c:pt>
                <c:pt idx="5">
                  <c:v>-32.069442045300001</c:v>
                </c:pt>
                <c:pt idx="6">
                  <c:v>-15.8539788147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6D-4857-9807-2FEDFD08C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30"/>
        <c:axId val="596284832"/>
        <c:axId val="596286144"/>
      </c:barChart>
      <c:catAx>
        <c:axId val="59628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286144"/>
        <c:crosses val="autoZero"/>
        <c:auto val="1"/>
        <c:lblAlgn val="ctr"/>
        <c:lblOffset val="100"/>
        <c:noMultiLvlLbl val="0"/>
      </c:catAx>
      <c:valAx>
        <c:axId val="596286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28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0.54614</cdr:x>
      <cdr:y>0.23091</cdr:y>
    </cdr:from>
    <cdr:to>
      <cdr:x>0.67679</cdr:x>
      <cdr:y>0.60283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63E0C56A-A46E-467F-B097-83BC4526C67C}"/>
            </a:ext>
          </a:extLst>
        </cdr:cNvPr>
        <cdr:cNvCxnSpPr/>
      </cdr:nvCxnSpPr>
      <cdr:spPr>
        <a:xfrm xmlns:a="http://schemas.openxmlformats.org/drawingml/2006/main" flipV="1">
          <a:off x="2812703" y="978079"/>
          <a:ext cx="672868" cy="157537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6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0.48818</cdr:x>
      <cdr:y>0.3515</cdr:y>
    </cdr:from>
    <cdr:to>
      <cdr:x>0.62326</cdr:x>
      <cdr:y>0.43494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616344F-CD12-4FF9-905F-624FBA0E9D76}"/>
            </a:ext>
          </a:extLst>
        </cdr:cNvPr>
        <cdr:cNvSpPr txBox="1"/>
      </cdr:nvSpPr>
      <cdr:spPr>
        <a:xfrm xmlns:a="http://schemas.openxmlformats.org/drawingml/2006/main">
          <a:off x="2661625" y="1488873"/>
          <a:ext cx="736475" cy="35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002060"/>
              </a:solidFill>
            </a:rPr>
            <a:t>28%</a:t>
          </a:r>
        </a:p>
      </cdr:txBody>
    </cdr:sp>
  </cdr:relSizeAnchor>
  <cdr:relSizeAnchor xmlns:cdr="http://schemas.openxmlformats.org/drawingml/2006/chartDrawing">
    <cdr:from>
      <cdr:x>0.82636</cdr:x>
      <cdr:y>0.19716</cdr:y>
    </cdr:from>
    <cdr:to>
      <cdr:x>0.87438</cdr:x>
      <cdr:y>0.31114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9FF0D5DD-B337-4521-990B-D64CCFAE47D9}"/>
            </a:ext>
          </a:extLst>
        </cdr:cNvPr>
        <cdr:cNvCxnSpPr/>
      </cdr:nvCxnSpPr>
      <cdr:spPr>
        <a:xfrm xmlns:a="http://schemas.openxmlformats.org/drawingml/2006/main">
          <a:off x="4255882" y="835134"/>
          <a:ext cx="247310" cy="48279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0.74948</cdr:x>
      <cdr:y>0.22676</cdr:y>
    </cdr:from>
    <cdr:to>
      <cdr:x>0.84483</cdr:x>
      <cdr:y>0.3227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65245D3A-6F55-40F0-9A2D-FECED052F421}"/>
            </a:ext>
          </a:extLst>
        </cdr:cNvPr>
        <cdr:cNvSpPr txBox="1"/>
      </cdr:nvSpPr>
      <cdr:spPr>
        <a:xfrm xmlns:a="http://schemas.openxmlformats.org/drawingml/2006/main">
          <a:off x="4086283" y="960516"/>
          <a:ext cx="519862" cy="406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C00000"/>
              </a:solidFill>
            </a:rPr>
            <a:t>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0.72014</cdr:x>
      <cdr:y>0.51554</cdr:y>
    </cdr:from>
    <cdr:to>
      <cdr:x>0.75513</cdr:x>
      <cdr:y>0.66805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20388220-8B97-485B-994F-041680D9033F}"/>
            </a:ext>
          </a:extLst>
        </cdr:cNvPr>
        <cdr:cNvCxnSpPr/>
      </cdr:nvCxnSpPr>
      <cdr:spPr>
        <a:xfrm xmlns:a="http://schemas.openxmlformats.org/drawingml/2006/main">
          <a:off x="2071526" y="1463327"/>
          <a:ext cx="100651" cy="432892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C00000"/>
          </a:solidFill>
          <a:tailEnd type="triangl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0.73268</cdr:x>
      <cdr:y>0.49035</cdr:y>
    </cdr:from>
    <cdr:to>
      <cdr:x>0.84465</cdr:x>
      <cdr:y>0.58301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AC61147-D585-45B3-96E9-577D4B9131C4}"/>
            </a:ext>
          </a:extLst>
        </cdr:cNvPr>
        <cdr:cNvSpPr txBox="1"/>
      </cdr:nvSpPr>
      <cdr:spPr>
        <a:xfrm xmlns:a="http://schemas.openxmlformats.org/drawingml/2006/main">
          <a:off x="3324225" y="1612900"/>
          <a:ext cx="508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0.72176</cdr:x>
      <cdr:y>0.51914</cdr:y>
    </cdr:from>
    <cdr:to>
      <cdr:x>0.86099</cdr:x>
      <cdr:y>0.61372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382EA4A-76BE-4204-B757-C08EFD6A94C4}"/>
            </a:ext>
          </a:extLst>
        </cdr:cNvPr>
        <cdr:cNvSpPr txBox="1"/>
      </cdr:nvSpPr>
      <cdr:spPr>
        <a:xfrm xmlns:a="http://schemas.openxmlformats.org/drawingml/2006/main">
          <a:off x="4088217" y="2080346"/>
          <a:ext cx="788626" cy="379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C00000"/>
              </a:solidFill>
            </a:rPr>
            <a:t>20%</a:t>
          </a:r>
        </a:p>
      </cdr:txBody>
    </cdr:sp>
  </cdr:relSizeAnchor>
  <cdr:relSizeAnchor xmlns:cdr="http://schemas.openxmlformats.org/drawingml/2006/chartDrawing">
    <cdr:from>
      <cdr:x>0.79971</cdr:x>
      <cdr:y>0.67814</cdr:y>
    </cdr:from>
    <cdr:to>
      <cdr:x>0.9354</cdr:x>
      <cdr:y>0.76647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2F5CC6C7-23DA-4D31-8776-D9E127920733}"/>
            </a:ext>
          </a:extLst>
        </cdr:cNvPr>
        <cdr:cNvSpPr txBox="1"/>
      </cdr:nvSpPr>
      <cdr:spPr>
        <a:xfrm xmlns:a="http://schemas.openxmlformats.org/drawingml/2006/main">
          <a:off x="4529736" y="2717518"/>
          <a:ext cx="768575" cy="353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2%</a:t>
          </a:r>
        </a:p>
      </cdr:txBody>
    </cdr:sp>
  </cdr:relSizeAnchor>
  <cdr:relSizeAnchor xmlns:cdr="http://schemas.openxmlformats.org/drawingml/2006/chartDrawing">
    <cdr:from>
      <cdr:x>0.76706</cdr:x>
      <cdr:y>0.6503</cdr:y>
    </cdr:from>
    <cdr:to>
      <cdr:x>0.84404</cdr:x>
      <cdr:y>0.73138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92095CF4-6E50-456A-B66C-52DF0E64C302}"/>
            </a:ext>
          </a:extLst>
        </cdr:cNvPr>
        <cdr:cNvCxnSpPr/>
      </cdr:nvCxnSpPr>
      <cdr:spPr>
        <a:xfrm xmlns:a="http://schemas.openxmlformats.org/drawingml/2006/main" flipV="1">
          <a:off x="4344760" y="2605948"/>
          <a:ext cx="436030" cy="324913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triangle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0.25566</cdr:x>
      <cdr:y>0.331</cdr:y>
    </cdr:from>
    <cdr:to>
      <cdr:x>0.29102</cdr:x>
      <cdr:y>0.60306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F4A3383B-14BB-478E-89B0-F879BED94733}"/>
            </a:ext>
          </a:extLst>
        </cdr:cNvPr>
        <cdr:cNvCxnSpPr/>
      </cdr:nvCxnSpPr>
      <cdr:spPr>
        <a:xfrm xmlns:a="http://schemas.openxmlformats.org/drawingml/2006/main">
          <a:off x="1164007" y="1159888"/>
          <a:ext cx="160982" cy="953337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0.11423</cdr:x>
      <cdr:y>0.43042</cdr:y>
    </cdr:from>
    <cdr:to>
      <cdr:x>0.29248</cdr:x>
      <cdr:y>0.56957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556214E-24AD-4383-9AB8-B2BF5D26ED7A}"/>
            </a:ext>
          </a:extLst>
        </cdr:cNvPr>
        <cdr:cNvSpPr txBox="1"/>
      </cdr:nvSpPr>
      <cdr:spPr>
        <a:xfrm xmlns:a="http://schemas.openxmlformats.org/drawingml/2006/main">
          <a:off x="547468" y="1508291"/>
          <a:ext cx="854290" cy="487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C00000"/>
              </a:solidFill>
            </a:rPr>
            <a:t>15.3%</a:t>
          </a:r>
        </a:p>
      </cdr:txBody>
    </cdr:sp>
  </cdr:relSizeAnchor>
  <cdr:relSizeAnchor xmlns:cdr="http://schemas.openxmlformats.org/drawingml/2006/chartDrawing">
    <cdr:from>
      <cdr:x>0.45248</cdr:x>
      <cdr:y>0.27596</cdr:y>
    </cdr:from>
    <cdr:to>
      <cdr:x>0.77093</cdr:x>
      <cdr:y>0.60306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AAEA7347-B007-48DC-8B91-0C82750420C5}"/>
            </a:ext>
          </a:extLst>
        </cdr:cNvPr>
        <cdr:cNvCxnSpPr/>
      </cdr:nvCxnSpPr>
      <cdr:spPr>
        <a:xfrm xmlns:a="http://schemas.openxmlformats.org/drawingml/2006/main" flipV="1">
          <a:off x="2060097" y="967003"/>
          <a:ext cx="1449887" cy="1146222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rgbClr val="2B7B17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0.60886</cdr:x>
      <cdr:y>0.43957</cdr:y>
    </cdr:from>
    <cdr:to>
      <cdr:x>0.73272</cdr:x>
      <cdr:y>0.52716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E311A3D5-E746-437B-A44F-8DC194E41743}"/>
            </a:ext>
          </a:extLst>
        </cdr:cNvPr>
        <cdr:cNvSpPr txBox="1"/>
      </cdr:nvSpPr>
      <cdr:spPr>
        <a:xfrm xmlns:a="http://schemas.openxmlformats.org/drawingml/2006/main">
          <a:off x="2772090" y="1540355"/>
          <a:ext cx="563930" cy="306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2B7B17"/>
              </a:solidFill>
            </a:rPr>
            <a:t>17%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0.22386</cdr:x>
      <cdr:y>0.56959</cdr:y>
    </cdr:from>
    <cdr:to>
      <cdr:x>0.30734</cdr:x>
      <cdr:y>0.72006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60E45AF2-DE6F-4F94-BACD-E910686699F9}"/>
            </a:ext>
          </a:extLst>
        </cdr:cNvPr>
        <cdr:cNvCxnSpPr/>
      </cdr:nvCxnSpPr>
      <cdr:spPr>
        <a:xfrm xmlns:a="http://schemas.openxmlformats.org/drawingml/2006/main" flipV="1">
          <a:off x="1169401" y="1908578"/>
          <a:ext cx="436070" cy="504192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rgbClr val="2B7B17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0.23644</cdr:x>
      <cdr:y>0.62309</cdr:y>
    </cdr:from>
    <cdr:to>
      <cdr:x>0.40002</cdr:x>
      <cdr:y>0.72868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D617E6A-2C69-4DBB-9FDE-27796611BC84}"/>
            </a:ext>
          </a:extLst>
        </cdr:cNvPr>
        <cdr:cNvSpPr txBox="1"/>
      </cdr:nvSpPr>
      <cdr:spPr>
        <a:xfrm xmlns:a="http://schemas.openxmlformats.org/drawingml/2006/main">
          <a:off x="1235091" y="2723485"/>
          <a:ext cx="854499" cy="461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2B7B17"/>
              </a:solidFill>
            </a:rPr>
            <a:t>7.7%</a:t>
          </a:r>
        </a:p>
      </cdr:txBody>
    </cdr:sp>
  </cdr:relSizeAnchor>
  <cdr:relSizeAnchor xmlns:cdr="http://schemas.openxmlformats.org/drawingml/2006/chartDrawing">
    <cdr:from>
      <cdr:x>0.13477</cdr:x>
      <cdr:y>0.26638</cdr:y>
    </cdr:from>
    <cdr:to>
      <cdr:x>0.1677</cdr:x>
      <cdr:y>0.52906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2E296363-9269-4092-A9E1-73D06207632B}"/>
            </a:ext>
          </a:extLst>
        </cdr:cNvPr>
        <cdr:cNvCxnSpPr/>
      </cdr:nvCxnSpPr>
      <cdr:spPr>
        <a:xfrm xmlns:a="http://schemas.openxmlformats.org/drawingml/2006/main">
          <a:off x="688935" y="872337"/>
          <a:ext cx="168288" cy="860234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0.13496</cdr:x>
      <cdr:y>0.33172</cdr:y>
    </cdr:from>
    <cdr:to>
      <cdr:x>0.31577</cdr:x>
      <cdr:y>0.40598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98E8BDFD-6C03-42F7-A7DB-F35A6DE2A16E}"/>
            </a:ext>
          </a:extLst>
        </cdr:cNvPr>
        <cdr:cNvSpPr txBox="1"/>
      </cdr:nvSpPr>
      <cdr:spPr>
        <a:xfrm xmlns:a="http://schemas.openxmlformats.org/drawingml/2006/main">
          <a:off x="705004" y="1449926"/>
          <a:ext cx="944517" cy="324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accent4">
                  <a:lumMod val="75000"/>
                </a:schemeClr>
              </a:solidFill>
            </a:rPr>
            <a:t>30.8%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0.21632</cdr:x>
      <cdr:y>0.5144</cdr:y>
    </cdr:from>
    <cdr:to>
      <cdr:x>0.45847</cdr:x>
      <cdr:y>0.87727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5DCB9F21-C083-4147-BE64-B9E7B4492F54}"/>
            </a:ext>
          </a:extLst>
        </cdr:cNvPr>
        <cdr:cNvSpPr/>
      </cdr:nvSpPr>
      <cdr:spPr>
        <a:xfrm xmlns:a="http://schemas.openxmlformats.org/drawingml/2006/main">
          <a:off x="1543709" y="2503497"/>
          <a:ext cx="1728039" cy="176598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18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0.5502</cdr:x>
      <cdr:y>0.1502</cdr:y>
    </cdr:from>
    <cdr:to>
      <cdr:x>0.85272</cdr:x>
      <cdr:y>0.5144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5F838172-D077-4E1E-AE6F-D5B866795F26}"/>
            </a:ext>
          </a:extLst>
        </cdr:cNvPr>
        <cdr:cNvSpPr/>
      </cdr:nvSpPr>
      <cdr:spPr>
        <a:xfrm xmlns:a="http://schemas.openxmlformats.org/drawingml/2006/main">
          <a:off x="3926354" y="731013"/>
          <a:ext cx="2158853" cy="1772484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18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2644-83B0-4523-98D3-3CA97D59330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8604C-1101-4E9F-9D20-27B96184E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8CAD78-3B11-475A-A438-4CF2A3911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8B711-89BB-4235-B878-27FA41ED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226"/>
            <a:ext cx="9144000" cy="157177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440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77EA1-61EE-4732-B453-669C8FB2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947"/>
            <a:ext cx="9144000" cy="63945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FAF2-A8F9-49FC-86D3-9BEDB0A3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3A50-A07F-4073-BE21-9F3A606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F856C-CC7B-4D09-B172-5E7ECFB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72EF7-D8CC-49E9-B099-1442D2B05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10218615" y="348867"/>
            <a:ext cx="1576260" cy="99585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46DFC1A-BD78-4B8B-8875-BA5CB270C3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125" y="433950"/>
            <a:ext cx="3811062" cy="4397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C2F63-D1AF-4530-A97F-6ADD78424840}"/>
              </a:ext>
            </a:extLst>
          </p:cNvPr>
          <p:cNvSpPr txBox="1"/>
          <p:nvPr userDrawn="1"/>
        </p:nvSpPr>
        <p:spPr>
          <a:xfrm>
            <a:off x="905435" y="846794"/>
            <a:ext cx="4067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Sub-Regional  Office for Eastern Africa</a:t>
            </a:r>
          </a:p>
        </p:txBody>
      </p:sp>
    </p:spTree>
    <p:extLst>
      <p:ext uri="{BB962C8B-B14F-4D97-AF65-F5344CB8AC3E}">
        <p14:creationId xmlns:p14="http://schemas.microsoft.com/office/powerpoint/2010/main" val="10900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9B14-EA8D-4C9B-8197-20F8774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EBFE1-9E9B-4B78-BECF-395A01D7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9ABD-4B57-4CFB-A061-D0C1643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6B61-6DD7-4428-9E89-5E453311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B7C1-088F-4985-9CAF-BF962217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4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457BA-8DDA-4F51-A78A-9C9B141F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0B337-A7CD-4FD1-9AF9-DB7CA30F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65F7-BE7B-4C5E-9BCF-DD5AC4C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9722-7C4E-450F-B0C2-7201FA1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4B82-8370-4FEC-8797-8702551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6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6FB5-2EF3-4857-B9A1-9D33C9177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ECA87-E825-4190-A966-7449FCF58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1009" y="-4553"/>
            <a:ext cx="13963009" cy="686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AEB29B-E4B0-4BBF-A3A5-BFAB1B0A9900}"/>
              </a:ext>
            </a:extLst>
          </p:cNvPr>
          <p:cNvSpPr/>
          <p:nvPr userDrawn="1"/>
        </p:nvSpPr>
        <p:spPr>
          <a:xfrm>
            <a:off x="-1771009" y="0"/>
            <a:ext cx="13961252" cy="6858000"/>
          </a:xfrm>
          <a:prstGeom prst="rect">
            <a:avLst/>
          </a:prstGeom>
          <a:gradFill flip="none" rotWithShape="1">
            <a:gsLst>
              <a:gs pos="68176">
                <a:srgbClr val="032C6A">
                  <a:alpha val="80000"/>
                </a:srgbClr>
              </a:gs>
              <a:gs pos="28000">
                <a:srgbClr val="063C77"/>
              </a:gs>
              <a:gs pos="100000">
                <a:srgbClr val="002060"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E25F48-45D3-4B33-8094-526068BBCD29}"/>
              </a:ext>
            </a:extLst>
          </p:cNvPr>
          <p:cNvSpPr txBox="1">
            <a:spLocks/>
          </p:cNvSpPr>
          <p:nvPr userDrawn="1"/>
        </p:nvSpPr>
        <p:spPr>
          <a:xfrm>
            <a:off x="-23978" y="998732"/>
            <a:ext cx="4128446" cy="487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OUTLINE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0C4AF4-15D5-40C6-B0E8-5B1D017BF5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1" y="144835"/>
            <a:ext cx="4221631" cy="4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A8F9-4943-4376-8F21-EECCBA8C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4922-77C0-40EE-B42D-8430927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91D69-2581-4399-9136-BBB66A5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0CEB2-AE29-4BDB-976C-8C1918E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4394-3F4C-49D7-AA2A-71496A4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E2BB-2D6B-43D9-99DE-EC43A85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C85F-7295-42A9-A750-300F202A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806C-A8B9-4208-8C34-6E1BC28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352A-0BA2-4F6A-A4B6-82828B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50B8-A6A4-4032-85BB-834F02B9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1A55CE-FF44-4778-BBF3-D3ACF54D6D55}"/>
              </a:ext>
            </a:extLst>
          </p:cNvPr>
          <p:cNvSpPr/>
          <p:nvPr userDrawn="1"/>
        </p:nvSpPr>
        <p:spPr>
          <a:xfrm>
            <a:off x="150420" y="136524"/>
            <a:ext cx="11891160" cy="6437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5"/>
            <a:ext cx="2991585" cy="491226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8" y="365125"/>
            <a:ext cx="780109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56" r="20500"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FABA51-0E17-4B34-ADF7-D43CC38C243F}"/>
              </a:ext>
            </a:extLst>
          </p:cNvPr>
          <p:cNvCxnSpPr/>
          <p:nvPr userDrawn="1"/>
        </p:nvCxnSpPr>
        <p:spPr>
          <a:xfrm>
            <a:off x="3581400" y="705395"/>
            <a:ext cx="0" cy="4232365"/>
          </a:xfrm>
          <a:prstGeom prst="line">
            <a:avLst/>
          </a:prstGeom>
          <a:ln>
            <a:solidFill>
              <a:srgbClr val="1C3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451773" cy="58574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898789"/>
            <a:ext cx="11451773" cy="5278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56" r="20500"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EEE6E20-65FF-403A-AA46-C9ACC563B3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7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35653D8A-8176-4975-BCB0-1A36DBDDB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98275"/>
            <a:ext cx="12190196" cy="2759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D63038-2770-4F81-8B59-72FF103AB65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FDAD77-77CF-4B6F-A6DD-BA4201B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5" y="1676426"/>
            <a:ext cx="6126166" cy="741776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10647786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C38589-D909-4D5C-B933-00C91E31EBAC}"/>
              </a:ext>
            </a:extLst>
          </p:cNvPr>
          <p:cNvSpPr txBox="1"/>
          <p:nvPr userDrawn="1"/>
        </p:nvSpPr>
        <p:spPr>
          <a:xfrm>
            <a:off x="3032016" y="2610998"/>
            <a:ext cx="612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UNECA Sub-Regional Office for Eastern Africa</a:t>
            </a:r>
          </a:p>
          <a:p>
            <a:pPr algn="ctr"/>
            <a:r>
              <a:rPr lang="en-US" dirty="0"/>
              <a:t>Kigali, Rwanda</a:t>
            </a:r>
          </a:p>
          <a:p>
            <a:pPr algn="ctr"/>
            <a:r>
              <a:rPr lang="en-US" dirty="0"/>
              <a:t>www.uneca.org</a:t>
            </a:r>
          </a:p>
        </p:txBody>
      </p:sp>
    </p:spTree>
    <p:extLst>
      <p:ext uri="{BB962C8B-B14F-4D97-AF65-F5344CB8AC3E}">
        <p14:creationId xmlns:p14="http://schemas.microsoft.com/office/powerpoint/2010/main" val="303447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B72DE-5A80-418D-9495-27F72C5C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3E291-D3F1-4438-B2F2-61B3C9CD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D015D-8DAB-4211-BD4F-5F5285D2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31DD-977B-4662-9E41-C3AC5AD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27CB-280D-4D21-ADF9-245A5D9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49993-EB36-4711-A79F-E569808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8DF56-3C6F-48B8-9AEF-20AB75A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6C4D6-9CC5-4C7B-BD52-11BF1DD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FCF5-BF57-406C-8FCE-DF816062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4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F300-AE65-40C2-B757-A1508762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E0A6F-C8C1-4D83-9981-C832A0EF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9A185-979E-44CD-B787-310DDC7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E47B-C5B1-40AB-B861-4636DD3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53A7D-8899-4BCF-9838-632BB27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4A305-0056-495E-8029-C592AAD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6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5F97E-7E30-4AB1-8A10-FB67B5F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48D02-6CDD-4781-B2F5-388722BB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EE15-71BB-49E0-83C9-3BD1A02C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C261-C4D5-4F38-A9B5-1E0779E9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5078-73CE-42E2-BDE0-E9191F22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oxeu.org/article/inflation-aftermath-wars-and-pandemics#:~:text=Figure%202%20displays%20the%20same,after%20the%20pandemic%20has%20ended.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t.com/content/dea66630-d054-401a-ad1c-65ebd0d10b38" TargetMode="External"/><Relationship Id="rId4" Type="http://schemas.openxmlformats.org/officeDocument/2006/relationships/hyperlink" Target="https://africa.businessinsider.com/politics/nobel-prize-winning-economist-paul-krugman-on-inflation-modern-monetary-theory-and/cbgbsqh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18.png"/><Relationship Id="rId7" Type="http://schemas.openxmlformats.org/officeDocument/2006/relationships/chart" Target="../charts/chart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174A-13FA-42F1-8629-BA7C7308E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609" y="2338954"/>
            <a:ext cx="9144000" cy="137579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Regional Overview of the Economic Impact of the COVID-19 Crisis</a:t>
            </a:r>
            <a:br>
              <a:rPr lang="en-US" dirty="0"/>
            </a:br>
            <a:endParaRPr lang="en-US" sz="3400" i="1" dirty="0">
              <a:solidFill>
                <a:schemeClr val="accent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0C3F4-B8B9-46C0-98DD-43B316977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609" y="3513722"/>
            <a:ext cx="9144000" cy="639939"/>
          </a:xfrm>
        </p:spPr>
        <p:txBody>
          <a:bodyPr>
            <a:normAutofit/>
          </a:bodyPr>
          <a:lstStyle/>
          <a:p>
            <a:r>
              <a:rPr lang="en-US" sz="2000" dirty="0"/>
              <a:t>7th EPRN Annual Research Conference</a:t>
            </a:r>
            <a:r>
              <a:rPr lang="en-US" sz="3600" dirty="0"/>
              <a:t> </a:t>
            </a:r>
            <a:r>
              <a:rPr lang="en-US" sz="2400" dirty="0"/>
              <a:t>| </a:t>
            </a:r>
            <a:r>
              <a:rPr lang="en-US" sz="2000" dirty="0"/>
              <a:t>May 27</a:t>
            </a:r>
            <a:r>
              <a:rPr lang="en-US" sz="2000" baseline="30000" dirty="0"/>
              <a:t>th </a:t>
            </a:r>
            <a:endParaRPr lang="en-US" sz="2400" baseline="30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3DAFBB3-8DF3-4FF4-953A-CB429ABB8D93}"/>
              </a:ext>
            </a:extLst>
          </p:cNvPr>
          <p:cNvSpPr txBox="1">
            <a:spLocks/>
          </p:cNvSpPr>
          <p:nvPr/>
        </p:nvSpPr>
        <p:spPr>
          <a:xfrm>
            <a:off x="1595609" y="5574923"/>
            <a:ext cx="9144000" cy="101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563C1"/>
                </a:solidFill>
              </a:rPr>
              <a:t>Dr. Andrew Mold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563C1"/>
                </a:solidFill>
              </a:rPr>
              <a:t>Chief, Regional Integration &amp; AfCFTA Cluster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563C1"/>
                </a:solidFill>
              </a:rPr>
              <a:t>UNECA Sub-Regional Office for Eastern Africa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6C21196-5582-4A70-8F51-AB04B662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56" r="40266"/>
          <a:stretch/>
        </p:blipFill>
        <p:spPr>
          <a:xfrm>
            <a:off x="3898593" y="4592573"/>
            <a:ext cx="4538032" cy="2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584AB-ECC5-48DD-92E2-5E0DCD27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 </a:t>
            </a:r>
            <a:r>
              <a:rPr lang="en-US" sz="4000" dirty="0"/>
              <a:t>Economic recovery has been fragile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7CA302-F7C2-4796-955B-F78A5CE0D0D1}"/>
              </a:ext>
            </a:extLst>
          </p:cNvPr>
          <p:cNvSpPr/>
          <p:nvPr/>
        </p:nvSpPr>
        <p:spPr>
          <a:xfrm>
            <a:off x="1145755" y="1103937"/>
            <a:ext cx="5678906" cy="38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Uganda Composite Index Economy Activity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571F47-32A8-4467-BCF1-D252B4A04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765843"/>
              </p:ext>
            </p:extLst>
          </p:nvPr>
        </p:nvGraphicFramePr>
        <p:xfrm>
          <a:off x="417093" y="1484586"/>
          <a:ext cx="7136231" cy="486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8AB08B-5B06-48B4-A5F9-5DD0FAC15020}"/>
              </a:ext>
            </a:extLst>
          </p:cNvPr>
          <p:cNvSpPr txBox="1"/>
          <p:nvPr/>
        </p:nvSpPr>
        <p:spPr>
          <a:xfrm>
            <a:off x="7658839" y="1484586"/>
            <a:ext cx="4082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Economic resilience varied according to the pandemic waves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702F02-A3DB-4C99-915B-41BDCBBABC39}"/>
              </a:ext>
            </a:extLst>
          </p:cNvPr>
          <p:cNvSpPr txBox="1"/>
          <p:nvPr/>
        </p:nvSpPr>
        <p:spPr>
          <a:xfrm>
            <a:off x="2160694" y="3549851"/>
            <a:ext cx="1323912" cy="36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First Wave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F4102D-C069-4F2D-9E5D-A1363DA40028}"/>
              </a:ext>
            </a:extLst>
          </p:cNvPr>
          <p:cNvSpPr txBox="1"/>
          <p:nvPr/>
        </p:nvSpPr>
        <p:spPr>
          <a:xfrm>
            <a:off x="4604693" y="1865235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Second Wave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A3110B-2FB6-49B2-AB30-71AFEEFE3BCF}"/>
              </a:ext>
            </a:extLst>
          </p:cNvPr>
          <p:cNvSpPr txBox="1"/>
          <p:nvPr/>
        </p:nvSpPr>
        <p:spPr>
          <a:xfrm>
            <a:off x="7642647" y="3064753"/>
            <a:ext cx="4138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More preparedness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063C77"/>
                </a:solidFill>
              </a:rPr>
              <a:t> </a:t>
            </a:r>
            <a:r>
              <a:rPr lang="en-US" sz="2400" b="1" dirty="0">
                <a:solidFill>
                  <a:schemeClr val="accent5"/>
                </a:solidFill>
              </a:rPr>
              <a:t>better measures</a:t>
            </a:r>
            <a:r>
              <a:rPr lang="en-US" sz="2400" dirty="0">
                <a:solidFill>
                  <a:srgbClr val="063C77"/>
                </a:solidFill>
              </a:rPr>
              <a:t> </a:t>
            </a:r>
            <a:r>
              <a:rPr lang="en-US" sz="2400" dirty="0"/>
              <a:t>led to more resilience in the second and third waves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FF924B9-0A13-4282-AAC3-F6EACC02FD67}"/>
              </a:ext>
            </a:extLst>
          </p:cNvPr>
          <p:cNvSpPr/>
          <p:nvPr/>
        </p:nvSpPr>
        <p:spPr>
          <a:xfrm rot="10800000">
            <a:off x="9346045" y="2638388"/>
            <a:ext cx="766119" cy="29287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A804A-B59E-4489-A3A9-68FA4957B041}"/>
              </a:ext>
            </a:extLst>
          </p:cNvPr>
          <p:cNvSpPr txBox="1"/>
          <p:nvPr/>
        </p:nvSpPr>
        <p:spPr>
          <a:xfrm>
            <a:off x="9610205" y="614876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National Sources</a:t>
            </a:r>
          </a:p>
        </p:txBody>
      </p:sp>
    </p:spTree>
    <p:extLst>
      <p:ext uri="{BB962C8B-B14F-4D97-AF65-F5344CB8AC3E}">
        <p14:creationId xmlns:p14="http://schemas.microsoft.com/office/powerpoint/2010/main" val="328572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EE38-17B1-43F1-9F7E-D8CBE02F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dirty="0"/>
              <a:t>Tourism was one of the first sectors to be negatively affected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53680FA-E601-41C0-A0F5-30CEFD0EC655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" y="1181528"/>
            <a:ext cx="6780178" cy="4961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6A5053-CE04-4B2B-8F96-95DA1B5058D0}"/>
              </a:ext>
            </a:extLst>
          </p:cNvPr>
          <p:cNvSpPr txBox="1"/>
          <p:nvPr/>
        </p:nvSpPr>
        <p:spPr>
          <a:xfrm>
            <a:off x="7523922" y="1519603"/>
            <a:ext cx="4146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Travel restrictions remain a blow to the tourism industry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ABAC4-3E58-4C15-845A-997535897E09}"/>
              </a:ext>
            </a:extLst>
          </p:cNvPr>
          <p:cNvSpPr txBox="1"/>
          <p:nvPr/>
        </p:nvSpPr>
        <p:spPr>
          <a:xfrm>
            <a:off x="7896079" y="2762590"/>
            <a:ext cx="3773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63C77"/>
                </a:solidFill>
              </a:rPr>
              <a:t>Recovery is set to pick up as vaccinations increase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7428A-C51D-4D8D-A9AB-A8780A4C5713}"/>
              </a:ext>
            </a:extLst>
          </p:cNvPr>
          <p:cNvSpPr txBox="1"/>
          <p:nvPr/>
        </p:nvSpPr>
        <p:spPr>
          <a:xfrm>
            <a:off x="7558000" y="4112871"/>
            <a:ext cx="426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B7B17"/>
                </a:solidFill>
              </a:rPr>
              <a:t>But Tourism dependent countries may continue to struggle </a:t>
            </a:r>
            <a:r>
              <a:rPr lang="en-US" sz="2400" dirty="0">
                <a:solidFill>
                  <a:srgbClr val="2B7B17"/>
                </a:solidFill>
              </a:rPr>
              <a:t>if vaccinations remain low in African countries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CDF0E-98E6-4B24-8829-DCC7191429F4}"/>
              </a:ext>
            </a:extLst>
          </p:cNvPr>
          <p:cNvSpPr txBox="1"/>
          <p:nvPr/>
        </p:nvSpPr>
        <p:spPr>
          <a:xfrm>
            <a:off x="2500010" y="812196"/>
            <a:ext cx="18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Tourist arrivals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C36D85-D739-42BD-9D01-BDE8D6E5E9CE}"/>
              </a:ext>
            </a:extLst>
          </p:cNvPr>
          <p:cNvSpPr/>
          <p:nvPr/>
        </p:nvSpPr>
        <p:spPr>
          <a:xfrm>
            <a:off x="387481" y="4665865"/>
            <a:ext cx="6646583" cy="1444688"/>
          </a:xfrm>
          <a:prstGeom prst="roundRect">
            <a:avLst>
              <a:gd name="adj" fmla="val 6522"/>
            </a:avLst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69A90-ACA1-4645-A3C1-EAA2456BCA5C}"/>
              </a:ext>
            </a:extLst>
          </p:cNvPr>
          <p:cNvSpPr txBox="1"/>
          <p:nvPr/>
        </p:nvSpPr>
        <p:spPr>
          <a:xfrm>
            <a:off x="10241280" y="614068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Source: National Sources</a:t>
            </a:r>
          </a:p>
        </p:txBody>
      </p:sp>
    </p:spTree>
    <p:extLst>
      <p:ext uri="{BB962C8B-B14F-4D97-AF65-F5344CB8AC3E}">
        <p14:creationId xmlns:p14="http://schemas.microsoft.com/office/powerpoint/2010/main" val="7043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F410B9B-4B58-497D-88A4-6B3094520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2" y="1715473"/>
            <a:ext cx="10581263" cy="4766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E3E5303-5655-4B15-B24E-A9BEF494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the crisis been inflationary? </a:t>
            </a:r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9EE1F3C2-EAC3-4B89-8C5D-9DBAD05E44C6}"/>
              </a:ext>
            </a:extLst>
          </p:cNvPr>
          <p:cNvSpPr txBox="1">
            <a:spLocks/>
          </p:cNvSpPr>
          <p:nvPr/>
        </p:nvSpPr>
        <p:spPr>
          <a:xfrm>
            <a:off x="357012" y="610450"/>
            <a:ext cx="11050362" cy="87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Inflation typically remains weak during pandemics and declines in aftermath (</a:t>
            </a:r>
            <a:r>
              <a:rPr lang="en-US" sz="2000" dirty="0">
                <a:hlinkClick r:id="rId3"/>
              </a:rPr>
              <a:t>Daly &amp; </a:t>
            </a:r>
            <a:r>
              <a:rPr lang="en-US" sz="2000" dirty="0" err="1">
                <a:hlinkClick r:id="rId3"/>
              </a:rPr>
              <a:t>Chankov</a:t>
            </a:r>
            <a:r>
              <a:rPr lang="en-US" sz="2000" dirty="0">
                <a:hlinkClick r:id="rId3"/>
              </a:rPr>
              <a:t>, 2021</a:t>
            </a:r>
            <a:r>
              <a:rPr lang="en-US" sz="2000" dirty="0"/>
              <a:t>)</a:t>
            </a:r>
          </a:p>
          <a:p>
            <a:r>
              <a:rPr lang="en-US" sz="2000" dirty="0"/>
              <a:t>Worries by some economists about long-term financing implications (e.g. </a:t>
            </a:r>
            <a:r>
              <a:rPr lang="en-US" sz="2000" dirty="0">
                <a:hlinkClick r:id="rId4"/>
              </a:rPr>
              <a:t>Krugman</a:t>
            </a:r>
            <a:r>
              <a:rPr lang="en-US" sz="2000" dirty="0"/>
              <a:t> 2021 vs. </a:t>
            </a:r>
            <a:r>
              <a:rPr lang="en-US" sz="2000" dirty="0">
                <a:hlinkClick r:id="rId5"/>
              </a:rPr>
              <a:t>Wolf</a:t>
            </a:r>
            <a:r>
              <a:rPr lang="en-US" sz="2000" dirty="0"/>
              <a:t>, 2020)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F853E-A179-43A7-A413-DB147E728CCE}"/>
              </a:ext>
            </a:extLst>
          </p:cNvPr>
          <p:cNvSpPr txBox="1"/>
          <p:nvPr/>
        </p:nvSpPr>
        <p:spPr>
          <a:xfrm>
            <a:off x="8698302" y="1796082"/>
            <a:ext cx="1476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National sources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1DC55A-13E9-4DD8-A6B7-842D719CFB65}"/>
              </a:ext>
            </a:extLst>
          </p:cNvPr>
          <p:cNvSpPr/>
          <p:nvPr/>
        </p:nvSpPr>
        <p:spPr>
          <a:xfrm>
            <a:off x="8831830" y="3694885"/>
            <a:ext cx="779135" cy="1747178"/>
          </a:xfrm>
          <a:prstGeom prst="roundRect">
            <a:avLst/>
          </a:prstGeom>
          <a:solidFill>
            <a:srgbClr val="C00000">
              <a:alpha val="16000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CED263-81FA-4EDE-B5FF-295E6FEC1F6B}"/>
              </a:ext>
            </a:extLst>
          </p:cNvPr>
          <p:cNvSpPr/>
          <p:nvPr/>
        </p:nvSpPr>
        <p:spPr>
          <a:xfrm>
            <a:off x="6162676" y="3736616"/>
            <a:ext cx="866286" cy="1709832"/>
          </a:xfrm>
          <a:prstGeom prst="roundRect">
            <a:avLst/>
          </a:prstGeom>
          <a:solidFill>
            <a:srgbClr val="C00000">
              <a:alpha val="16000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424E701-8B57-4624-AC0B-870E0AA21BA5}"/>
              </a:ext>
            </a:extLst>
          </p:cNvPr>
          <p:cNvSpPr/>
          <p:nvPr/>
        </p:nvSpPr>
        <p:spPr>
          <a:xfrm>
            <a:off x="7563978" y="3507192"/>
            <a:ext cx="779135" cy="1201707"/>
          </a:xfrm>
          <a:prstGeom prst="roundRect">
            <a:avLst/>
          </a:prstGeom>
          <a:solidFill>
            <a:srgbClr val="C00000">
              <a:alpha val="16000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44A2DFD-F14F-4141-B36D-920FEC280548}"/>
              </a:ext>
            </a:extLst>
          </p:cNvPr>
          <p:cNvSpPr/>
          <p:nvPr/>
        </p:nvSpPr>
        <p:spPr>
          <a:xfrm>
            <a:off x="3699572" y="2764174"/>
            <a:ext cx="901244" cy="1677377"/>
          </a:xfrm>
          <a:prstGeom prst="roundRect">
            <a:avLst/>
          </a:prstGeom>
          <a:solidFill>
            <a:srgbClr val="C00000">
              <a:alpha val="16000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EF50-C9C5-47B8-89EA-AB57EF24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Commodity price shifts in 2020 have generally helped the region…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6CCC78-37B4-45DB-9048-70B97EED540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1403004"/>
              </p:ext>
            </p:extLst>
          </p:nvPr>
        </p:nvGraphicFramePr>
        <p:xfrm>
          <a:off x="639097" y="1366683"/>
          <a:ext cx="11183016" cy="481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2DC71A-9444-4365-9E80-C560DD13AB16}"/>
              </a:ext>
            </a:extLst>
          </p:cNvPr>
          <p:cNvSpPr txBox="1"/>
          <p:nvPr/>
        </p:nvSpPr>
        <p:spPr>
          <a:xfrm>
            <a:off x="371475" y="620553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UNCTADStat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5F762-D406-4844-B46D-930DBE70D9A2}"/>
              </a:ext>
            </a:extLst>
          </p:cNvPr>
          <p:cNvSpPr txBox="1"/>
          <p:nvPr/>
        </p:nvSpPr>
        <p:spPr>
          <a:xfrm>
            <a:off x="2074606" y="875071"/>
            <a:ext cx="848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% Change in Commodity Prices, by commodity group, 2020</a:t>
            </a:r>
          </a:p>
        </p:txBody>
      </p:sp>
    </p:spTree>
    <p:extLst>
      <p:ext uri="{BB962C8B-B14F-4D97-AF65-F5344CB8AC3E}">
        <p14:creationId xmlns:p14="http://schemas.microsoft.com/office/powerpoint/2010/main" val="32030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6CDE-EF40-4D7F-A4E5-DC36F8F1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worrying price trends in some sectors…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62253-64E4-42AC-86EB-F710064F37B9}"/>
              </a:ext>
            </a:extLst>
          </p:cNvPr>
          <p:cNvSpPr txBox="1"/>
          <p:nvPr/>
        </p:nvSpPr>
        <p:spPr>
          <a:xfrm>
            <a:off x="662742" y="959571"/>
            <a:ext cx="5433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Rapid price increases </a:t>
            </a:r>
            <a:r>
              <a:rPr lang="en-US" sz="2000" dirty="0"/>
              <a:t>in transport, housing and some food items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55E60BFA-75E1-4639-9CA7-2D920603214D}"/>
              </a:ext>
            </a:extLst>
          </p:cNvPr>
          <p:cNvSpPr/>
          <p:nvPr/>
        </p:nvSpPr>
        <p:spPr>
          <a:xfrm>
            <a:off x="1203451" y="1812521"/>
            <a:ext cx="314064" cy="40856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5E251-26A5-4CE0-8EFF-FC2711B753D4}"/>
              </a:ext>
            </a:extLst>
          </p:cNvPr>
          <p:cNvSpPr txBox="1"/>
          <p:nvPr/>
        </p:nvSpPr>
        <p:spPr>
          <a:xfrm>
            <a:off x="1659370" y="1726398"/>
            <a:ext cx="341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Worrying for households in urban areas given their importance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CF0B6-966D-4B9F-90E9-9F455A8545E1}"/>
              </a:ext>
            </a:extLst>
          </p:cNvPr>
          <p:cNvSpPr txBox="1"/>
          <p:nvPr/>
        </p:nvSpPr>
        <p:spPr>
          <a:xfrm>
            <a:off x="654484" y="2921216"/>
            <a:ext cx="585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6"/>
                </a:solidFill>
              </a:rPr>
              <a:t>Ethiopia</a:t>
            </a:r>
            <a:r>
              <a:rPr lang="en-US" sz="2000" dirty="0">
                <a:solidFill>
                  <a:schemeClr val="accent6"/>
                </a:solidFill>
              </a:rPr>
              <a:t> continues to struggle with </a:t>
            </a:r>
            <a:r>
              <a:rPr lang="en-US" sz="2000" b="1" dirty="0">
                <a:solidFill>
                  <a:schemeClr val="accent6"/>
                </a:solidFill>
              </a:rPr>
              <a:t>persistent inflation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80A27-B9D8-4279-B6BD-B6842647EB5E}"/>
              </a:ext>
            </a:extLst>
          </p:cNvPr>
          <p:cNvSpPr txBox="1"/>
          <p:nvPr/>
        </p:nvSpPr>
        <p:spPr>
          <a:xfrm>
            <a:off x="1647959" y="5969927"/>
            <a:ext cx="531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Some exasperated by pandemic and Tigray conflict 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46346A1-B7E6-4375-81A9-4D0FFCCC51F4}"/>
              </a:ext>
            </a:extLst>
          </p:cNvPr>
          <p:cNvSpPr/>
          <p:nvPr/>
        </p:nvSpPr>
        <p:spPr>
          <a:xfrm>
            <a:off x="1203451" y="5950312"/>
            <a:ext cx="314064" cy="40856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Capacity Icons - Download Free Vector Icons | Noun Project">
            <a:extLst>
              <a:ext uri="{FF2B5EF4-FFF2-40B4-BE49-F238E27FC236}">
                <a16:creationId xmlns:a16="http://schemas.microsoft.com/office/drawing/2014/main" id="{AEC25823-AE9A-439C-AFC0-722925C3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8" y="3723087"/>
            <a:ext cx="414583" cy="4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rr, etb, ethiopian, forex icon - Download on Iconfinder">
            <a:extLst>
              <a:ext uri="{FF2B5EF4-FFF2-40B4-BE49-F238E27FC236}">
                <a16:creationId xmlns:a16="http://schemas.microsoft.com/office/drawing/2014/main" id="{CB2E4382-6A4D-44EB-9EB7-3D2D536CB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13" y="3654166"/>
            <a:ext cx="552425" cy="5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s Dollar Icon High Res Stock Images | Shutterstock">
            <a:extLst>
              <a:ext uri="{FF2B5EF4-FFF2-40B4-BE49-F238E27FC236}">
                <a16:creationId xmlns:a16="http://schemas.microsoft.com/office/drawing/2014/main" id="{F205AF89-B6C0-4592-A62B-E0AAFE7EA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7600"/>
          <a:stretch/>
        </p:blipFill>
        <p:spPr bwMode="auto">
          <a:xfrm>
            <a:off x="4728610" y="3522539"/>
            <a:ext cx="889686" cy="6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oreign Currency Exchange - Free arrows icons">
            <a:extLst>
              <a:ext uri="{FF2B5EF4-FFF2-40B4-BE49-F238E27FC236}">
                <a16:creationId xmlns:a16="http://schemas.microsoft.com/office/drawing/2014/main" id="{D314DC74-F715-42C0-AB52-1DEA17AE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34" y="4586149"/>
            <a:ext cx="552425" cy="5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2A8225-9798-4B08-9B3C-CA24C664C6F9}"/>
              </a:ext>
            </a:extLst>
          </p:cNvPr>
          <p:cNvSpPr/>
          <p:nvPr/>
        </p:nvSpPr>
        <p:spPr>
          <a:xfrm>
            <a:off x="1019745" y="4121985"/>
            <a:ext cx="127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" algn="ctr"/>
            <a:r>
              <a:rPr lang="en-GB" sz="1600" b="1" dirty="0">
                <a:ea typeface="DengXian" panose="02010600030101010101" pitchFamily="2" charset="-122"/>
                <a:cs typeface="Arial" panose="020B0604020202020204" pitchFamily="34" charset="0"/>
              </a:rPr>
              <a:t>Low import capacity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E4FF77-7250-4C64-A924-2E2E3938FC91}"/>
              </a:ext>
            </a:extLst>
          </p:cNvPr>
          <p:cNvSpPr/>
          <p:nvPr/>
        </p:nvSpPr>
        <p:spPr>
          <a:xfrm>
            <a:off x="1668938" y="5183939"/>
            <a:ext cx="1947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" algn="ctr"/>
            <a:r>
              <a:rPr lang="en-GB" sz="1600" b="1" dirty="0">
                <a:ea typeface="DengXian" panose="02010600030101010101" pitchFamily="2" charset="-122"/>
                <a:cs typeface="Arial" panose="020B0604020202020204" pitchFamily="34" charset="0"/>
              </a:rPr>
              <a:t>Low foreign exchange reserves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DD263A-1F60-4F7A-9062-25F3A47FE613}"/>
              </a:ext>
            </a:extLst>
          </p:cNvPr>
          <p:cNvSpPr/>
          <p:nvPr/>
        </p:nvSpPr>
        <p:spPr>
          <a:xfrm>
            <a:off x="2779377" y="4110489"/>
            <a:ext cx="140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" algn="ctr"/>
            <a:r>
              <a:rPr lang="en-GB" sz="1600" b="1" dirty="0">
                <a:ea typeface="DengXian" panose="02010600030101010101" pitchFamily="2" charset="-122"/>
                <a:cs typeface="Arial" panose="020B0604020202020204" pitchFamily="34" charset="0"/>
              </a:rPr>
              <a:t>Currency depreciation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DD044-2A9F-4D3F-A756-DB68FFAEB7F1}"/>
              </a:ext>
            </a:extLst>
          </p:cNvPr>
          <p:cNvSpPr/>
          <p:nvPr/>
        </p:nvSpPr>
        <p:spPr>
          <a:xfrm>
            <a:off x="4413545" y="4110489"/>
            <a:ext cx="140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" algn="ctr"/>
            <a:r>
              <a:rPr lang="en-GB" sz="1600" b="1" dirty="0">
                <a:ea typeface="DengXian" panose="02010600030101010101" pitchFamily="2" charset="-122"/>
                <a:cs typeface="Arial" panose="020B0604020202020204" pitchFamily="34" charset="0"/>
              </a:rPr>
              <a:t>US dollar shortage</a:t>
            </a:r>
          </a:p>
        </p:txBody>
      </p:sp>
      <p:pic>
        <p:nvPicPr>
          <p:cNvPr id="6154" name="Picture 10" descr="Fuel, gas, station icon - Download on Iconfinder">
            <a:extLst>
              <a:ext uri="{FF2B5EF4-FFF2-40B4-BE49-F238E27FC236}">
                <a16:creationId xmlns:a16="http://schemas.microsoft.com/office/drawing/2014/main" id="{540AC4BB-CE94-4CE8-BEE6-7B37346C7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16" y="4642531"/>
            <a:ext cx="466794" cy="46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16882B2-3013-4F05-8B58-41A4D6D00F2B}"/>
              </a:ext>
            </a:extLst>
          </p:cNvPr>
          <p:cNvSpPr/>
          <p:nvPr/>
        </p:nvSpPr>
        <p:spPr>
          <a:xfrm>
            <a:off x="3761138" y="5131204"/>
            <a:ext cx="1626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" algn="ctr"/>
            <a:r>
              <a:rPr lang="en-GB" sz="1600" b="1" dirty="0">
                <a:ea typeface="DengXian" panose="02010600030101010101" pitchFamily="2" charset="-122"/>
                <a:cs typeface="Arial" panose="020B0604020202020204" pitchFamily="34" charset="0"/>
              </a:rPr>
              <a:t>High input and fuel prices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C458B-D48E-4BBE-B3C5-58F165117E8C}"/>
              </a:ext>
            </a:extLst>
          </p:cNvPr>
          <p:cNvSpPr txBox="1"/>
          <p:nvPr/>
        </p:nvSpPr>
        <p:spPr>
          <a:xfrm>
            <a:off x="1615787" y="3300591"/>
            <a:ext cx="373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Some of the challenges behind this </a:t>
            </a:r>
            <a:endParaRPr lang="en-GB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242B1F25-258C-4CCE-AC16-BDE3C052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289865"/>
              </p:ext>
            </p:extLst>
          </p:nvPr>
        </p:nvGraphicFramePr>
        <p:xfrm>
          <a:off x="6555078" y="742551"/>
          <a:ext cx="5239260" cy="294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521D0EFC-0063-4334-B489-F29BDE5C7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735097"/>
              </p:ext>
            </p:extLst>
          </p:nvPr>
        </p:nvGraphicFramePr>
        <p:xfrm>
          <a:off x="6553832" y="3576555"/>
          <a:ext cx="5240505" cy="298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1B88962-3BCA-45B8-9D97-F1BF655DA909}"/>
              </a:ext>
            </a:extLst>
          </p:cNvPr>
          <p:cNvSpPr txBox="1"/>
          <p:nvPr/>
        </p:nvSpPr>
        <p:spPr>
          <a:xfrm>
            <a:off x="10274727" y="6228069"/>
            <a:ext cx="2809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National Sources</a:t>
            </a:r>
          </a:p>
        </p:txBody>
      </p:sp>
    </p:spTree>
    <p:extLst>
      <p:ext uri="{BB962C8B-B14F-4D97-AF65-F5344CB8AC3E}">
        <p14:creationId xmlns:p14="http://schemas.microsoft.com/office/powerpoint/2010/main" val="51228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 uiExpand="1">
        <p:bldSub>
          <a:bldChart bld="series"/>
        </p:bldSub>
      </p:bldGraphic>
      <p:bldGraphic spid="33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D8A9-79DE-48F6-8673-5D4492C6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pressure on fiscal stability and debt sustainability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54576D-7A50-4D2C-933F-686CD99FEE2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6054545"/>
              </p:ext>
            </p:extLst>
          </p:nvPr>
        </p:nvGraphicFramePr>
        <p:xfrm>
          <a:off x="604947" y="1447491"/>
          <a:ext cx="6237287" cy="489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729BC0-D114-4029-90B5-991C685F5BD8}"/>
              </a:ext>
            </a:extLst>
          </p:cNvPr>
          <p:cNvSpPr txBox="1"/>
          <p:nvPr/>
        </p:nvSpPr>
        <p:spPr>
          <a:xfrm>
            <a:off x="443685" y="1078159"/>
            <a:ext cx="639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Overall Fiscal Balance, Excluding Grants (% of GDP), 2019 vs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7D97F-B948-4F11-9210-C80A2F7E91DF}"/>
              </a:ext>
            </a:extLst>
          </p:cNvPr>
          <p:cNvSpPr txBox="1"/>
          <p:nvPr/>
        </p:nvSpPr>
        <p:spPr>
          <a:xfrm>
            <a:off x="8560403" y="6059434"/>
            <a:ext cx="2059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Source: IMF WEO (April 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65606-309F-4F90-9D2F-58399033D70C}"/>
              </a:ext>
            </a:extLst>
          </p:cNvPr>
          <p:cNvSpPr txBox="1"/>
          <p:nvPr/>
        </p:nvSpPr>
        <p:spPr>
          <a:xfrm>
            <a:off x="7397207" y="1078159"/>
            <a:ext cx="43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General Government Gross Debt (% of GDP)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4396E2-C72D-4971-892F-8B8F14847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02351"/>
              </p:ext>
            </p:extLst>
          </p:nvPr>
        </p:nvGraphicFramePr>
        <p:xfrm>
          <a:off x="7397207" y="1806249"/>
          <a:ext cx="4385821" cy="3179746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105662">
                  <a:extLst>
                    <a:ext uri="{9D8B030D-6E8A-4147-A177-3AD203B41FA5}">
                      <a16:colId xmlns:a16="http://schemas.microsoft.com/office/drawing/2014/main" val="3711582310"/>
                    </a:ext>
                  </a:extLst>
                </a:gridCol>
                <a:gridCol w="819807">
                  <a:extLst>
                    <a:ext uri="{9D8B030D-6E8A-4147-A177-3AD203B41FA5}">
                      <a16:colId xmlns:a16="http://schemas.microsoft.com/office/drawing/2014/main" val="32332094"/>
                    </a:ext>
                  </a:extLst>
                </a:gridCol>
                <a:gridCol w="819807">
                  <a:extLst>
                    <a:ext uri="{9D8B030D-6E8A-4147-A177-3AD203B41FA5}">
                      <a16:colId xmlns:a16="http://schemas.microsoft.com/office/drawing/2014/main" val="4263580908"/>
                    </a:ext>
                  </a:extLst>
                </a:gridCol>
                <a:gridCol w="819807">
                  <a:extLst>
                    <a:ext uri="{9D8B030D-6E8A-4147-A177-3AD203B41FA5}">
                      <a16:colId xmlns:a16="http://schemas.microsoft.com/office/drawing/2014/main" val="95692410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4137158106"/>
                    </a:ext>
                  </a:extLst>
                </a:gridCol>
              </a:tblGrid>
              <a:tr h="53708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2019-2021 pp-change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306498"/>
                  </a:ext>
                </a:extLst>
              </a:tr>
              <a:tr h="440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Eritrea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189.4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184.7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175.6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-13.8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02657"/>
                  </a:ext>
                </a:extLst>
              </a:tr>
              <a:tr h="440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Seychelles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57.7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98.4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110.4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84662"/>
                  </a:ext>
                </a:extLst>
              </a:tr>
              <a:tr h="440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Burundi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60.1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69.5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75.6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966"/>
                  </a:ext>
                </a:extLst>
              </a:tr>
              <a:tr h="440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Kenya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62.1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68.7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71.5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61766"/>
                  </a:ext>
                </a:extLst>
              </a:tr>
              <a:tr h="440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Rwanda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51.0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61.0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66.0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09333"/>
                  </a:ext>
                </a:extLst>
              </a:tr>
              <a:tr h="440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Ethiopia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57.7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55.3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56.0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23867"/>
                  </a:ext>
                </a:extLst>
              </a:tr>
            </a:tbl>
          </a:graphicData>
        </a:graphic>
      </p:graphicFrame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26C83A6-2CE5-46C5-91BF-ED5986E2E3C2}"/>
              </a:ext>
            </a:extLst>
          </p:cNvPr>
          <p:cNvSpPr/>
          <p:nvPr/>
        </p:nvSpPr>
        <p:spPr>
          <a:xfrm>
            <a:off x="8195135" y="2924804"/>
            <a:ext cx="196770" cy="10706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82FE4E3-0DCC-4B45-891E-7EB2C51A3EF6}"/>
              </a:ext>
            </a:extLst>
          </p:cNvPr>
          <p:cNvSpPr/>
          <p:nvPr/>
        </p:nvSpPr>
        <p:spPr>
          <a:xfrm rot="10800000">
            <a:off x="7932500" y="2501150"/>
            <a:ext cx="196770" cy="10706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4A490F-FE6D-4DE9-AEEE-D192D7810DED}"/>
              </a:ext>
            </a:extLst>
          </p:cNvPr>
          <p:cNvSpPr/>
          <p:nvPr/>
        </p:nvSpPr>
        <p:spPr>
          <a:xfrm>
            <a:off x="8030885" y="3396122"/>
            <a:ext cx="196770" cy="10706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6BF766-8F1B-4B26-81CD-9311682F9F80}"/>
              </a:ext>
            </a:extLst>
          </p:cNvPr>
          <p:cNvSpPr/>
          <p:nvPr/>
        </p:nvSpPr>
        <p:spPr>
          <a:xfrm>
            <a:off x="7878003" y="3815248"/>
            <a:ext cx="196770" cy="10706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7781F05-EC11-4354-8A0F-FA0616F0B09C}"/>
              </a:ext>
            </a:extLst>
          </p:cNvPr>
          <p:cNvSpPr/>
          <p:nvPr/>
        </p:nvSpPr>
        <p:spPr>
          <a:xfrm rot="10800000">
            <a:off x="8080502" y="4733751"/>
            <a:ext cx="196770" cy="10706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363F8F3-8123-4E7C-B97C-E838E942509A}"/>
              </a:ext>
            </a:extLst>
          </p:cNvPr>
          <p:cNvSpPr/>
          <p:nvPr/>
        </p:nvSpPr>
        <p:spPr>
          <a:xfrm>
            <a:off x="8072828" y="4247825"/>
            <a:ext cx="196770" cy="10706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timeline, bar chart&#10;&#10;Description automatically generated">
            <a:extLst>
              <a:ext uri="{FF2B5EF4-FFF2-40B4-BE49-F238E27FC236}">
                <a16:creationId xmlns:a16="http://schemas.microsoft.com/office/drawing/2014/main" id="{3050B4E3-C1E6-4B7E-B65A-BC6B3EDC09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" b="1567"/>
          <a:stretch/>
        </p:blipFill>
        <p:spPr bwMode="auto">
          <a:xfrm>
            <a:off x="2048720" y="1184743"/>
            <a:ext cx="7953756" cy="525123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4E3674-3F63-4D80-9D6C-161299EA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region urgently requires more external</a:t>
            </a:r>
            <a:r>
              <a:rPr lang="en-US" i="1" dirty="0"/>
              <a:t> concessional </a:t>
            </a:r>
            <a:r>
              <a:rPr lang="en-US" dirty="0"/>
              <a:t>finance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D58421-7C28-4DF0-8F22-27D7694AFE0D}"/>
              </a:ext>
            </a:extLst>
          </p:cNvPr>
          <p:cNvSpPr txBox="1"/>
          <p:nvPr/>
        </p:nvSpPr>
        <p:spPr>
          <a:xfrm>
            <a:off x="2672758" y="805706"/>
            <a:ext cx="6846481" cy="424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COVID-19 financial support to Eastern Africa, USD millions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31AD1-4FA4-4E01-BFB0-2E858399C635}"/>
              </a:ext>
            </a:extLst>
          </p:cNvPr>
          <p:cNvSpPr txBox="1"/>
          <p:nvPr/>
        </p:nvSpPr>
        <p:spPr>
          <a:xfrm>
            <a:off x="9203822" y="6020763"/>
            <a:ext cx="2451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Source: IMF 2020, AfDB 2021</a:t>
            </a:r>
          </a:p>
        </p:txBody>
      </p:sp>
    </p:spTree>
    <p:extLst>
      <p:ext uri="{BB962C8B-B14F-4D97-AF65-F5344CB8AC3E}">
        <p14:creationId xmlns:p14="http://schemas.microsoft.com/office/powerpoint/2010/main" val="4049711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CED83D5-DEA0-49A8-8225-EBB6EE2B3891}"/>
              </a:ext>
            </a:extLst>
          </p:cNvPr>
          <p:cNvSpPr txBox="1"/>
          <p:nvPr/>
        </p:nvSpPr>
        <p:spPr>
          <a:xfrm>
            <a:off x="5910261" y="4664920"/>
            <a:ext cx="60495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 a result, </a:t>
            </a:r>
            <a:r>
              <a:rPr lang="en-GB" sz="24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overall trade balances have generally improved </a:t>
            </a:r>
          </a:p>
          <a:p>
            <a:pPr marL="46196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However, l</a:t>
            </a:r>
            <a:r>
              <a:rPr lang="en-GB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ong-term cost </a:t>
            </a:r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</a:t>
            </a:r>
            <a:r>
              <a:rPr lang="en-GB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reduction in capital goods and intermediate imports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80AE40-D4CD-4845-AAFA-7135C658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Surprising Rebound in Regional Trade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C46618-65A7-44D3-8C9F-261DBF341AE1}"/>
              </a:ext>
            </a:extLst>
          </p:cNvPr>
          <p:cNvGrpSpPr/>
          <p:nvPr/>
        </p:nvGrpSpPr>
        <p:grpSpPr>
          <a:xfrm>
            <a:off x="138766" y="923616"/>
            <a:ext cx="5337571" cy="5507423"/>
            <a:chOff x="138766" y="923616"/>
            <a:chExt cx="5337571" cy="550742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07FFB2-6647-4B7D-89E9-F8623B53FA99}"/>
                </a:ext>
              </a:extLst>
            </p:cNvPr>
            <p:cNvSpPr/>
            <p:nvPr/>
          </p:nvSpPr>
          <p:spPr>
            <a:xfrm>
              <a:off x="4506686" y="3704891"/>
              <a:ext cx="735797" cy="2690143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EA3A23-2E2E-44D7-9DE1-82EE844E5548}"/>
                </a:ext>
              </a:extLst>
            </p:cNvPr>
            <p:cNvGrpSpPr/>
            <p:nvPr/>
          </p:nvGrpSpPr>
          <p:grpSpPr>
            <a:xfrm>
              <a:off x="138766" y="923616"/>
              <a:ext cx="5337571" cy="5507423"/>
              <a:chOff x="6484315" y="923616"/>
              <a:chExt cx="5337571" cy="550742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22CBD6-1372-4DC6-97D3-88E95D7AEFB7}"/>
                  </a:ext>
                </a:extLst>
              </p:cNvPr>
              <p:cNvSpPr txBox="1"/>
              <p:nvPr/>
            </p:nvSpPr>
            <p:spPr>
              <a:xfrm>
                <a:off x="6484315" y="923616"/>
                <a:ext cx="5337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Merchandise Trade in Eastern Africa 2020 (% change) </a:t>
                </a:r>
                <a:endParaRPr lang="en-US" b="1" dirty="0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AA20F18-ED76-4892-8482-FA679DB70886}"/>
                  </a:ext>
                </a:extLst>
              </p:cNvPr>
              <p:cNvGrpSpPr/>
              <p:nvPr/>
            </p:nvGrpSpPr>
            <p:grpSpPr>
              <a:xfrm>
                <a:off x="6718350" y="1336079"/>
                <a:ext cx="4869682" cy="5094960"/>
                <a:chOff x="6939699" y="1414016"/>
                <a:chExt cx="4426984" cy="4631782"/>
              </a:xfrm>
            </p:grpSpPr>
            <p:pic>
              <p:nvPicPr>
                <p:cNvPr id="6" name="Picture 26" descr="9,312 BEST Rwanda Flag IMAGES, STOCK PHOTOS &amp; VECTORS | Adobe Stock">
                  <a:extLst>
                    <a:ext uri="{FF2B5EF4-FFF2-40B4-BE49-F238E27FC236}">
                      <a16:creationId xmlns:a16="http://schemas.microsoft.com/office/drawing/2014/main" id="{2757784D-66C3-410E-B424-7285F1C477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9700" y="2382782"/>
                  <a:ext cx="362253" cy="235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065CE5E5-3CA1-497D-A1EC-E8C23A8F72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5260" r="27770" b="8688"/>
                <a:stretch/>
              </p:blipFill>
              <p:spPr>
                <a:xfrm>
                  <a:off x="7114471" y="1414016"/>
                  <a:ext cx="4252212" cy="4631782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704A892C-0122-438C-91BC-A53A9B977DFF}"/>
                    </a:ext>
                  </a:extLst>
                </p:cNvPr>
                <p:cNvSpPr/>
                <p:nvPr/>
              </p:nvSpPr>
              <p:spPr>
                <a:xfrm>
                  <a:off x="6939699" y="2367213"/>
                  <a:ext cx="4171655" cy="263375"/>
                </a:xfrm>
                <a:prstGeom prst="roundRect">
                  <a:avLst>
                    <a:gd name="adj" fmla="val 6522"/>
                  </a:avLst>
                </a:prstGeom>
                <a:noFill/>
                <a:ln w="25400">
                  <a:solidFill>
                    <a:schemeClr val="accent3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83794674-DB0C-4702-BFD1-EE401E58A341}"/>
                  </a:ext>
                </a:extLst>
              </p:cNvPr>
              <p:cNvSpPr/>
              <p:nvPr/>
            </p:nvSpPr>
            <p:spPr>
              <a:xfrm rot="10800000">
                <a:off x="9920538" y="1793802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16C3885B-DD1E-4602-885E-2FE444B0A07C}"/>
                  </a:ext>
                </a:extLst>
              </p:cNvPr>
              <p:cNvSpPr/>
              <p:nvPr/>
            </p:nvSpPr>
            <p:spPr>
              <a:xfrm>
                <a:off x="9920538" y="2131228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1717FF3A-398B-422B-8EB2-181BD2CCF33A}"/>
                  </a:ext>
                </a:extLst>
              </p:cNvPr>
              <p:cNvSpPr/>
              <p:nvPr/>
            </p:nvSpPr>
            <p:spPr>
              <a:xfrm>
                <a:off x="9920538" y="2468654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58C7E995-E3F3-4983-B132-B6EC63A13375}"/>
                  </a:ext>
                </a:extLst>
              </p:cNvPr>
              <p:cNvSpPr/>
              <p:nvPr/>
            </p:nvSpPr>
            <p:spPr>
              <a:xfrm>
                <a:off x="9920538" y="2806080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240A46C3-4736-4A3F-A06C-E8416D75B099}"/>
                  </a:ext>
                </a:extLst>
              </p:cNvPr>
              <p:cNvSpPr/>
              <p:nvPr/>
            </p:nvSpPr>
            <p:spPr>
              <a:xfrm>
                <a:off x="9920538" y="3143506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8019F66C-B06C-4360-9099-40B8B4A91A76}"/>
                  </a:ext>
                </a:extLst>
              </p:cNvPr>
              <p:cNvSpPr/>
              <p:nvPr/>
            </p:nvSpPr>
            <p:spPr>
              <a:xfrm>
                <a:off x="9920538" y="3480932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F1142246-6B98-4B9D-B695-CC4B5C97A2C2}"/>
                  </a:ext>
                </a:extLst>
              </p:cNvPr>
              <p:cNvSpPr/>
              <p:nvPr/>
            </p:nvSpPr>
            <p:spPr>
              <a:xfrm rot="10800000">
                <a:off x="9920538" y="3818358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5923F584-186D-4284-A123-D5C87B95A17C}"/>
                  </a:ext>
                </a:extLst>
              </p:cNvPr>
              <p:cNvSpPr/>
              <p:nvPr/>
            </p:nvSpPr>
            <p:spPr>
              <a:xfrm>
                <a:off x="9920538" y="4155784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6913C1AB-648F-44A3-A9BE-51AEBF6F31AA}"/>
                  </a:ext>
                </a:extLst>
              </p:cNvPr>
              <p:cNvSpPr/>
              <p:nvPr/>
            </p:nvSpPr>
            <p:spPr>
              <a:xfrm>
                <a:off x="9920538" y="4493210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009F02A4-1780-4502-B234-F24BB19F140A}"/>
                  </a:ext>
                </a:extLst>
              </p:cNvPr>
              <p:cNvSpPr/>
              <p:nvPr/>
            </p:nvSpPr>
            <p:spPr>
              <a:xfrm>
                <a:off x="9920538" y="4830636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0CDF1D1B-282E-4B82-A77D-2CDA0D85F467}"/>
                  </a:ext>
                </a:extLst>
              </p:cNvPr>
              <p:cNvSpPr/>
              <p:nvPr/>
            </p:nvSpPr>
            <p:spPr>
              <a:xfrm>
                <a:off x="9920538" y="5168062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3C483DB2-D752-4589-9AC2-B54D9FDB5C86}"/>
                  </a:ext>
                </a:extLst>
              </p:cNvPr>
              <p:cNvSpPr/>
              <p:nvPr/>
            </p:nvSpPr>
            <p:spPr>
              <a:xfrm rot="10800000">
                <a:off x="9920538" y="5505488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9FEFF146-A62A-4B87-9B1E-9A50D8C5D05B}"/>
                  </a:ext>
                </a:extLst>
              </p:cNvPr>
              <p:cNvSpPr/>
              <p:nvPr/>
            </p:nvSpPr>
            <p:spPr>
              <a:xfrm rot="10800000">
                <a:off x="9920538" y="6180344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1B027C1D-D909-4ABA-9C16-55FA215AF274}"/>
                  </a:ext>
                </a:extLst>
              </p:cNvPr>
              <p:cNvSpPr/>
              <p:nvPr/>
            </p:nvSpPr>
            <p:spPr>
              <a:xfrm rot="10800000">
                <a:off x="9920538" y="5842914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7B05B24A-FCE0-4B96-9E66-9355B0B9CFB3}"/>
                  </a:ext>
                </a:extLst>
              </p:cNvPr>
              <p:cNvSpPr/>
              <p:nvPr/>
            </p:nvSpPr>
            <p:spPr>
              <a:xfrm rot="10800000">
                <a:off x="11051249" y="2128438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DB5311BB-01EE-473F-B180-EA8C13D116BF}"/>
                  </a:ext>
                </a:extLst>
              </p:cNvPr>
              <p:cNvSpPr/>
              <p:nvPr/>
            </p:nvSpPr>
            <p:spPr>
              <a:xfrm>
                <a:off x="11051249" y="1788220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6E08D29F-B6E1-4B1E-B45F-F60566FB651C}"/>
                  </a:ext>
                </a:extLst>
              </p:cNvPr>
              <p:cNvSpPr/>
              <p:nvPr/>
            </p:nvSpPr>
            <p:spPr>
              <a:xfrm>
                <a:off x="11051249" y="2468655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6E27EA33-98CD-4C06-B799-9FC88F75449B}"/>
                  </a:ext>
                </a:extLst>
              </p:cNvPr>
              <p:cNvSpPr/>
              <p:nvPr/>
            </p:nvSpPr>
            <p:spPr>
              <a:xfrm rot="10800000">
                <a:off x="11051249" y="2806081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59C9BA13-8484-44CB-A366-44D377F4F168}"/>
                  </a:ext>
                </a:extLst>
              </p:cNvPr>
              <p:cNvSpPr/>
              <p:nvPr/>
            </p:nvSpPr>
            <p:spPr>
              <a:xfrm rot="10800000">
                <a:off x="11051249" y="3143507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84DD741C-7629-4B9B-A53A-A42E63C61045}"/>
                  </a:ext>
                </a:extLst>
              </p:cNvPr>
              <p:cNvSpPr/>
              <p:nvPr/>
            </p:nvSpPr>
            <p:spPr>
              <a:xfrm>
                <a:off x="11051249" y="3480933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4C1C35A8-0C65-49C7-9017-1FBC7BFE08D3}"/>
                  </a:ext>
                </a:extLst>
              </p:cNvPr>
              <p:cNvSpPr/>
              <p:nvPr/>
            </p:nvSpPr>
            <p:spPr>
              <a:xfrm>
                <a:off x="11051249" y="3818359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02A4A754-12E9-4A6F-9667-AE36FFCD4662}"/>
                  </a:ext>
                </a:extLst>
              </p:cNvPr>
              <p:cNvSpPr/>
              <p:nvPr/>
            </p:nvSpPr>
            <p:spPr>
              <a:xfrm rot="10800000">
                <a:off x="11051249" y="4155785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477702A5-593E-4EE2-A30C-D413FF2262F6}"/>
                  </a:ext>
                </a:extLst>
              </p:cNvPr>
              <p:cNvSpPr/>
              <p:nvPr/>
            </p:nvSpPr>
            <p:spPr>
              <a:xfrm rot="10800000">
                <a:off x="11051249" y="4493211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62CA7A0E-0A45-47FC-9B8F-D5AF0341D366}"/>
                  </a:ext>
                </a:extLst>
              </p:cNvPr>
              <p:cNvSpPr/>
              <p:nvPr/>
            </p:nvSpPr>
            <p:spPr>
              <a:xfrm>
                <a:off x="11051249" y="4830637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CA0609AB-2E6A-4D90-BA67-C65F79432D04}"/>
                  </a:ext>
                </a:extLst>
              </p:cNvPr>
              <p:cNvSpPr/>
              <p:nvPr/>
            </p:nvSpPr>
            <p:spPr>
              <a:xfrm rot="10800000">
                <a:off x="11051249" y="5168063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DEE96829-65C1-4335-8219-77F835D1EF14}"/>
                  </a:ext>
                </a:extLst>
              </p:cNvPr>
              <p:cNvSpPr/>
              <p:nvPr/>
            </p:nvSpPr>
            <p:spPr>
              <a:xfrm rot="10800000">
                <a:off x="11051249" y="5505489"/>
                <a:ext cx="196770" cy="107066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1FBDB3F0-D9EB-4636-A760-AFC335B8EFAE}"/>
                  </a:ext>
                </a:extLst>
              </p:cNvPr>
              <p:cNvSpPr/>
              <p:nvPr/>
            </p:nvSpPr>
            <p:spPr>
              <a:xfrm>
                <a:off x="11051249" y="6180345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335951A1-7EE1-444A-AEFD-293E12704311}"/>
                  </a:ext>
                </a:extLst>
              </p:cNvPr>
              <p:cNvSpPr/>
              <p:nvPr/>
            </p:nvSpPr>
            <p:spPr>
              <a:xfrm>
                <a:off x="11051249" y="5842915"/>
                <a:ext cx="196770" cy="10706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Rectangle: Top Corners Rounded 39">
            <a:extLst>
              <a:ext uri="{FF2B5EF4-FFF2-40B4-BE49-F238E27FC236}">
                <a16:creationId xmlns:a16="http://schemas.microsoft.com/office/drawing/2014/main" id="{B0F1BB09-CAB1-46D3-AF56-5A23F160AA4C}"/>
              </a:ext>
            </a:extLst>
          </p:cNvPr>
          <p:cNvSpPr/>
          <p:nvPr/>
        </p:nvSpPr>
        <p:spPr>
          <a:xfrm>
            <a:off x="5910263" y="1471098"/>
            <a:ext cx="3035373" cy="4472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Exports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1E0A8FDD-62BE-482D-B265-9A77D8177BCA}"/>
              </a:ext>
            </a:extLst>
          </p:cNvPr>
          <p:cNvSpPr/>
          <p:nvPr/>
        </p:nvSpPr>
        <p:spPr>
          <a:xfrm>
            <a:off x="8831371" y="1457377"/>
            <a:ext cx="3128487" cy="4610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Imports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D2102F-9FBC-482E-A712-8A618E23B0A9}"/>
              </a:ext>
            </a:extLst>
          </p:cNvPr>
          <p:cNvSpPr/>
          <p:nvPr/>
        </p:nvSpPr>
        <p:spPr>
          <a:xfrm>
            <a:off x="5910262" y="1918381"/>
            <a:ext cx="3035373" cy="2299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91440" rtlCol="0" anchor="t" anchorCtr="0"/>
          <a:lstStyle/>
          <a:p>
            <a:pPr marL="284163" lvl="0" indent="-22383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GB" sz="2000" b="1" dirty="0">
                <a:solidFill>
                  <a:srgbClr val="4C9F38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Exports up in 9 of 14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Eastern African countries</a:t>
            </a:r>
          </a:p>
          <a:p>
            <a:pPr marL="284163" lvl="0" indent="-2238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Export growth was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extremly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strong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Rwanda, Eritrea, Djibouti Seychelles and Tanzania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E77E46-297B-430B-AAEC-B0C92BAF19C8}"/>
              </a:ext>
            </a:extLst>
          </p:cNvPr>
          <p:cNvSpPr/>
          <p:nvPr/>
        </p:nvSpPr>
        <p:spPr>
          <a:xfrm>
            <a:off x="8853172" y="1847850"/>
            <a:ext cx="3106685" cy="2369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91440" rtlCol="0" anchor="t" anchorCtr="0"/>
          <a:lstStyle/>
          <a:p>
            <a:pPr marL="284163" indent="-223838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Imports fell in </a:t>
            </a:r>
            <a:r>
              <a:rPr lang="en-GB" sz="20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half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countries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Sharpest declines in DRC and Madagascar, but more moderate in Ethiopia, Kenya and Tanzania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1A72475-91B7-4585-9E46-0AE1596AE4BD}"/>
              </a:ext>
            </a:extLst>
          </p:cNvPr>
          <p:cNvSpPr/>
          <p:nvPr/>
        </p:nvSpPr>
        <p:spPr>
          <a:xfrm>
            <a:off x="8776923" y="1679490"/>
            <a:ext cx="337426" cy="33742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vs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BDD656D-DCB2-42FA-9FE4-02E5BEB60866}"/>
              </a:ext>
            </a:extLst>
          </p:cNvPr>
          <p:cNvSpPr/>
          <p:nvPr/>
        </p:nvSpPr>
        <p:spPr>
          <a:xfrm rot="10800000">
            <a:off x="8562575" y="4337025"/>
            <a:ext cx="766119" cy="29287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  <p:bldP spid="42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F9B0-683F-4EAC-BE6E-A3DD4FFC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region’s largest exporter remained resilient…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C5BCB6-6A5B-4F94-BD94-87D8DE601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85178"/>
              </p:ext>
            </p:extLst>
          </p:nvPr>
        </p:nvGraphicFramePr>
        <p:xfrm>
          <a:off x="6222122" y="1008993"/>
          <a:ext cx="5725887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94EFDE-E644-44F5-BFDB-FA0114FDE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473509"/>
              </p:ext>
            </p:extLst>
          </p:nvPr>
        </p:nvGraphicFramePr>
        <p:xfrm>
          <a:off x="126123" y="1008993"/>
          <a:ext cx="5725887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31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 uiExpan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2239-58DE-41D2-A9BD-438828F8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Caveats to a positive evaluation of regional trade recovery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C1AFD-5E04-4DBC-B222-79733B09AEA5}"/>
              </a:ext>
            </a:extLst>
          </p:cNvPr>
          <p:cNvSpPr/>
          <p:nvPr/>
        </p:nvSpPr>
        <p:spPr>
          <a:xfrm>
            <a:off x="0" y="3288364"/>
            <a:ext cx="12191999" cy="1296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350E8B-A30E-4E0A-A779-7CC98A568287}"/>
              </a:ext>
            </a:extLst>
          </p:cNvPr>
          <p:cNvSpPr txBox="1"/>
          <p:nvPr/>
        </p:nvSpPr>
        <p:spPr>
          <a:xfrm>
            <a:off x="481781" y="1127080"/>
            <a:ext cx="115627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Formal </a:t>
            </a:r>
            <a:r>
              <a:rPr lang="en-US" sz="26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ntra-EAC trade recovered, partially due to national and regional efforts.</a:t>
            </a:r>
          </a:p>
          <a:p>
            <a:pPr algn="ctr"/>
            <a:endParaRPr lang="en-US" sz="2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However, the story is not all positive…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7AA85-0DC5-4E20-B133-C97CB9533580}"/>
              </a:ext>
            </a:extLst>
          </p:cNvPr>
          <p:cNvSpPr/>
          <p:nvPr/>
        </p:nvSpPr>
        <p:spPr>
          <a:xfrm>
            <a:off x="370113" y="4553676"/>
            <a:ext cx="3281071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CF1000"/>
                </a:solidFill>
              </a:rPr>
              <a:t>Informal cross border trade has not recovered</a:t>
            </a:r>
            <a:r>
              <a:rPr lang="en-US" sz="2000" dirty="0">
                <a:solidFill>
                  <a:srgbClr val="002060"/>
                </a:solidFill>
              </a:rPr>
              <a:t>; most </a:t>
            </a:r>
            <a:r>
              <a:rPr lang="en-US" sz="2000" dirty="0"/>
              <a:t>borders remain closed to passenger travel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A1D262-0AEF-4D44-8E63-1E4D674E975C}"/>
              </a:ext>
            </a:extLst>
          </p:cNvPr>
          <p:cNvSpPr/>
          <p:nvPr/>
        </p:nvSpPr>
        <p:spPr>
          <a:xfrm>
            <a:off x="4675575" y="4706025"/>
            <a:ext cx="3281071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</a:rPr>
              <a:t>Challenges were more serious for </a:t>
            </a:r>
            <a:r>
              <a:rPr lang="en-US" sz="2000" b="1" dirty="0">
                <a:solidFill>
                  <a:srgbClr val="CF1000"/>
                </a:solidFill>
              </a:rPr>
              <a:t>landlocked countries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1AD12-98EA-4204-ABAE-97BA5A4193A0}"/>
              </a:ext>
            </a:extLst>
          </p:cNvPr>
          <p:cNvSpPr/>
          <p:nvPr/>
        </p:nvSpPr>
        <p:spPr>
          <a:xfrm>
            <a:off x="8670142" y="4678325"/>
            <a:ext cx="3281071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</a:rPr>
              <a:t>Evidence of structural shift in some countries’ exports away from diversified exports and </a:t>
            </a:r>
            <a:r>
              <a:rPr lang="en-US" sz="2000" b="1" dirty="0">
                <a:solidFill>
                  <a:srgbClr val="CF1000"/>
                </a:solidFill>
              </a:rPr>
              <a:t>towards the export of minerals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331D19-AA93-4FF8-8F63-29503C385380}"/>
              </a:ext>
            </a:extLst>
          </p:cNvPr>
          <p:cNvSpPr/>
          <p:nvPr/>
        </p:nvSpPr>
        <p:spPr>
          <a:xfrm>
            <a:off x="1804981" y="3136000"/>
            <a:ext cx="411332" cy="41133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F1000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F862E9-CDCF-4BE5-87AF-C8C18774EBDF}"/>
              </a:ext>
            </a:extLst>
          </p:cNvPr>
          <p:cNvSpPr/>
          <p:nvPr/>
        </p:nvSpPr>
        <p:spPr>
          <a:xfrm>
            <a:off x="5890332" y="3135999"/>
            <a:ext cx="411332" cy="41133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F1000"/>
                </a:solidFill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93F737-518E-4B90-82F3-6130BA2AA0A4}"/>
              </a:ext>
            </a:extLst>
          </p:cNvPr>
          <p:cNvSpPr/>
          <p:nvPr/>
        </p:nvSpPr>
        <p:spPr>
          <a:xfrm>
            <a:off x="10105010" y="3135999"/>
            <a:ext cx="411332" cy="41133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F1000"/>
                </a:solidFill>
              </a:rPr>
              <a:t>3</a:t>
            </a:r>
          </a:p>
        </p:txBody>
      </p:sp>
      <p:pic>
        <p:nvPicPr>
          <p:cNvPr id="2050" name="Picture 2" descr="Agreement, deal, trade, trading icon - Download on Iconfinder">
            <a:extLst>
              <a:ext uri="{FF2B5EF4-FFF2-40B4-BE49-F238E27FC236}">
                <a16:creationId xmlns:a16="http://schemas.microsoft.com/office/drawing/2014/main" id="{1F73C7CB-02DE-43AE-8995-543643ED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47" y="3513288"/>
            <a:ext cx="1031199" cy="10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wanda, rwanda country, rwanda icon, rwanda map icon - Download on  Iconfinder">
            <a:extLst>
              <a:ext uri="{FF2B5EF4-FFF2-40B4-BE49-F238E27FC236}">
                <a16:creationId xmlns:a16="http://schemas.microsoft.com/office/drawing/2014/main" id="{B7E82FB5-9190-482D-BCBD-3B4561B61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76" y="3536884"/>
            <a:ext cx="964849" cy="9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centration Icon Vector Stock Illustration - Download Image Now - iStock">
            <a:extLst>
              <a:ext uri="{FF2B5EF4-FFF2-40B4-BE49-F238E27FC236}">
                <a16:creationId xmlns:a16="http://schemas.microsoft.com/office/drawing/2014/main" id="{07ABA2E7-D19A-4E46-8E91-A5125F7DC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51" b="71437" l="26407" r="70574">
                        <a14:foregroundMark x1="51202" y1="49038" x2="51202" y2="49038"/>
                        <a14:foregroundMark x1="59375" y1="38942" x2="59375" y2="38942"/>
                        <a14:foregroundMark x1="62500" y1="62260" x2="61538" y2="62019"/>
                        <a14:foregroundMark x1="38221" y1="58654" x2="38221" y2="58654"/>
                        <a14:foregroundMark x1="38221" y1="37019" x2="38221" y2="37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6" t="20715" r="23905" b="22927"/>
          <a:stretch/>
        </p:blipFill>
        <p:spPr bwMode="auto">
          <a:xfrm>
            <a:off x="9828435" y="3508447"/>
            <a:ext cx="964481" cy="9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4640D6-A5BE-4F2F-891B-B52196E83EE9}"/>
              </a:ext>
            </a:extLst>
          </p:cNvPr>
          <p:cNvSpPr/>
          <p:nvPr/>
        </p:nvSpPr>
        <p:spPr>
          <a:xfrm>
            <a:off x="1745983" y="2096939"/>
            <a:ext cx="6412497" cy="86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952C5A-B4FF-401F-8669-9BB53A28B109}"/>
              </a:ext>
            </a:extLst>
          </p:cNvPr>
          <p:cNvSpPr/>
          <p:nvPr/>
        </p:nvSpPr>
        <p:spPr>
          <a:xfrm>
            <a:off x="794276" y="2157876"/>
            <a:ext cx="875255" cy="572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3D1F9-5490-4C4F-B9C8-E6714C2FF36D}"/>
              </a:ext>
            </a:extLst>
          </p:cNvPr>
          <p:cNvSpPr/>
          <p:nvPr/>
        </p:nvSpPr>
        <p:spPr>
          <a:xfrm>
            <a:off x="1745983" y="3439686"/>
            <a:ext cx="6412497" cy="76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IMPACT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7380CB-BE54-4969-8D41-FFDB6EDABBE8}"/>
              </a:ext>
            </a:extLst>
          </p:cNvPr>
          <p:cNvSpPr/>
          <p:nvPr/>
        </p:nvSpPr>
        <p:spPr>
          <a:xfrm>
            <a:off x="794276" y="3538334"/>
            <a:ext cx="875255" cy="572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62915F-310D-4778-A5AE-FD44E27A64BD}"/>
              </a:ext>
            </a:extLst>
          </p:cNvPr>
          <p:cNvSpPr/>
          <p:nvPr/>
        </p:nvSpPr>
        <p:spPr>
          <a:xfrm>
            <a:off x="1745982" y="4824078"/>
            <a:ext cx="7569467" cy="76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&amp; POLICY RECOMMENDATIONS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EA60A-EB77-4C23-8833-980B1150A652}"/>
              </a:ext>
            </a:extLst>
          </p:cNvPr>
          <p:cNvSpPr/>
          <p:nvPr/>
        </p:nvSpPr>
        <p:spPr>
          <a:xfrm>
            <a:off x="794276" y="4918793"/>
            <a:ext cx="875255" cy="572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056EFE-E9E1-44C7-BE66-A7D0701C9339}"/>
              </a:ext>
            </a:extLst>
          </p:cNvPr>
          <p:cNvCxnSpPr>
            <a:cxnSpLocks/>
          </p:cNvCxnSpPr>
          <p:nvPr/>
        </p:nvCxnSpPr>
        <p:spPr>
          <a:xfrm>
            <a:off x="884175" y="3134261"/>
            <a:ext cx="6412496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37D9D9-7A8B-46F0-8A7E-F7081AB92216}"/>
              </a:ext>
            </a:extLst>
          </p:cNvPr>
          <p:cNvCxnSpPr>
            <a:cxnSpLocks/>
          </p:cNvCxnSpPr>
          <p:nvPr/>
        </p:nvCxnSpPr>
        <p:spPr>
          <a:xfrm>
            <a:off x="803059" y="4514719"/>
            <a:ext cx="6493612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7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27FA-1949-4C27-961E-B6AEB279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5836"/>
            <a:ext cx="11451773" cy="58574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And services trade hit especially hard…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036338-5CED-4CB5-9E35-249A1C1573A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177865"/>
              </p:ext>
            </p:extLst>
          </p:nvPr>
        </p:nvGraphicFramePr>
        <p:xfrm>
          <a:off x="370113" y="962025"/>
          <a:ext cx="7989538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C4B874-CC8E-4F7C-9E1C-94870008DC5F}"/>
              </a:ext>
            </a:extLst>
          </p:cNvPr>
          <p:cNvSpPr txBox="1"/>
          <p:nvPr/>
        </p:nvSpPr>
        <p:spPr>
          <a:xfrm>
            <a:off x="8860969" y="3999669"/>
            <a:ext cx="280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…But still declined despite staying open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700CF-1A0A-4F79-B32F-B69D83685D1E}"/>
              </a:ext>
            </a:extLst>
          </p:cNvPr>
          <p:cNvSpPr txBox="1"/>
          <p:nvPr/>
        </p:nvSpPr>
        <p:spPr>
          <a:xfrm>
            <a:off x="8554065" y="2027335"/>
            <a:ext cx="326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63C77"/>
                </a:solidFill>
              </a:rPr>
              <a:t>Tanzania trade in services more resilient…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186C34-6919-48F4-B9B1-008CCA4AFD69}"/>
              </a:ext>
            </a:extLst>
          </p:cNvPr>
          <p:cNvSpPr txBox="1"/>
          <p:nvPr/>
        </p:nvSpPr>
        <p:spPr>
          <a:xfrm>
            <a:off x="370113" y="6264969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 National Sources</a:t>
            </a:r>
          </a:p>
        </p:txBody>
      </p:sp>
    </p:spTree>
    <p:extLst>
      <p:ext uri="{BB962C8B-B14F-4D97-AF65-F5344CB8AC3E}">
        <p14:creationId xmlns:p14="http://schemas.microsoft.com/office/powerpoint/2010/main" val="25290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4640D6-A5BE-4F2F-891B-B52196E83EE9}"/>
              </a:ext>
            </a:extLst>
          </p:cNvPr>
          <p:cNvSpPr/>
          <p:nvPr/>
        </p:nvSpPr>
        <p:spPr>
          <a:xfrm>
            <a:off x="1745984" y="2096939"/>
            <a:ext cx="6412496" cy="86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952C5A-B4FF-401F-8669-9BB53A28B109}"/>
              </a:ext>
            </a:extLst>
          </p:cNvPr>
          <p:cNvSpPr/>
          <p:nvPr/>
        </p:nvSpPr>
        <p:spPr>
          <a:xfrm>
            <a:off x="794276" y="2157876"/>
            <a:ext cx="875255" cy="572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3D1F9-5490-4C4F-B9C8-E6714C2FF36D}"/>
              </a:ext>
            </a:extLst>
          </p:cNvPr>
          <p:cNvSpPr/>
          <p:nvPr/>
        </p:nvSpPr>
        <p:spPr>
          <a:xfrm>
            <a:off x="1745985" y="3439686"/>
            <a:ext cx="6412497" cy="76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Impact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7380CB-BE54-4969-8D41-FFDB6EDABBE8}"/>
              </a:ext>
            </a:extLst>
          </p:cNvPr>
          <p:cNvSpPr/>
          <p:nvPr/>
        </p:nvSpPr>
        <p:spPr>
          <a:xfrm>
            <a:off x="794276" y="3538334"/>
            <a:ext cx="875255" cy="572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62915F-310D-4778-A5AE-FD44E27A64BD}"/>
              </a:ext>
            </a:extLst>
          </p:cNvPr>
          <p:cNvSpPr/>
          <p:nvPr/>
        </p:nvSpPr>
        <p:spPr>
          <a:xfrm>
            <a:off x="1745983" y="4824078"/>
            <a:ext cx="6412496" cy="76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EA60A-EB77-4C23-8833-980B1150A652}"/>
              </a:ext>
            </a:extLst>
          </p:cNvPr>
          <p:cNvSpPr/>
          <p:nvPr/>
        </p:nvSpPr>
        <p:spPr>
          <a:xfrm>
            <a:off x="794276" y="4918793"/>
            <a:ext cx="875255" cy="572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056EFE-E9E1-44C7-BE66-A7D0701C9339}"/>
              </a:ext>
            </a:extLst>
          </p:cNvPr>
          <p:cNvCxnSpPr>
            <a:cxnSpLocks/>
          </p:cNvCxnSpPr>
          <p:nvPr/>
        </p:nvCxnSpPr>
        <p:spPr>
          <a:xfrm>
            <a:off x="884175" y="3134261"/>
            <a:ext cx="6412496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37D9D9-7A8B-46F0-8A7E-F7081AB92216}"/>
              </a:ext>
            </a:extLst>
          </p:cNvPr>
          <p:cNvCxnSpPr>
            <a:cxnSpLocks/>
          </p:cNvCxnSpPr>
          <p:nvPr/>
        </p:nvCxnSpPr>
        <p:spPr>
          <a:xfrm>
            <a:off x="803059" y="4506627"/>
            <a:ext cx="6493612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6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EBBF99-07F0-40FA-BC81-88BD8AE2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Health impacts and containment measures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CB279A-2457-46FA-80D1-DF2049E9D060}"/>
              </a:ext>
            </a:extLst>
          </p:cNvPr>
          <p:cNvSpPr txBox="1"/>
          <p:nvPr/>
        </p:nvSpPr>
        <p:spPr>
          <a:xfrm>
            <a:off x="232609" y="6245021"/>
            <a:ext cx="6550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WHO, </a:t>
            </a:r>
            <a:r>
              <a:rPr lang="en-US" sz="1100" dirty="0" err="1"/>
              <a:t>OurWorldInData</a:t>
            </a:r>
            <a:endParaRPr lang="en-US" sz="1100" dirty="0"/>
          </a:p>
        </p:txBody>
      </p:sp>
      <p:pic>
        <p:nvPicPr>
          <p:cNvPr id="17410" name="Picture 2" descr="Image result for icon grains&quot;">
            <a:extLst>
              <a:ext uri="{FF2B5EF4-FFF2-40B4-BE49-F238E27FC236}">
                <a16:creationId xmlns:a16="http://schemas.microsoft.com/office/drawing/2014/main" id="{E5C1C0D4-C570-4FBD-AD6B-D129221E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30" y="5812914"/>
            <a:ext cx="261611" cy="2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icon mining&quot;">
            <a:extLst>
              <a:ext uri="{FF2B5EF4-FFF2-40B4-BE49-F238E27FC236}">
                <a16:creationId xmlns:a16="http://schemas.microsoft.com/office/drawing/2014/main" id="{AA845360-01A3-4733-9924-BE52113B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40" y="5210256"/>
            <a:ext cx="253103" cy="2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 result for icon cow&quot;">
            <a:extLst>
              <a:ext uri="{FF2B5EF4-FFF2-40B4-BE49-F238E27FC236}">
                <a16:creationId xmlns:a16="http://schemas.microsoft.com/office/drawing/2014/main" id="{BD46B357-00AB-4ED1-9888-67AA1291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28" y="4623565"/>
            <a:ext cx="364185" cy="2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Image result for icon clothing&quot;">
            <a:extLst>
              <a:ext uri="{FF2B5EF4-FFF2-40B4-BE49-F238E27FC236}">
                <a16:creationId xmlns:a16="http://schemas.microsoft.com/office/drawing/2014/main" id="{7A1350C9-BAE8-44EC-ABE7-21677F2A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80" y="3967172"/>
            <a:ext cx="303562" cy="3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Image result for icon manufacturing&quot;">
            <a:extLst>
              <a:ext uri="{FF2B5EF4-FFF2-40B4-BE49-F238E27FC236}">
                <a16:creationId xmlns:a16="http://schemas.microsoft.com/office/drawing/2014/main" id="{3F2D4385-BBAD-4B53-988B-9AB2C45F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05" y="3355626"/>
            <a:ext cx="300987" cy="3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Image result for icon gears&quot;">
            <a:extLst>
              <a:ext uri="{FF2B5EF4-FFF2-40B4-BE49-F238E27FC236}">
                <a16:creationId xmlns:a16="http://schemas.microsoft.com/office/drawing/2014/main" id="{1CA7040D-41F9-400F-9F36-D897CAFC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04" y="2791314"/>
            <a:ext cx="256591" cy="2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Image result for icon packaged food&quot;">
            <a:extLst>
              <a:ext uri="{FF2B5EF4-FFF2-40B4-BE49-F238E27FC236}">
                <a16:creationId xmlns:a16="http://schemas.microsoft.com/office/drawing/2014/main" id="{90D05237-9E83-4F7A-B740-202CFA19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71" y="2196346"/>
            <a:ext cx="273145" cy="2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DFE0B0-86F3-4A99-8BD6-ED9BD5E296C6}"/>
              </a:ext>
            </a:extLst>
          </p:cNvPr>
          <p:cNvSpPr/>
          <p:nvPr/>
        </p:nvSpPr>
        <p:spPr>
          <a:xfrm>
            <a:off x="3398949" y="1125451"/>
            <a:ext cx="5678906" cy="38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07ACD-35C4-4D9A-B4C1-3A899190668E}"/>
              </a:ext>
            </a:extLst>
          </p:cNvPr>
          <p:cNvSpPr txBox="1"/>
          <p:nvPr/>
        </p:nvSpPr>
        <p:spPr>
          <a:xfrm>
            <a:off x="7606431" y="1347383"/>
            <a:ext cx="4422929" cy="494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Most countries register infection and death rates significantly below the continental average </a:t>
            </a:r>
          </a:p>
          <a:p>
            <a:endParaRPr lang="en-GB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GB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artially attributed to</a:t>
            </a:r>
            <a:r>
              <a:rPr lang="en-GB" sz="2000" b="1" dirty="0">
                <a:solidFill>
                  <a:srgbClr val="2B7B17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containment measures adopted early by some countries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Swift response reflects the fact that the region is no stranger to health crises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Burundi, Uganda and Rwanda cite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Ebola virus containment measures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 highly instrumental in the fight against COVID-19.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323C1-46DF-47C2-A3B8-8F102BF46996}"/>
              </a:ext>
            </a:extLst>
          </p:cNvPr>
          <p:cNvSpPr txBox="1"/>
          <p:nvPr/>
        </p:nvSpPr>
        <p:spPr>
          <a:xfrm>
            <a:off x="580982" y="828249"/>
            <a:ext cx="671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COVID-19 Statistics as at 14 April 2021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9C7505-F830-42B7-84FC-3D0F4FB84EFE}"/>
              </a:ext>
            </a:extLst>
          </p:cNvPr>
          <p:cNvGrpSpPr/>
          <p:nvPr/>
        </p:nvGrpSpPr>
        <p:grpSpPr>
          <a:xfrm>
            <a:off x="424227" y="1316677"/>
            <a:ext cx="7025088" cy="4819496"/>
            <a:chOff x="424227" y="1316677"/>
            <a:chExt cx="7025088" cy="48194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50A14FE-9DA5-43BE-AC51-56AFC4105D3E}"/>
                </a:ext>
              </a:extLst>
            </p:cNvPr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9" b="2315"/>
            <a:stretch/>
          </p:blipFill>
          <p:spPr bwMode="auto">
            <a:xfrm>
              <a:off x="424227" y="1316677"/>
              <a:ext cx="7025088" cy="4819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ECC8157-F6BC-4B66-B051-DFD8D6F4A3B9}"/>
                </a:ext>
              </a:extLst>
            </p:cNvPr>
            <p:cNvSpPr/>
            <p:nvPr/>
          </p:nvSpPr>
          <p:spPr>
            <a:xfrm>
              <a:off x="527157" y="3246584"/>
              <a:ext cx="6762271" cy="315787"/>
            </a:xfrm>
            <a:prstGeom prst="roundRect">
              <a:avLst>
                <a:gd name="adj" fmla="val 4914"/>
              </a:avLst>
            </a:prstGeom>
            <a:noFill/>
            <a:ln w="381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83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98F5D-57A4-44F8-9E31-F24AFFA6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23" y="587970"/>
            <a:ext cx="3829049" cy="295045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Crisis has highlighted gaps in regional health systems…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51BBE-CA13-476A-96DE-B0A5132F4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Most Eastern African economies spend </a:t>
            </a:r>
            <a:r>
              <a:rPr lang="en-US" sz="22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rPr>
              <a:t>less than USD50 per capita </a:t>
            </a:r>
            <a:r>
              <a:rPr lang="en-US" sz="2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on health PER YEAR</a:t>
            </a:r>
            <a:endParaRPr lang="en-US" sz="2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FD90F-42A0-4D78-92A9-3F337B3BB39E}"/>
              </a:ext>
            </a:extLst>
          </p:cNvPr>
          <p:cNvSpPr txBox="1"/>
          <p:nvPr/>
        </p:nvSpPr>
        <p:spPr>
          <a:xfrm>
            <a:off x="5463888" y="6010748"/>
            <a:ext cx="6266038" cy="4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US" sz="1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Note: Latest available statistics are from 2006 – 2018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GB" sz="1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Source: World Health Statistics (2020), Global Health Expenditure database (2020)</a:t>
            </a:r>
            <a:endParaRPr lang="en-US" sz="1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1629C-8098-486B-85B7-4DD4AE1433EB}"/>
              </a:ext>
            </a:extLst>
          </p:cNvPr>
          <p:cNvSpPr/>
          <p:nvPr/>
        </p:nvSpPr>
        <p:spPr>
          <a:xfrm>
            <a:off x="4654297" y="-19050"/>
            <a:ext cx="7537703" cy="121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76445-CD81-4A2B-8B28-CDAD2321EC94}"/>
              </a:ext>
            </a:extLst>
          </p:cNvPr>
          <p:cNvSpPr/>
          <p:nvPr/>
        </p:nvSpPr>
        <p:spPr>
          <a:xfrm>
            <a:off x="6212167" y="306156"/>
            <a:ext cx="4083476" cy="33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Public Health Spending per Capita, 2017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95941B-F0C7-464B-AEB0-B773637DD3BA}"/>
              </a:ext>
            </a:extLst>
          </p:cNvPr>
          <p:cNvGrpSpPr/>
          <p:nvPr/>
        </p:nvGrpSpPr>
        <p:grpSpPr>
          <a:xfrm>
            <a:off x="5163627" y="781883"/>
            <a:ext cx="6356465" cy="4960817"/>
            <a:chOff x="5184228" y="1424065"/>
            <a:chExt cx="6356465" cy="4960817"/>
          </a:xfrm>
        </p:grpSpPr>
        <p:pic>
          <p:nvPicPr>
            <p:cNvPr id="5" name="Picture 4" descr="Chart, bubble chart&#10;&#10;Description automatically generated">
              <a:extLst>
                <a:ext uri="{FF2B5EF4-FFF2-40B4-BE49-F238E27FC236}">
                  <a16:creationId xmlns:a16="http://schemas.microsoft.com/office/drawing/2014/main" id="{A75A7632-1745-4173-A7E6-FB85C6B5BE0C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" r="3021" b="2441"/>
            <a:stretch/>
          </p:blipFill>
          <p:spPr bwMode="auto">
            <a:xfrm>
              <a:off x="5184228" y="1424065"/>
              <a:ext cx="6356465" cy="4960817"/>
            </a:xfrm>
            <a:prstGeom prst="rect">
              <a:avLst/>
            </a:prstGeom>
            <a:noFill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C5E04-7DD0-4F8C-89F5-35DE267989A2}"/>
                </a:ext>
              </a:extLst>
            </p:cNvPr>
            <p:cNvSpPr/>
            <p:nvPr/>
          </p:nvSpPr>
          <p:spPr>
            <a:xfrm>
              <a:off x="8501449" y="5498757"/>
              <a:ext cx="741405" cy="741406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346EBA3-D349-495A-ADF6-3198AC8C50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21" y="6403204"/>
            <a:ext cx="2883431" cy="3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08EE-52D1-4743-8C8A-199099CF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 Need for both more doctors and more hospital beds…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1340-CCAD-4C40-9268-98BD3F48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6623" y="1723604"/>
            <a:ext cx="9305263" cy="445335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B5CCC-FAA0-4614-9837-8167EB497B89}"/>
              </a:ext>
            </a:extLst>
          </p:cNvPr>
          <p:cNvSpPr txBox="1"/>
          <p:nvPr/>
        </p:nvSpPr>
        <p:spPr>
          <a:xfrm>
            <a:off x="7971927" y="2322527"/>
            <a:ext cx="4027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7 countries </a:t>
            </a:r>
            <a:r>
              <a:rPr lang="en-GB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the region are well below the African average of 1.8 beds</a:t>
            </a:r>
          </a:p>
          <a:p>
            <a:pPr marL="0" indent="0" algn="ctr">
              <a:buNone/>
            </a:pPr>
            <a:endParaRPr lang="en-GB" dirty="0">
              <a:solidFill>
                <a:srgbClr val="C00000"/>
              </a:solidFill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(EU rate is 5.1 beds per 1000 inhabitants)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5D7369-014E-4737-874F-61179B1F16D4}"/>
              </a:ext>
            </a:extLst>
          </p:cNvPr>
          <p:cNvSpPr/>
          <p:nvPr/>
        </p:nvSpPr>
        <p:spPr>
          <a:xfrm>
            <a:off x="1623071" y="834731"/>
            <a:ext cx="5295616" cy="33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Public Health Resources Density, latest available year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41CCE0-E55E-41C6-B993-3A1E3F944F95}"/>
              </a:ext>
            </a:extLst>
          </p:cNvPr>
          <p:cNvGrpSpPr/>
          <p:nvPr/>
        </p:nvGrpSpPr>
        <p:grpSpPr>
          <a:xfrm>
            <a:off x="514350" y="1168656"/>
            <a:ext cx="7457577" cy="5147107"/>
            <a:chOff x="682547" y="1464947"/>
            <a:chExt cx="7289380" cy="48508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85AD6D-4F0F-4183-9D56-E3136362423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47" y="1464947"/>
              <a:ext cx="7289380" cy="4850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FB40F78-1A4A-488E-8530-48D7767B0E36}"/>
                </a:ext>
              </a:extLst>
            </p:cNvPr>
            <p:cNvSpPr/>
            <p:nvPr/>
          </p:nvSpPr>
          <p:spPr>
            <a:xfrm>
              <a:off x="717272" y="3852964"/>
              <a:ext cx="7107215" cy="315787"/>
            </a:xfrm>
            <a:prstGeom prst="roundRect">
              <a:avLst>
                <a:gd name="adj" fmla="val 4914"/>
              </a:avLst>
            </a:prstGeom>
            <a:noFill/>
            <a:ln w="381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FA3355-7323-4031-8408-1D6348884905}"/>
              </a:ext>
            </a:extLst>
          </p:cNvPr>
          <p:cNvSpPr txBox="1"/>
          <p:nvPr/>
        </p:nvSpPr>
        <p:spPr>
          <a:xfrm>
            <a:off x="8136920" y="5667357"/>
            <a:ext cx="3684966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US" sz="1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Note: Latest available statistics are from 2006 – 2018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GB" sz="1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Source: World Health Statistics (2020), Global Health Expenditure database (2020)</a:t>
            </a:r>
            <a:endParaRPr lang="en-US" sz="1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377997-72A9-4B65-9E4E-FF33FB7553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8"/>
          <a:stretch/>
        </p:blipFill>
        <p:spPr bwMode="auto">
          <a:xfrm>
            <a:off x="214805" y="1719817"/>
            <a:ext cx="6586045" cy="3528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650B9-F70C-444D-A149-2A781824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deleterious impact of </a:t>
            </a:r>
            <a:r>
              <a:rPr lang="en-US" dirty="0" err="1"/>
              <a:t>Covid</a:t>
            </a:r>
            <a:r>
              <a:rPr lang="en-US" dirty="0"/>
              <a:t> on treatment of other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8032-6C47-437A-89FC-D31DB4739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850" y="1492636"/>
            <a:ext cx="5240099" cy="53653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0070C0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GB" sz="2200" b="1" dirty="0">
                <a:solidFill>
                  <a:srgbClr val="0070C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ommunicable diseases </a:t>
            </a:r>
            <a:r>
              <a:rPr lang="en-GB" sz="22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the leading cause of deaths in Eastern Africa.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ED7D31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Peri</a:t>
            </a:r>
            <a:r>
              <a:rPr lang="en-GB" sz="2200" b="1" dirty="0">
                <a:solidFill>
                  <a:srgbClr val="ED7D31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natal and nutrition conditions </a:t>
            </a:r>
            <a:r>
              <a:rPr lang="en-GB" sz="22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account for more than half of deaths in the region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>
                <a:ea typeface="DengXia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en-GB" sz="22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ikely to increase due to COVID-19 and the diversion of scarce medical resources to fight the current pandemic.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Could result in up </a:t>
            </a:r>
            <a:r>
              <a:rPr lang="en-US" sz="2200" dirty="0">
                <a:solidFill>
                  <a:srgbClr val="C00000"/>
                </a:solidFill>
              </a:rPr>
              <a:t>to 400,000 excess deaths</a:t>
            </a:r>
            <a:r>
              <a:rPr lang="en-US" sz="2200" dirty="0"/>
              <a:t>; AIDS-related deaths could go back to levels not seen since 2008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WHO forecasts a </a:t>
            </a:r>
            <a:r>
              <a:rPr lang="en-US" sz="2200" b="1" dirty="0">
                <a:solidFill>
                  <a:srgbClr val="002060"/>
                </a:solidFill>
              </a:rPr>
              <a:t>50% disruption in access to anti-malarial </a:t>
            </a:r>
            <a:r>
              <a:rPr lang="en-US" sz="2200" dirty="0"/>
              <a:t>treatment, leading to </a:t>
            </a:r>
            <a:r>
              <a:rPr lang="en-US" sz="2200" dirty="0">
                <a:solidFill>
                  <a:srgbClr val="2B7B17"/>
                </a:solidFill>
              </a:rPr>
              <a:t>100, 000 additional </a:t>
            </a:r>
            <a:r>
              <a:rPr lang="en-US" sz="2200" dirty="0"/>
              <a:t>deaths in Africa this year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FC8D69-3632-46BD-B644-1C53E69E7F80}"/>
              </a:ext>
            </a:extLst>
          </p:cNvPr>
          <p:cNvSpPr/>
          <p:nvPr/>
        </p:nvSpPr>
        <p:spPr>
          <a:xfrm>
            <a:off x="1095478" y="1250353"/>
            <a:ext cx="4083476" cy="33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Deaths by Cause, 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63F4A-ADEC-4CAB-8BF6-3AA2FE03C9A7}"/>
              </a:ext>
            </a:extLst>
          </p:cNvPr>
          <p:cNvSpPr txBox="1"/>
          <p:nvPr/>
        </p:nvSpPr>
        <p:spPr>
          <a:xfrm>
            <a:off x="1653434" y="5350518"/>
            <a:ext cx="352552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Source: WHO 2018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584AB-ECC5-48DD-92E2-5E0DCD27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School closures affected 96 million learners in Eastern Africa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7CA302-F7C2-4796-955B-F78A5CE0D0D1}"/>
              </a:ext>
            </a:extLst>
          </p:cNvPr>
          <p:cNvSpPr/>
          <p:nvPr/>
        </p:nvSpPr>
        <p:spPr>
          <a:xfrm>
            <a:off x="3755933" y="1494875"/>
            <a:ext cx="7877521" cy="38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Share of Female and Young Students Among Total Impacted by School Closures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B4609-27B6-4769-998F-775B3D40115E}"/>
              </a:ext>
            </a:extLst>
          </p:cNvPr>
          <p:cNvSpPr txBox="1"/>
          <p:nvPr/>
        </p:nvSpPr>
        <p:spPr>
          <a:xfrm>
            <a:off x="264506" y="6072235"/>
            <a:ext cx="6697580" cy="43088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/>
              <a:t>Note: Except for the Eastern Africa point, country bubbles are sized by the total number of students impacted</a:t>
            </a:r>
          </a:p>
          <a:p>
            <a:r>
              <a:rPr lang="en-US" sz="1100" dirty="0"/>
              <a:t>Source: UNESCO, UNICEF, World Bank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321C3-A62F-4422-8880-04E36503CA35}"/>
              </a:ext>
            </a:extLst>
          </p:cNvPr>
          <p:cNvSpPr/>
          <p:nvPr/>
        </p:nvSpPr>
        <p:spPr>
          <a:xfrm>
            <a:off x="211052" y="1003395"/>
            <a:ext cx="3197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Across all affected learners in Eastern Africa,</a:t>
            </a:r>
          </a:p>
          <a:p>
            <a:pPr algn="ctr"/>
            <a:r>
              <a:rPr lang="en-US" sz="2000" b="1" i="1" dirty="0">
                <a:solidFill>
                  <a:schemeClr val="tx2"/>
                </a:solidFill>
              </a:rPr>
              <a:t>79% are primary school-aged or younger</a:t>
            </a:r>
            <a:endParaRPr lang="en-US" sz="2000" i="1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FA171A-8D62-4927-9E85-021A2343C51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8441" y="2177823"/>
            <a:ext cx="8572507" cy="3443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A5E31F3-BE02-4036-9987-B002FA422F1F}"/>
              </a:ext>
            </a:extLst>
          </p:cNvPr>
          <p:cNvSpPr/>
          <p:nvPr/>
        </p:nvSpPr>
        <p:spPr>
          <a:xfrm rot="10800000">
            <a:off x="1570911" y="2581539"/>
            <a:ext cx="477672" cy="20707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C729DB-CB3B-4954-B1D1-F1E091E1596A}"/>
              </a:ext>
            </a:extLst>
          </p:cNvPr>
          <p:cNvSpPr/>
          <p:nvPr/>
        </p:nvSpPr>
        <p:spPr>
          <a:xfrm>
            <a:off x="318200" y="2897547"/>
            <a:ext cx="3078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… slowing progress to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SDG4 </a:t>
            </a:r>
            <a:r>
              <a:rPr lang="en-US" i="1" dirty="0"/>
              <a:t>…</a:t>
            </a:r>
            <a:endParaRPr lang="en-US" sz="2000" i="1" dirty="0"/>
          </a:p>
        </p:txBody>
      </p:sp>
      <p:pic>
        <p:nvPicPr>
          <p:cNvPr id="8194" name="Picture 2" descr="Goal 4 | Department of Economic and Social Affairs">
            <a:extLst>
              <a:ext uri="{FF2B5EF4-FFF2-40B4-BE49-F238E27FC236}">
                <a16:creationId xmlns:a16="http://schemas.microsoft.com/office/drawing/2014/main" id="{47381045-C60F-4C92-A654-63F780B8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534" y="3390100"/>
            <a:ext cx="1254425" cy="12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7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BD8E1-2CA0-4A86-B192-A4017510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need for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digitalization 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06DB-C2BA-4434-B6C3-664156D75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3"/>
            <a:ext cx="3129879" cy="3415623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Digital gaps widen inequality in education access</a:t>
            </a:r>
            <a:endParaRPr lang="en-US" sz="1600" b="1" dirty="0"/>
          </a:p>
          <a:p>
            <a:pPr marL="0" lvl="1" indent="0" algn="ctr">
              <a:buNone/>
            </a:pPr>
            <a:r>
              <a:rPr lang="en-US" sz="1600" dirty="0"/>
              <a:t>Significant portions of the world population did not have access to online education</a:t>
            </a:r>
          </a:p>
          <a:p>
            <a:pPr marL="0" lvl="1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000" b="1" dirty="0"/>
              <a:t>More investment needed in 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ICT for social sectors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D0E80-74C2-4681-8594-B83AC33E13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8587" y="475817"/>
            <a:ext cx="7123883" cy="576251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A66025-600A-468E-A833-638E4C1493E8}"/>
              </a:ext>
            </a:extLst>
          </p:cNvPr>
          <p:cNvSpPr txBox="1"/>
          <p:nvPr/>
        </p:nvSpPr>
        <p:spPr>
          <a:xfrm>
            <a:off x="8473439" y="6198676"/>
            <a:ext cx="361696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Source: UNECA analysis of UNICEF survey data (UNICEF, 2020b)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A07BD6B-37F3-46E2-BB1C-5269A473D1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21" y="6403204"/>
            <a:ext cx="2883431" cy="3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0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4640D6-A5BE-4F2F-891B-B52196E83EE9}"/>
              </a:ext>
            </a:extLst>
          </p:cNvPr>
          <p:cNvSpPr/>
          <p:nvPr/>
        </p:nvSpPr>
        <p:spPr>
          <a:xfrm>
            <a:off x="1745986" y="4742383"/>
            <a:ext cx="6412496" cy="86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&amp; RECOMENDATIONS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952C5A-B4FF-401F-8669-9BB53A28B109}"/>
              </a:ext>
            </a:extLst>
          </p:cNvPr>
          <p:cNvSpPr/>
          <p:nvPr/>
        </p:nvSpPr>
        <p:spPr>
          <a:xfrm>
            <a:off x="771914" y="4963523"/>
            <a:ext cx="875255" cy="572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3D1F9-5490-4C4F-B9C8-E6714C2FF36D}"/>
              </a:ext>
            </a:extLst>
          </p:cNvPr>
          <p:cNvSpPr/>
          <p:nvPr/>
        </p:nvSpPr>
        <p:spPr>
          <a:xfrm>
            <a:off x="1745985" y="3439686"/>
            <a:ext cx="6412497" cy="76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IMPACT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7380CB-BE54-4969-8D41-FFDB6EDABBE8}"/>
              </a:ext>
            </a:extLst>
          </p:cNvPr>
          <p:cNvSpPr/>
          <p:nvPr/>
        </p:nvSpPr>
        <p:spPr>
          <a:xfrm>
            <a:off x="794276" y="3538334"/>
            <a:ext cx="875255" cy="572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62915F-310D-4778-A5AE-FD44E27A64BD}"/>
              </a:ext>
            </a:extLst>
          </p:cNvPr>
          <p:cNvSpPr/>
          <p:nvPr/>
        </p:nvSpPr>
        <p:spPr>
          <a:xfrm>
            <a:off x="2134401" y="2059228"/>
            <a:ext cx="6412496" cy="76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EA60A-EB77-4C23-8833-980B1150A652}"/>
              </a:ext>
            </a:extLst>
          </p:cNvPr>
          <p:cNvSpPr/>
          <p:nvPr/>
        </p:nvSpPr>
        <p:spPr>
          <a:xfrm>
            <a:off x="964209" y="2303067"/>
            <a:ext cx="875255" cy="572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7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056EFE-E9E1-44C7-BE66-A7D0701C9339}"/>
              </a:ext>
            </a:extLst>
          </p:cNvPr>
          <p:cNvCxnSpPr>
            <a:cxnSpLocks/>
          </p:cNvCxnSpPr>
          <p:nvPr/>
        </p:nvCxnSpPr>
        <p:spPr>
          <a:xfrm>
            <a:off x="884175" y="3134261"/>
            <a:ext cx="6412496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37D9D9-7A8B-46F0-8A7E-F7081AB92216}"/>
              </a:ext>
            </a:extLst>
          </p:cNvPr>
          <p:cNvCxnSpPr>
            <a:cxnSpLocks/>
          </p:cNvCxnSpPr>
          <p:nvPr/>
        </p:nvCxnSpPr>
        <p:spPr>
          <a:xfrm>
            <a:off x="803059" y="4514719"/>
            <a:ext cx="6493612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55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012C-F6F9-4494-803E-0C06BBBB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8" y="11025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Conclusions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CE665-63E4-4741-805A-57A2680FD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043" y="856527"/>
            <a:ext cx="5856791" cy="5717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To Be Discussed! </a:t>
            </a:r>
          </a:p>
        </p:txBody>
      </p:sp>
    </p:spTree>
    <p:extLst>
      <p:ext uri="{BB962C8B-B14F-4D97-AF65-F5344CB8AC3E}">
        <p14:creationId xmlns:p14="http://schemas.microsoft.com/office/powerpoint/2010/main" val="3266129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234689" y="6191870"/>
            <a:ext cx="6697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UNDESA,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EFECB-B0B6-405C-9000-1E43825389C9}"/>
              </a:ext>
            </a:extLst>
          </p:cNvPr>
          <p:cNvSpPr txBox="1"/>
          <p:nvPr/>
        </p:nvSpPr>
        <p:spPr>
          <a:xfrm>
            <a:off x="6767227" y="1086221"/>
            <a:ext cx="4564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…but Eastern Africa fared better than Africa &amp; the world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904633-6015-4624-8C50-99977BC9D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26968"/>
              </p:ext>
            </p:extLst>
          </p:nvPr>
        </p:nvGraphicFramePr>
        <p:xfrm>
          <a:off x="5592680" y="2568710"/>
          <a:ext cx="6115297" cy="2058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967">
                  <a:extLst>
                    <a:ext uri="{9D8B030D-6E8A-4147-A177-3AD203B41FA5}">
                      <a16:colId xmlns:a16="http://schemas.microsoft.com/office/drawing/2014/main" val="867742768"/>
                    </a:ext>
                  </a:extLst>
                </a:gridCol>
                <a:gridCol w="1029280">
                  <a:extLst>
                    <a:ext uri="{9D8B030D-6E8A-4147-A177-3AD203B41FA5}">
                      <a16:colId xmlns:a16="http://schemas.microsoft.com/office/drawing/2014/main" val="3369556588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291938152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1306164541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86813927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1448562849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740261432"/>
                    </a:ext>
                  </a:extLst>
                </a:gridCol>
              </a:tblGrid>
              <a:tr h="57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Average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2015-2017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488460"/>
                  </a:ext>
                </a:extLst>
              </a:tr>
              <a:tr h="4982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5.8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6.7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6.5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-0.7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3.0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4.1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77571"/>
                  </a:ext>
                </a:extLst>
              </a:tr>
              <a:tr h="4982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Africa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2.6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3.4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2.9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-3.4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3.4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3.6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676333"/>
                  </a:ext>
                </a:extLst>
              </a:tr>
              <a:tr h="491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World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2.8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3.1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-4.3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4.7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3.4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02504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CC8258-E7C9-4809-8441-7AA8EBB40980}"/>
              </a:ext>
            </a:extLst>
          </p:cNvPr>
          <p:cNvSpPr/>
          <p:nvPr/>
        </p:nvSpPr>
        <p:spPr>
          <a:xfrm>
            <a:off x="9172965" y="2564098"/>
            <a:ext cx="858031" cy="2058758"/>
          </a:xfrm>
          <a:prstGeom prst="roundRect">
            <a:avLst>
              <a:gd name="adj" fmla="val 4914"/>
            </a:avLst>
          </a:prstGeom>
          <a:noFill/>
          <a:ln w="381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95ED2-BBC6-4B64-8D81-F69B808E1279}"/>
              </a:ext>
            </a:extLst>
          </p:cNvPr>
          <p:cNvSpPr txBox="1"/>
          <p:nvPr/>
        </p:nvSpPr>
        <p:spPr>
          <a:xfrm>
            <a:off x="430887" y="1259989"/>
            <a:ext cx="45647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First and largest economic contraction in</a:t>
            </a:r>
          </a:p>
          <a:p>
            <a:r>
              <a:rPr lang="en-US" sz="3200" dirty="0">
                <a:solidFill>
                  <a:srgbClr val="8C1637"/>
                </a:solidFill>
              </a:rPr>
              <a:t>27 years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DD5BA4-C638-4B58-8106-521E3A0987DE}"/>
              </a:ext>
            </a:extLst>
          </p:cNvPr>
          <p:cNvGrpSpPr/>
          <p:nvPr/>
        </p:nvGrpSpPr>
        <p:grpSpPr>
          <a:xfrm>
            <a:off x="1430705" y="2381793"/>
            <a:ext cx="2967891" cy="3580825"/>
            <a:chOff x="1430705" y="2381793"/>
            <a:chExt cx="2967891" cy="3580825"/>
          </a:xfrm>
        </p:grpSpPr>
        <p:pic>
          <p:nvPicPr>
            <p:cNvPr id="3074" name="Picture 2" descr="Africa map silhouette Royalty Free Vector Image">
              <a:extLst>
                <a:ext uri="{FF2B5EF4-FFF2-40B4-BE49-F238E27FC236}">
                  <a16:creationId xmlns:a16="http://schemas.microsoft.com/office/drawing/2014/main" id="{BD5F87AA-EB04-4C81-B7D2-23E024F7C9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0"/>
            <a:stretch/>
          </p:blipFill>
          <p:spPr bwMode="auto">
            <a:xfrm>
              <a:off x="1430705" y="2381793"/>
              <a:ext cx="2967891" cy="358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9FB5F9-504E-4286-B707-4B7D98ED32A8}"/>
                </a:ext>
              </a:extLst>
            </p:cNvPr>
            <p:cNvSpPr/>
            <p:nvPr/>
          </p:nvSpPr>
          <p:spPr>
            <a:xfrm>
              <a:off x="2260041" y="3429000"/>
              <a:ext cx="15183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-3.4% GDP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2810324-7C8D-45EB-A343-7E4D503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Africa has been hit hard by the crisis…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E0CBB-0130-475C-866D-D93549EE458F}"/>
              </a:ext>
            </a:extLst>
          </p:cNvPr>
          <p:cNvSpPr txBox="1"/>
          <p:nvPr/>
        </p:nvSpPr>
        <p:spPr>
          <a:xfrm>
            <a:off x="7096587" y="2121600"/>
            <a:ext cx="390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Annual GDP growth, 2015 – 2022</a:t>
            </a:r>
          </a:p>
        </p:txBody>
      </p:sp>
    </p:spTree>
    <p:extLst>
      <p:ext uri="{BB962C8B-B14F-4D97-AF65-F5344CB8AC3E}">
        <p14:creationId xmlns:p14="http://schemas.microsoft.com/office/powerpoint/2010/main" val="18562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DA75-06AC-4178-987F-A3A8E3CB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5" y="1852696"/>
            <a:ext cx="6126166" cy="74177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Dr. Andrew Mold</a:t>
            </a:r>
            <a:br>
              <a:rPr lang="en-US" sz="3200" dirty="0"/>
            </a:br>
            <a:r>
              <a:rPr lang="en-US" sz="2200" b="0" dirty="0"/>
              <a:t>Chief, </a:t>
            </a:r>
            <a:r>
              <a:rPr lang="en-US" sz="2200" b="0"/>
              <a:t>Regional Integration </a:t>
            </a:r>
            <a:r>
              <a:rPr lang="en-US" sz="2200" b="0" dirty="0"/>
              <a:t>&amp; AfCFTA Cluster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847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EAEB-37CC-4ED7-8BDF-391D2EAC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the relative resilience?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89D21-74EC-467F-AD7B-E3F1202B4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5" y="990600"/>
            <a:ext cx="6616827" cy="5334000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b="1" dirty="0">
                <a:solidFill>
                  <a:srgbClr val="0070C0"/>
                </a:solidFill>
              </a:rPr>
              <a:t>Lack of Structural Change plays to our advantage?</a:t>
            </a:r>
          </a:p>
          <a:p>
            <a:pPr marL="1428750" lvl="2" indent="-514350">
              <a:spcBef>
                <a:spcPts val="0"/>
              </a:spcBef>
              <a:spcAft>
                <a:spcPts val="2400"/>
              </a:spcAft>
              <a:buFont typeface="+mj-lt"/>
              <a:buAutoNum type="romanLcPeriod"/>
            </a:pPr>
            <a:r>
              <a:rPr lang="en-US" sz="3900" dirty="0">
                <a:solidFill>
                  <a:srgbClr val="0070C0"/>
                </a:solidFill>
              </a:rPr>
              <a:t>Agriculture is a higher share of GDP</a:t>
            </a:r>
          </a:p>
          <a:p>
            <a:pPr marL="1428750" lvl="2" indent="-514350">
              <a:spcBef>
                <a:spcPts val="0"/>
              </a:spcBef>
              <a:spcAft>
                <a:spcPts val="2400"/>
              </a:spcAft>
              <a:buFont typeface="+mj-lt"/>
              <a:buAutoNum type="romanLcPeriod"/>
            </a:pPr>
            <a:r>
              <a:rPr lang="en-US" sz="3900" dirty="0">
                <a:solidFill>
                  <a:srgbClr val="0070C0"/>
                </a:solidFill>
              </a:rPr>
              <a:t>Low integration into global value chains 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b="1" dirty="0">
                <a:solidFill>
                  <a:srgbClr val="0070C0"/>
                </a:solidFill>
              </a:rPr>
              <a:t>Low level of urbanization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b="1" dirty="0">
                <a:solidFill>
                  <a:srgbClr val="0070C0"/>
                </a:solidFill>
              </a:rPr>
              <a:t>DEMOGRAPHICS!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900" b="1" dirty="0">
                <a:solidFill>
                  <a:srgbClr val="0070C0"/>
                </a:solidFill>
              </a:rPr>
              <a:t>Mixed level of </a:t>
            </a:r>
            <a:r>
              <a:rPr lang="en-US" sz="3900" b="1" i="1" dirty="0">
                <a:solidFill>
                  <a:srgbClr val="0070C0"/>
                </a:solidFill>
              </a:rPr>
              <a:t>stringency</a:t>
            </a:r>
            <a:r>
              <a:rPr lang="en-US" sz="3900" b="1" dirty="0">
                <a:solidFill>
                  <a:srgbClr val="0070C0"/>
                </a:solidFill>
              </a:rPr>
              <a:t> in lockdowns?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F82A-EAC9-4A2B-A724-C7AE3AAC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Varying effects of pandemic according to type of economy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AB4029-A56C-4444-ADDA-C6C9F191C72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8787937"/>
              </p:ext>
            </p:extLst>
          </p:nvPr>
        </p:nvGraphicFramePr>
        <p:xfrm>
          <a:off x="1574157" y="1346705"/>
          <a:ext cx="8572501" cy="505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7C589B-AD00-490C-8C14-127E2900CB50}"/>
              </a:ext>
            </a:extLst>
          </p:cNvPr>
          <p:cNvSpPr txBox="1"/>
          <p:nvPr/>
        </p:nvSpPr>
        <p:spPr>
          <a:xfrm>
            <a:off x="4784948" y="977373"/>
            <a:ext cx="261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GDP growth in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3085D-A84E-4291-A5AC-C9A17A87E42F}"/>
              </a:ext>
            </a:extLst>
          </p:cNvPr>
          <p:cNvSpPr txBox="1"/>
          <p:nvPr/>
        </p:nvSpPr>
        <p:spPr>
          <a:xfrm>
            <a:off x="8740183" y="6191250"/>
            <a:ext cx="2384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NISR</a:t>
            </a:r>
          </a:p>
        </p:txBody>
      </p:sp>
    </p:spTree>
    <p:extLst>
      <p:ext uri="{BB962C8B-B14F-4D97-AF65-F5344CB8AC3E}">
        <p14:creationId xmlns:p14="http://schemas.microsoft.com/office/powerpoint/2010/main" val="41381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70C6FA-F165-463B-ABD1-2DC3D02B74DB}"/>
              </a:ext>
            </a:extLst>
          </p:cNvPr>
          <p:cNvSpPr/>
          <p:nvPr/>
        </p:nvSpPr>
        <p:spPr>
          <a:xfrm>
            <a:off x="4295775" y="2105025"/>
            <a:ext cx="3114675" cy="247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0F1181-41F7-4B08-A985-6147B5D2ACFB}"/>
              </a:ext>
            </a:extLst>
          </p:cNvPr>
          <p:cNvSpPr/>
          <p:nvPr/>
        </p:nvSpPr>
        <p:spPr>
          <a:xfrm>
            <a:off x="4295775" y="4227700"/>
            <a:ext cx="3114675" cy="247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45E1B5-D64B-42F9-B095-ADB2548B80A0}"/>
              </a:ext>
            </a:extLst>
          </p:cNvPr>
          <p:cNvSpPr/>
          <p:nvPr/>
        </p:nvSpPr>
        <p:spPr>
          <a:xfrm>
            <a:off x="4295774" y="4520751"/>
            <a:ext cx="3114675" cy="247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B53B966-50C0-4F2B-90D1-952E7ABA8786}"/>
              </a:ext>
            </a:extLst>
          </p:cNvPr>
          <p:cNvSpPr/>
          <p:nvPr/>
        </p:nvSpPr>
        <p:spPr>
          <a:xfrm>
            <a:off x="4229100" y="5610910"/>
            <a:ext cx="3800475" cy="514916"/>
          </a:xfrm>
          <a:prstGeom prst="rightArrow">
            <a:avLst>
              <a:gd name="adj1" fmla="val 50000"/>
              <a:gd name="adj2" fmla="val 4075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23BE703-E1A6-44F1-AA05-0795E114FDF6}"/>
              </a:ext>
            </a:extLst>
          </p:cNvPr>
          <p:cNvSpPr/>
          <p:nvPr/>
        </p:nvSpPr>
        <p:spPr>
          <a:xfrm>
            <a:off x="4229100" y="1076325"/>
            <a:ext cx="3800475" cy="514916"/>
          </a:xfrm>
          <a:prstGeom prst="rightArrow">
            <a:avLst>
              <a:gd name="adj1" fmla="val 50000"/>
              <a:gd name="adj2" fmla="val 407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7CA302-F7C2-4796-955B-F78A5CE0D0D1}"/>
              </a:ext>
            </a:extLst>
          </p:cNvPr>
          <p:cNvSpPr/>
          <p:nvPr/>
        </p:nvSpPr>
        <p:spPr>
          <a:xfrm>
            <a:off x="417093" y="831187"/>
            <a:ext cx="5678906" cy="38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Year-on-Year Growth by Sector,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407BDF3-CDFB-2649-8F55-D42A7D11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20229"/>
              </p:ext>
            </p:extLst>
          </p:nvPr>
        </p:nvGraphicFramePr>
        <p:xfrm>
          <a:off x="77820" y="1220739"/>
          <a:ext cx="8291891" cy="498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5FC937-EFC9-44A2-9960-E38F67514763}"/>
              </a:ext>
            </a:extLst>
          </p:cNvPr>
          <p:cNvSpPr txBox="1"/>
          <p:nvPr/>
        </p:nvSpPr>
        <p:spPr>
          <a:xfrm>
            <a:off x="8029574" y="1141640"/>
            <a:ext cx="3792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Tourism and hospitality industries were hit the hardest</a:t>
            </a:r>
          </a:p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Art &amp; Entertainment equally affected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0B494-2BD0-40A6-A68F-BD393580BFE4}"/>
              </a:ext>
            </a:extLst>
          </p:cNvPr>
          <p:cNvSpPr txBox="1"/>
          <p:nvPr/>
        </p:nvSpPr>
        <p:spPr>
          <a:xfrm>
            <a:off x="8029572" y="2720196"/>
            <a:ext cx="392430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Manufacturing industries were affected differently</a:t>
            </a:r>
            <a:endParaRPr lang="en-US" dirty="0">
              <a:solidFill>
                <a:schemeClr val="accent1"/>
              </a:solidFill>
            </a:endParaRP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For example, continued expansion in </a:t>
            </a:r>
            <a:r>
              <a:rPr lang="en-US" sz="1400" b="1" dirty="0">
                <a:solidFill>
                  <a:schemeClr val="accent1"/>
                </a:solidFill>
              </a:rPr>
              <a:t>metals and chemicals </a:t>
            </a:r>
            <a:r>
              <a:rPr lang="en-US" sz="1400" dirty="0"/>
              <a:t>but contraction in </a:t>
            </a:r>
            <a:r>
              <a:rPr lang="en-US" sz="1400" b="1" dirty="0">
                <a:solidFill>
                  <a:schemeClr val="accent1"/>
                </a:solidFill>
              </a:rPr>
              <a:t>wood and paper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Supply side disruptions in subsectors are explanatory factors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56027-7356-49FF-B447-DCA73E1C5801}"/>
              </a:ext>
            </a:extLst>
          </p:cNvPr>
          <p:cNvSpPr txBox="1"/>
          <p:nvPr/>
        </p:nvSpPr>
        <p:spPr>
          <a:xfrm>
            <a:off x="8029574" y="5656311"/>
            <a:ext cx="348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sz="1600" dirty="0">
                <a:solidFill>
                  <a:srgbClr val="00B050"/>
                </a:solidFill>
              </a:rPr>
              <a:t>ICT industry experienced growth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4BB571-FD21-4CF1-A698-B08E6C89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Sectoral Impact of the Crisis: The Example of Rwanda</a:t>
            </a:r>
          </a:p>
        </p:txBody>
      </p:sp>
      <p:pic>
        <p:nvPicPr>
          <p:cNvPr id="5122" name="Picture 2" descr="Hotel service restaurant icon design graphic Vector Image">
            <a:extLst>
              <a:ext uri="{FF2B5EF4-FFF2-40B4-BE49-F238E27FC236}">
                <a16:creationId xmlns:a16="http://schemas.microsoft.com/office/drawing/2014/main" id="{25B70915-7BA8-48B9-92AF-EAB4F40C1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600" y1="63056" x2="58600" y2="63056"/>
                        <a14:foregroundMark x1="67900" y1="60741" x2="67900" y2="60741"/>
                        <a14:foregroundMark x1="76000" y1="60741" x2="76000" y2="60741"/>
                        <a14:backgroundMark x1="48100" y1="79907" x2="37700" y2="7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12120" r="19550" b="20417"/>
          <a:stretch/>
        </p:blipFill>
        <p:spPr bwMode="auto">
          <a:xfrm>
            <a:off x="4109677" y="1163844"/>
            <a:ext cx="271464" cy="3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wnload Radio Tower Filled Icon - Telecommunications Icon Png PNG Image  with No Background - PNGkey.com">
            <a:extLst>
              <a:ext uri="{FF2B5EF4-FFF2-40B4-BE49-F238E27FC236}">
                <a16:creationId xmlns:a16="http://schemas.microsoft.com/office/drawing/2014/main" id="{998D893A-D1C4-48D8-BA86-DF7A46380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656311"/>
            <a:ext cx="260375" cy="3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0EF51D-1A6D-4F74-A014-9817496A7FE7}"/>
              </a:ext>
            </a:extLst>
          </p:cNvPr>
          <p:cNvSpPr/>
          <p:nvPr/>
        </p:nvSpPr>
        <p:spPr>
          <a:xfrm>
            <a:off x="8290806" y="835146"/>
            <a:ext cx="2914177" cy="38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Selected Observations</a:t>
            </a:r>
          </a:p>
        </p:txBody>
      </p:sp>
      <p:pic>
        <p:nvPicPr>
          <p:cNvPr id="5128" name="Picture 8" descr="Free Chemicals Icon of Glyph style - Available in SVG, PNG, EPS, AI &amp; Icon  fonts">
            <a:extLst>
              <a:ext uri="{FF2B5EF4-FFF2-40B4-BE49-F238E27FC236}">
                <a16:creationId xmlns:a16="http://schemas.microsoft.com/office/drawing/2014/main" id="{A7D58E2E-E54F-4333-8F11-589E6D64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74" y="4214522"/>
            <a:ext cx="216856" cy="2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tack Of Paper Icon – Free Download, PNG and Vector">
            <a:extLst>
              <a:ext uri="{FF2B5EF4-FFF2-40B4-BE49-F238E27FC236}">
                <a16:creationId xmlns:a16="http://schemas.microsoft.com/office/drawing/2014/main" id="{DF6857B2-A6C1-47E5-B1DD-136AE998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92444" l="9778" r="89778">
                        <a14:foregroundMark x1="40000" y1="10667" x2="48000" y2="10667"/>
                        <a14:foregroundMark x1="35556" y1="92444" x2="52000" y2="9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34" y="2060290"/>
            <a:ext cx="296009" cy="2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ompany, factory, industry, manufacturing icon - Download on Iconfinder">
            <a:extLst>
              <a:ext uri="{FF2B5EF4-FFF2-40B4-BE49-F238E27FC236}">
                <a16:creationId xmlns:a16="http://schemas.microsoft.com/office/drawing/2014/main" id="{44ACEF22-4393-447E-870E-99D8224B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50" y="4498970"/>
            <a:ext cx="244037" cy="2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1AB10F-480F-4C92-B4C0-84C7529B01F9}"/>
              </a:ext>
            </a:extLst>
          </p:cNvPr>
          <p:cNvSpPr txBox="1"/>
          <p:nvPr/>
        </p:nvSpPr>
        <p:spPr>
          <a:xfrm>
            <a:off x="10407650" y="6244485"/>
            <a:ext cx="400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NISR</a:t>
            </a:r>
          </a:p>
        </p:txBody>
      </p:sp>
    </p:spTree>
    <p:extLst>
      <p:ext uri="{BB962C8B-B14F-4D97-AF65-F5344CB8AC3E}">
        <p14:creationId xmlns:p14="http://schemas.microsoft.com/office/powerpoint/2010/main" val="74010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14" grpId="0" animBg="1"/>
      <p:bldP spid="10" grpId="0" animBg="1"/>
      <p:bldP spid="4" grpId="0" build="p"/>
      <p:bldP spid="6" grpId="0" uiExpand="1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584AB-ECC5-48DD-92E2-5E0DCD27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Manufacturing bounced back…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50A13-6DC5-4B45-B461-73DB7FEA2640}"/>
              </a:ext>
            </a:extLst>
          </p:cNvPr>
          <p:cNvSpPr txBox="1"/>
          <p:nvPr/>
        </p:nvSpPr>
        <p:spPr>
          <a:xfrm>
            <a:off x="264506" y="6241512"/>
            <a:ext cx="6697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National Sources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7CA302-F7C2-4796-955B-F78A5CE0D0D1}"/>
              </a:ext>
            </a:extLst>
          </p:cNvPr>
          <p:cNvSpPr/>
          <p:nvPr/>
        </p:nvSpPr>
        <p:spPr>
          <a:xfrm>
            <a:off x="1047012" y="1158565"/>
            <a:ext cx="554239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Rwanda Manufacturing Production Index 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7B431F-C51D-4541-B65B-6291EB3FA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358767"/>
              </p:ext>
            </p:extLst>
          </p:nvPr>
        </p:nvGraphicFramePr>
        <p:xfrm>
          <a:off x="264505" y="1700650"/>
          <a:ext cx="7668533" cy="454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3B174BD-9916-40C2-A447-8AF906C74F20}"/>
              </a:ext>
            </a:extLst>
          </p:cNvPr>
          <p:cNvSpPr txBox="1"/>
          <p:nvPr/>
        </p:nvSpPr>
        <p:spPr>
          <a:xfrm>
            <a:off x="7770294" y="1859339"/>
            <a:ext cx="37548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lockdown provoked </a:t>
            </a:r>
            <a:r>
              <a:rPr lang="en-US" b="1" dirty="0">
                <a:solidFill>
                  <a:srgbClr val="FF0000"/>
                </a:solidFill>
              </a:rPr>
              <a:t>sharp decline in manufacturing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Recovery </a:t>
            </a:r>
            <a:r>
              <a:rPr lang="en-US" b="1" dirty="0">
                <a:solidFill>
                  <a:srgbClr val="2B7B17"/>
                </a:solidFill>
              </a:rPr>
              <a:t>surpassed January levels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rgbClr val="2B7B17"/>
              </a:solidFill>
            </a:endParaRPr>
          </a:p>
          <a:p>
            <a:pPr algn="ctr"/>
            <a:r>
              <a:rPr lang="en-US" b="1" dirty="0">
                <a:solidFill>
                  <a:schemeClr val="accent4"/>
                </a:solidFill>
              </a:rPr>
              <a:t>Faltering recovery</a:t>
            </a:r>
            <a:r>
              <a:rPr lang="en-US" dirty="0"/>
              <a:t> in latter part of year during second and third waves.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A1B77D8-36AA-4F30-A3CE-7CD6F931D66D}"/>
              </a:ext>
            </a:extLst>
          </p:cNvPr>
          <p:cNvSpPr/>
          <p:nvPr/>
        </p:nvSpPr>
        <p:spPr>
          <a:xfrm rot="10800000">
            <a:off x="9346045" y="2638388"/>
            <a:ext cx="766119" cy="29287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2FF9AAA-3E03-4720-AD05-75EDB33082F6}"/>
              </a:ext>
            </a:extLst>
          </p:cNvPr>
          <p:cNvSpPr/>
          <p:nvPr/>
        </p:nvSpPr>
        <p:spPr>
          <a:xfrm rot="10800000">
            <a:off x="9346044" y="3802670"/>
            <a:ext cx="766119" cy="29287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P spid="3" grpId="0" uiExpand="1" build="p"/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85350A-C81F-48B8-8E2F-3D925FF45A58}"/>
              </a:ext>
            </a:extLst>
          </p:cNvPr>
          <p:cNvSpPr/>
          <p:nvPr/>
        </p:nvSpPr>
        <p:spPr>
          <a:xfrm>
            <a:off x="8390237" y="1725945"/>
            <a:ext cx="3113903" cy="3882013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A584AB-ECC5-48DD-92E2-5E0DCD27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What high-frequency data can tell us about the pace of recovery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7CA302-F7C2-4796-955B-F78A5CE0D0D1}"/>
              </a:ext>
            </a:extLst>
          </p:cNvPr>
          <p:cNvSpPr/>
          <p:nvPr/>
        </p:nvSpPr>
        <p:spPr>
          <a:xfrm>
            <a:off x="0" y="1286360"/>
            <a:ext cx="5678906" cy="38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DFE957D-BECE-4922-B6C2-178FBA771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893792"/>
              </p:ext>
            </p:extLst>
          </p:nvPr>
        </p:nvGraphicFramePr>
        <p:xfrm>
          <a:off x="403979" y="1273789"/>
          <a:ext cx="5452142" cy="423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E64588D-6636-4ABF-BE47-3195A4D58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091893"/>
              </p:ext>
            </p:extLst>
          </p:nvPr>
        </p:nvGraphicFramePr>
        <p:xfrm>
          <a:off x="6686693" y="1273789"/>
          <a:ext cx="5452141" cy="432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F721DF9-2FDB-4AFE-88BC-33ED85E32A45}"/>
              </a:ext>
            </a:extLst>
          </p:cNvPr>
          <p:cNvSpPr txBox="1"/>
          <p:nvPr/>
        </p:nvSpPr>
        <p:spPr>
          <a:xfrm>
            <a:off x="3130050" y="758695"/>
            <a:ext cx="60960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Cement production, 2019-2020 (Thousand Tonnes) </a:t>
            </a:r>
            <a:endParaRPr lang="en-US" sz="20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786CD1-644F-47C9-91EF-A617D1664E17}"/>
              </a:ext>
            </a:extLst>
          </p:cNvPr>
          <p:cNvSpPr/>
          <p:nvPr/>
        </p:nvSpPr>
        <p:spPr>
          <a:xfrm>
            <a:off x="7107782" y="5584211"/>
            <a:ext cx="4714103" cy="6962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DRC saw a sharper fall followed by an unstable and less robust recovery through 2020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A3A01-9546-451F-8591-A49846A61806}"/>
              </a:ext>
            </a:extLst>
          </p:cNvPr>
          <p:cNvSpPr txBox="1"/>
          <p:nvPr/>
        </p:nvSpPr>
        <p:spPr>
          <a:xfrm>
            <a:off x="294640" y="620776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National Sources</a:t>
            </a:r>
          </a:p>
        </p:txBody>
      </p:sp>
    </p:spTree>
    <p:extLst>
      <p:ext uri="{BB962C8B-B14F-4D97-AF65-F5344CB8AC3E}">
        <p14:creationId xmlns:p14="http://schemas.microsoft.com/office/powerpoint/2010/main" val="19745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16" grpId="0">
        <p:bldAsOne/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584AB-ECC5-48DD-92E2-5E0DCD27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43180"/>
            <a:ext cx="11451773" cy="58574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Sectoral recovery has NOT been uniform across countries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7CA302-F7C2-4796-955B-F78A5CE0D0D1}"/>
              </a:ext>
            </a:extLst>
          </p:cNvPr>
          <p:cNvSpPr/>
          <p:nvPr/>
        </p:nvSpPr>
        <p:spPr>
          <a:xfrm>
            <a:off x="3398949" y="1125451"/>
            <a:ext cx="5678906" cy="38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41AE0FD-A316-4C11-A92F-63ED07BF5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755988"/>
              </p:ext>
            </p:extLst>
          </p:nvPr>
        </p:nvGraphicFramePr>
        <p:xfrm>
          <a:off x="513539" y="1191622"/>
          <a:ext cx="5223752" cy="454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06BF5D4-9226-4E16-BA0F-A8A5908FC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79392"/>
              </p:ext>
            </p:extLst>
          </p:nvPr>
        </p:nvGraphicFramePr>
        <p:xfrm>
          <a:off x="6141125" y="1191622"/>
          <a:ext cx="5223753" cy="437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463FAE-8FF0-4C5E-9CB0-49D7286BF56D}"/>
              </a:ext>
            </a:extLst>
          </p:cNvPr>
          <p:cNvSpPr txBox="1"/>
          <p:nvPr/>
        </p:nvSpPr>
        <p:spPr>
          <a:xfrm>
            <a:off x="2981855" y="80869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Electricity consumption, 2019-2020 (Million KWH) </a:t>
            </a:r>
            <a:endParaRPr lang="en-US" sz="20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52614B-BC07-4CF0-931F-4156C82AF1A2}"/>
              </a:ext>
            </a:extLst>
          </p:cNvPr>
          <p:cNvSpPr/>
          <p:nvPr/>
        </p:nvSpPr>
        <p:spPr>
          <a:xfrm>
            <a:off x="513540" y="5798719"/>
            <a:ext cx="11308346" cy="4817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Some recoveries have been partial and slower: For certain industries, 2019 levels may only be achieved in late 2021</a:t>
            </a:r>
          </a:p>
        </p:txBody>
      </p:sp>
    </p:spTree>
    <p:extLst>
      <p:ext uri="{BB962C8B-B14F-4D97-AF65-F5344CB8AC3E}">
        <p14:creationId xmlns:p14="http://schemas.microsoft.com/office/powerpoint/2010/main" val="40905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D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97D9"/>
      </a:accent1>
      <a:accent2>
        <a:srgbClr val="4C9F38"/>
      </a:accent2>
      <a:accent3>
        <a:srgbClr val="FD9D24"/>
      </a:accent3>
      <a:accent4>
        <a:srgbClr val="FF3A21"/>
      </a:accent4>
      <a:accent5>
        <a:srgbClr val="A21942"/>
      </a:accent5>
      <a:accent6>
        <a:srgbClr val="00689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1418</Words>
  <Application>Microsoft Office PowerPoint</Application>
  <PresentationFormat>Widescreen</PresentationFormat>
  <Paragraphs>273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Regional Overview of the Economic Impact of the COVID-19 Crisis </vt:lpstr>
      <vt:lpstr>PowerPoint Presentation</vt:lpstr>
      <vt:lpstr>Eastern Africa has been hit hard by the crisis…</vt:lpstr>
      <vt:lpstr>Why the relative resilience?</vt:lpstr>
      <vt:lpstr>Varying effects of pandemic according to type of economy</vt:lpstr>
      <vt:lpstr>Sectoral Impact of the Crisis: The Example of Rwanda</vt:lpstr>
      <vt:lpstr>Manufacturing bounced back… </vt:lpstr>
      <vt:lpstr>What high-frequency data can tell us about the pace of recovery</vt:lpstr>
      <vt:lpstr>Sectoral recovery has NOT been uniform across countries</vt:lpstr>
      <vt:lpstr> Economic recovery has been fragile</vt:lpstr>
      <vt:lpstr>Tourism was one of the first sectors to be negatively affected</vt:lpstr>
      <vt:lpstr>Has the crisis been inflationary? </vt:lpstr>
      <vt:lpstr> Commodity price shifts in 2020 have generally helped the region…</vt:lpstr>
      <vt:lpstr>But worrying price trends in some sectors…</vt:lpstr>
      <vt:lpstr>Increased pressure on fiscal stability and debt sustainability</vt:lpstr>
      <vt:lpstr>The region urgently requires more external concessional finance</vt:lpstr>
      <vt:lpstr>The Surprising Rebound in Regional Trade </vt:lpstr>
      <vt:lpstr>The region’s largest exporter remained resilient…</vt:lpstr>
      <vt:lpstr>Caveats to a positive evaluation of regional trade recovery</vt:lpstr>
      <vt:lpstr>And services trade hit especially hard…</vt:lpstr>
      <vt:lpstr>PowerPoint Presentation</vt:lpstr>
      <vt:lpstr>Health impacts and containment measures</vt:lpstr>
      <vt:lpstr>Crisis has highlighted gaps in regional health systems… </vt:lpstr>
      <vt:lpstr> Need for both more doctors and more hospital beds…</vt:lpstr>
      <vt:lpstr>The deleterious impact of Covid on treatment of other diseases</vt:lpstr>
      <vt:lpstr>School closures affected 96 million learners in Eastern Africa</vt:lpstr>
      <vt:lpstr>The need for digitalization </vt:lpstr>
      <vt:lpstr>PowerPoint Presentation</vt:lpstr>
      <vt:lpstr>Conclusions</vt:lpstr>
      <vt:lpstr>Dr. Andrew Mold Chief, Regional Integration &amp; AfCFTA Cluster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Overview of the Economic Impact of the COVID-19 Crisis</dc:title>
  <dc:creator>Raquel Frederick</dc:creator>
  <cp:lastModifiedBy>Andrew Mold</cp:lastModifiedBy>
  <cp:revision>44</cp:revision>
  <dcterms:created xsi:type="dcterms:W3CDTF">2021-05-26T16:54:41Z</dcterms:created>
  <dcterms:modified xsi:type="dcterms:W3CDTF">2021-05-26T22:34:04Z</dcterms:modified>
</cp:coreProperties>
</file>