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1" r:id="rId2"/>
  </p:sldMasterIdLst>
  <p:notesMasterIdLst>
    <p:notesMasterId r:id="rId29"/>
  </p:notesMasterIdLst>
  <p:handoutMasterIdLst>
    <p:handoutMasterId r:id="rId30"/>
  </p:handoutMasterIdLst>
  <p:sldIdLst>
    <p:sldId id="256" r:id="rId3"/>
    <p:sldId id="340" r:id="rId4"/>
    <p:sldId id="419" r:id="rId5"/>
    <p:sldId id="409" r:id="rId6"/>
    <p:sldId id="377" r:id="rId7"/>
    <p:sldId id="421" r:id="rId8"/>
    <p:sldId id="380" r:id="rId9"/>
    <p:sldId id="433" r:id="rId10"/>
    <p:sldId id="420" r:id="rId11"/>
    <p:sldId id="381" r:id="rId12"/>
    <p:sldId id="407" r:id="rId13"/>
    <p:sldId id="428" r:id="rId14"/>
    <p:sldId id="408" r:id="rId15"/>
    <p:sldId id="423" r:id="rId16"/>
    <p:sldId id="411" r:id="rId17"/>
    <p:sldId id="410" r:id="rId18"/>
    <p:sldId id="435" r:id="rId19"/>
    <p:sldId id="413" r:id="rId20"/>
    <p:sldId id="415" r:id="rId21"/>
    <p:sldId id="426" r:id="rId22"/>
    <p:sldId id="416" r:id="rId23"/>
    <p:sldId id="405" r:id="rId24"/>
    <p:sldId id="422" r:id="rId25"/>
    <p:sldId id="439" r:id="rId26"/>
    <p:sldId id="440" r:id="rId27"/>
    <p:sldId id="418" r:id="rId28"/>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72B5B"/>
    <a:srgbClr val="0099FF"/>
    <a:srgbClr val="33CC33"/>
    <a:srgbClr val="CC3300"/>
    <a:srgbClr val="CCFF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0" autoAdjust="0"/>
    <p:restoredTop sz="77427" autoAdjust="0"/>
  </p:normalViewPr>
  <p:slideViewPr>
    <p:cSldViewPr>
      <p:cViewPr varScale="1">
        <p:scale>
          <a:sx n="69" d="100"/>
          <a:sy n="69" d="100"/>
        </p:scale>
        <p:origin x="1632" y="43"/>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62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user\Desktop\EICV5_poverty_MS\EICV5_FIGUR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2.2589800115034985E-2"/>
          <c:y val="3.3243312252266559E-2"/>
          <c:w val="0.95482039976992972"/>
          <c:h val="0.8185167390904462"/>
        </c:manualLayout>
      </c:layout>
      <c:barChart>
        <c:barDir val="col"/>
        <c:grouping val="clustered"/>
        <c:varyColors val="0"/>
        <c:ser>
          <c:idx val="0"/>
          <c:order val="0"/>
          <c:tx>
            <c:strRef>
              <c:f>'Figure 4'!$C$4</c:f>
              <c:strCache>
                <c:ptCount val="1"/>
                <c:pt idx="0">
                  <c:v>Headcount poverty rate</c:v>
                </c:pt>
              </c:strCache>
            </c:strRef>
          </c:tx>
          <c:spPr>
            <a:solidFill>
              <a:schemeClr val="tx2"/>
            </a:solidFill>
          </c:spPr>
          <c:invertIfNegative val="0"/>
          <c:dLbls>
            <c:spPr>
              <a:noFill/>
              <a:ln>
                <a:noFill/>
              </a:ln>
              <a:effectLst/>
            </c:spPr>
            <c:txPr>
              <a:bodyPr rot="0" vert="horz"/>
              <a:lstStyle/>
              <a:p>
                <a:pPr>
                  <a:defRPr sz="1800" b="1">
                    <a:solidFill>
                      <a:schemeClr val="bg1"/>
                    </a:solidFill>
                    <a:latin typeface="+mj-lt"/>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'Figure 4'!$B$5:$B$9</c:f>
              <c:strCache>
                <c:ptCount val="5"/>
                <c:pt idx="0">
                  <c:v>2000/01</c:v>
                </c:pt>
                <c:pt idx="1">
                  <c:v>2005/06</c:v>
                </c:pt>
                <c:pt idx="2">
                  <c:v>2010/11</c:v>
                </c:pt>
                <c:pt idx="3">
                  <c:v>2013/14</c:v>
                </c:pt>
                <c:pt idx="4">
                  <c:v>2016/17</c:v>
                </c:pt>
              </c:strCache>
            </c:strRef>
          </c:cat>
          <c:val>
            <c:numRef>
              <c:f>'Figure 4'!$C$5:$C$9</c:f>
              <c:numCache>
                <c:formatCode>General</c:formatCode>
                <c:ptCount val="5"/>
                <c:pt idx="0">
                  <c:v>58.9</c:v>
                </c:pt>
                <c:pt idx="1">
                  <c:v>56.7</c:v>
                </c:pt>
                <c:pt idx="2">
                  <c:v>44.9</c:v>
                </c:pt>
                <c:pt idx="3">
                  <c:v>39.1</c:v>
                </c:pt>
                <c:pt idx="4">
                  <c:v>38.200000000000003</c:v>
                </c:pt>
              </c:numCache>
            </c:numRef>
          </c:val>
          <c:extLst xmlns:c16r2="http://schemas.microsoft.com/office/drawing/2015/06/chart">
            <c:ext xmlns:c16="http://schemas.microsoft.com/office/drawing/2014/chart" uri="{C3380CC4-5D6E-409C-BE32-E72D297353CC}">
              <c16:uniqueId val="{00000000-195F-4F7F-8293-33F1EF5ECE51}"/>
            </c:ext>
          </c:extLst>
        </c:ser>
        <c:dLbls>
          <c:showLegendKey val="0"/>
          <c:showVal val="1"/>
          <c:showCatName val="0"/>
          <c:showSerName val="0"/>
          <c:showPercent val="0"/>
          <c:showBubbleSize val="0"/>
        </c:dLbls>
        <c:gapWidth val="41"/>
        <c:axId val="371328320"/>
        <c:axId val="371326752"/>
      </c:barChart>
      <c:catAx>
        <c:axId val="371328320"/>
        <c:scaling>
          <c:orientation val="minMax"/>
        </c:scaling>
        <c:delete val="0"/>
        <c:axPos val="b"/>
        <c:majorGridlines/>
        <c:numFmt formatCode="General" sourceLinked="1"/>
        <c:majorTickMark val="none"/>
        <c:minorTickMark val="none"/>
        <c:tickLblPos val="nextTo"/>
        <c:txPr>
          <a:bodyPr rot="-60000000" vert="horz"/>
          <a:lstStyle/>
          <a:p>
            <a:pPr>
              <a:defRPr sz="1400" b="1">
                <a:latin typeface="+mj-lt"/>
              </a:defRPr>
            </a:pPr>
            <a:endParaRPr lang="en-US"/>
          </a:p>
        </c:txPr>
        <c:crossAx val="371326752"/>
        <c:crosses val="autoZero"/>
        <c:auto val="1"/>
        <c:lblAlgn val="ctr"/>
        <c:lblOffset val="100"/>
        <c:noMultiLvlLbl val="0"/>
      </c:catAx>
      <c:valAx>
        <c:axId val="371326752"/>
        <c:scaling>
          <c:orientation val="minMax"/>
        </c:scaling>
        <c:delete val="1"/>
        <c:axPos val="l"/>
        <c:numFmt formatCode="General" sourceLinked="1"/>
        <c:majorTickMark val="none"/>
        <c:minorTickMark val="none"/>
        <c:tickLblPos val="none"/>
        <c:crossAx val="371328320"/>
        <c:crosses val="autoZero"/>
        <c:crossBetween val="between"/>
      </c:valAx>
    </c:plotArea>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B162DE6F-DD7E-4683-8B0C-0CA1D9B9B5C1}"/>
              </a:ext>
            </a:extLst>
          </p:cNvPr>
          <p:cNvSpPr>
            <a:spLocks noGrp="1"/>
          </p:cNvSpPr>
          <p:nvPr>
            <p:ph type="hdr" sz="quarter"/>
          </p:nvPr>
        </p:nvSpPr>
        <p:spPr>
          <a:xfrm>
            <a:off x="0" y="0"/>
            <a:ext cx="3038475" cy="465138"/>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xmlns="" id="{91074CEC-FEA9-4AC7-9064-595A98D9EC4B}"/>
              </a:ext>
            </a:extLst>
          </p:cNvPr>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eaLnBrk="1" hangingPunct="1">
              <a:defRPr sz="1200"/>
            </a:lvl1pPr>
          </a:lstStyle>
          <a:p>
            <a:pPr>
              <a:defRPr/>
            </a:pPr>
            <a:fld id="{AC820E8E-FEF4-449F-BE7E-437A9C3704A0}" type="datetimeFigureOut">
              <a:rPr lang="en-US"/>
              <a:pPr>
                <a:defRPr/>
              </a:pPr>
              <a:t>5/28/2019</a:t>
            </a:fld>
            <a:endParaRPr lang="en-US" dirty="0"/>
          </a:p>
        </p:txBody>
      </p:sp>
      <p:sp>
        <p:nvSpPr>
          <p:cNvPr id="4" name="Footer Placeholder 3">
            <a:extLst>
              <a:ext uri="{FF2B5EF4-FFF2-40B4-BE49-F238E27FC236}">
                <a16:creationId xmlns:a16="http://schemas.microsoft.com/office/drawing/2014/main" xmlns="" id="{FFCDA941-1F52-43FD-B5E3-A5E137C1A5F4}"/>
              </a:ext>
            </a:extLst>
          </p:cNvPr>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5" name="Slide Number Placeholder 4">
            <a:extLst>
              <a:ext uri="{FF2B5EF4-FFF2-40B4-BE49-F238E27FC236}">
                <a16:creationId xmlns:a16="http://schemas.microsoft.com/office/drawing/2014/main" xmlns="" id="{600A3DD5-788E-496A-8C4E-941F312EE023}"/>
              </a:ext>
            </a:extLst>
          </p:cNvPr>
          <p:cNvSpPr>
            <a:spLocks noGrp="1"/>
          </p:cNvSpPr>
          <p:nvPr>
            <p:ph type="sldNum" sz="quarter" idx="3"/>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13FD2899-81A8-4D70-910C-09B134BCAF9B}" type="slidenum">
              <a:rPr lang="en-US" altLang="en-US"/>
              <a:pPr>
                <a:defRPr/>
              </a:pPr>
              <a:t>‹#›</a:t>
            </a:fld>
            <a:endParaRPr lang="en-US" altLang="en-US" dirty="0"/>
          </a:p>
        </p:txBody>
      </p:sp>
    </p:spTree>
    <p:extLst>
      <p:ext uri="{BB962C8B-B14F-4D97-AF65-F5344CB8AC3E}">
        <p14:creationId xmlns:p14="http://schemas.microsoft.com/office/powerpoint/2010/main" val="8459822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6A84F8C4-B94C-4750-A235-4D2BF590620A}"/>
              </a:ext>
            </a:extLst>
          </p:cNvPr>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7171" name="Rectangle 3">
            <a:extLst>
              <a:ext uri="{FF2B5EF4-FFF2-40B4-BE49-F238E27FC236}">
                <a16:creationId xmlns:a16="http://schemas.microsoft.com/office/drawing/2014/main" xmlns="" id="{B5F04B61-E83D-4138-B61C-4EA936B18C5E}"/>
              </a:ext>
            </a:extLst>
          </p:cNvPr>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4100" name="Rectangle 4">
            <a:extLst>
              <a:ext uri="{FF2B5EF4-FFF2-40B4-BE49-F238E27FC236}">
                <a16:creationId xmlns:a16="http://schemas.microsoft.com/office/drawing/2014/main" xmlns="" id="{B241B8B4-EC3F-47BB-A8E9-6AEF6B3BAF72}"/>
              </a:ext>
            </a:extLst>
          </p:cNvPr>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a:extLst>
              <a:ext uri="{FF2B5EF4-FFF2-40B4-BE49-F238E27FC236}">
                <a16:creationId xmlns:a16="http://schemas.microsoft.com/office/drawing/2014/main" xmlns="" id="{54250AF8-C151-476F-8E73-DD51883ACECF}"/>
              </a:ext>
            </a:extLst>
          </p:cNvPr>
          <p:cNvSpPr>
            <a:spLocks noGrp="1" noChangeArrowheads="1"/>
          </p:cNvSpPr>
          <p:nvPr>
            <p:ph type="body" sz="quarter" idx="3"/>
          </p:nvPr>
        </p:nvSpPr>
        <p:spPr bwMode="auto">
          <a:xfrm>
            <a:off x="700088" y="4416425"/>
            <a:ext cx="5610225"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Cliquez pour modifier les styles du texte du masque</a:t>
            </a:r>
          </a:p>
          <a:p>
            <a:pPr lvl="1"/>
            <a:r>
              <a:rPr lang="en-US" noProof="0"/>
              <a:t>Deuxième niveau</a:t>
            </a:r>
          </a:p>
          <a:p>
            <a:pPr lvl="2"/>
            <a:r>
              <a:rPr lang="en-US" noProof="0"/>
              <a:t>Troisième niveau</a:t>
            </a:r>
          </a:p>
          <a:p>
            <a:pPr lvl="3"/>
            <a:r>
              <a:rPr lang="en-US" noProof="0"/>
              <a:t>Quatrième niveau</a:t>
            </a:r>
          </a:p>
          <a:p>
            <a:pPr lvl="4"/>
            <a:r>
              <a:rPr lang="en-US" noProof="0"/>
              <a:t>Cinquième niveau</a:t>
            </a:r>
          </a:p>
        </p:txBody>
      </p:sp>
      <p:sp>
        <p:nvSpPr>
          <p:cNvPr id="7174" name="Rectangle 6">
            <a:extLst>
              <a:ext uri="{FF2B5EF4-FFF2-40B4-BE49-F238E27FC236}">
                <a16:creationId xmlns:a16="http://schemas.microsoft.com/office/drawing/2014/main" xmlns="" id="{F0E42778-F11D-4633-AB8F-7173CEC6E5E1}"/>
              </a:ext>
            </a:extLst>
          </p:cNvPr>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7175" name="Rectangle 7">
            <a:extLst>
              <a:ext uri="{FF2B5EF4-FFF2-40B4-BE49-F238E27FC236}">
                <a16:creationId xmlns:a16="http://schemas.microsoft.com/office/drawing/2014/main" xmlns="" id="{4DC85367-C976-412A-840B-1615E5E7FBCD}"/>
              </a:ext>
            </a:extLst>
          </p:cNvPr>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D1E11891-4F1D-49A3-800C-EC87E318E3D0}" type="slidenum">
              <a:rPr lang="en-US" altLang="en-US"/>
              <a:pPr>
                <a:defRPr/>
              </a:pPr>
              <a:t>‹#›</a:t>
            </a:fld>
            <a:endParaRPr lang="en-US" altLang="en-US" dirty="0"/>
          </a:p>
        </p:txBody>
      </p:sp>
    </p:spTree>
    <p:extLst>
      <p:ext uri="{BB962C8B-B14F-4D97-AF65-F5344CB8AC3E}">
        <p14:creationId xmlns:p14="http://schemas.microsoft.com/office/powerpoint/2010/main" val="20319031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xmlns="" id="{567E0C57-A3C1-4D76-917C-4258613E595B}"/>
              </a:ext>
            </a:extLst>
          </p:cNvPr>
          <p:cNvSpPr>
            <a:spLocks noGrp="1" noRot="1" noChangeAspect="1" noChangeArrowheads="1" noTextEdit="1"/>
          </p:cNvSpPr>
          <p:nvPr>
            <p:ph type="sldImg"/>
          </p:nvPr>
        </p:nvSpPr>
        <p:spPr>
          <a:ln/>
        </p:spPr>
      </p:sp>
      <p:sp>
        <p:nvSpPr>
          <p:cNvPr id="24579" name="Notes Placeholder 2">
            <a:extLst>
              <a:ext uri="{FF2B5EF4-FFF2-40B4-BE49-F238E27FC236}">
                <a16:creationId xmlns:a16="http://schemas.microsoft.com/office/drawing/2014/main" xmlns="" id="{43B79667-26CC-4EB6-83FC-1F067D41DD0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The top line shows GDP per capita in 2011 US dollars, adjusted for purchasing power parity, using the vertical scale on the right-hand side. This measure rose 59% between 2007 and 2017.</a:t>
            </a:r>
          </a:p>
          <a:p>
            <a:endParaRPr lang="en-US" altLang="en-US" dirty="0">
              <a:latin typeface="Arial" panose="020B0604020202020204" pitchFamily="34" charset="0"/>
            </a:endParaRPr>
          </a:p>
          <a:p>
            <a:r>
              <a:rPr lang="en-US" altLang="en-US" dirty="0">
                <a:latin typeface="Arial" panose="020B0604020202020204" pitchFamily="34" charset="0"/>
              </a:rPr>
              <a:t>The bars show GDP in billions of RWF in 2014 prices. GDP is separated into the contributions of agriculture (light green), industry (yellow), and services (dark green). The blue represent net direct taxes, which get included when GDP is measured in market prices. The dynamism of the economy is clear.</a:t>
            </a:r>
          </a:p>
        </p:txBody>
      </p:sp>
      <p:sp>
        <p:nvSpPr>
          <p:cNvPr id="24580" name="Slide Number Placeholder 3">
            <a:extLst>
              <a:ext uri="{FF2B5EF4-FFF2-40B4-BE49-F238E27FC236}">
                <a16:creationId xmlns:a16="http://schemas.microsoft.com/office/drawing/2014/main" xmlns="" id="{963CE8D0-F6D2-46AA-B7E9-D6AC6E6A268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E849305D-0693-495D-89CB-C40C509764B5}" type="slidenum">
              <a:rPr lang="en-US" altLang="en-US" smtClean="0">
                <a:latin typeface="Arial" panose="020B0604020202020204" pitchFamily="34" charset="0"/>
              </a:rPr>
              <a:pPr/>
              <a:t>4</a:t>
            </a:fld>
            <a:endParaRPr lang="en-US" altLang="en-US">
              <a:latin typeface="Arial" panose="020B0604020202020204" pitchFamily="34" charset="0"/>
            </a:endParaRPr>
          </a:p>
        </p:txBody>
      </p:sp>
    </p:spTree>
    <p:extLst>
      <p:ext uri="{BB962C8B-B14F-4D97-AF65-F5344CB8AC3E}">
        <p14:creationId xmlns:p14="http://schemas.microsoft.com/office/powerpoint/2010/main" val="7207620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quarter of households reported a farm shock (e.g. drought) in EICV5; 8% reported shocks due to high food prices, and 8% due to health problems (see bottom line of table).  Many responded by buying less food.</a:t>
            </a:r>
          </a:p>
        </p:txBody>
      </p:sp>
      <p:sp>
        <p:nvSpPr>
          <p:cNvPr id="4" name="Slide Number Placeholder 3"/>
          <p:cNvSpPr>
            <a:spLocks noGrp="1"/>
          </p:cNvSpPr>
          <p:nvPr>
            <p:ph type="sldNum" sz="quarter" idx="5"/>
          </p:nvPr>
        </p:nvSpPr>
        <p:spPr/>
        <p:txBody>
          <a:bodyPr/>
          <a:lstStyle/>
          <a:p>
            <a:pPr>
              <a:defRPr/>
            </a:pPr>
            <a:fld id="{D1E11891-4F1D-49A3-800C-EC87E318E3D0}" type="slidenum">
              <a:rPr lang="en-US" altLang="en-US" smtClean="0"/>
              <a:pPr>
                <a:defRPr/>
              </a:pPr>
              <a:t>17</a:t>
            </a:fld>
            <a:endParaRPr lang="en-US" altLang="en-US" dirty="0"/>
          </a:p>
        </p:txBody>
      </p:sp>
    </p:spTree>
    <p:extLst>
      <p:ext uri="{BB962C8B-B14F-4D97-AF65-F5344CB8AC3E}">
        <p14:creationId xmlns:p14="http://schemas.microsoft.com/office/powerpoint/2010/main" val="25687368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xmlns="" id="{883B110D-A792-4A43-A606-81CEEEABFD15}"/>
              </a:ext>
            </a:extLst>
          </p:cNvPr>
          <p:cNvSpPr>
            <a:spLocks noGrp="1" noRot="1" noChangeAspect="1" noChangeArrowheads="1" noTextEdit="1"/>
          </p:cNvSpPr>
          <p:nvPr>
            <p:ph type="sldImg"/>
          </p:nvPr>
        </p:nvSpPr>
        <p:spPr>
          <a:ln/>
        </p:spPr>
      </p:sp>
      <p:sp>
        <p:nvSpPr>
          <p:cNvPr id="32771" name="Notes Placeholder 2">
            <a:extLst>
              <a:ext uri="{FF2B5EF4-FFF2-40B4-BE49-F238E27FC236}">
                <a16:creationId xmlns:a16="http://schemas.microsoft.com/office/drawing/2014/main" xmlns="" id="{425FB9E4-8C80-4B60-B412-338BFBF14B9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The Gini coefficient measures inequality: a value of 0 means perfect equality, 1 shows perfect inequality.</a:t>
            </a:r>
          </a:p>
          <a:p>
            <a:endParaRPr lang="en-US" altLang="en-US">
              <a:latin typeface="Arial" panose="020B0604020202020204" pitchFamily="34" charset="0"/>
            </a:endParaRPr>
          </a:p>
          <a:p>
            <a:r>
              <a:rPr lang="en-US" altLang="en-US">
                <a:latin typeface="Arial" panose="020B0604020202020204" pitchFamily="34" charset="0"/>
              </a:rPr>
              <a:t>The Gini coefficient fell from 0.447 to 0.429 between 2013/14 and 2016/17, meaning that inequality fell. This was mainly due to a reduction in consumption in households at the top of the income distribution.</a:t>
            </a:r>
          </a:p>
          <a:p>
            <a:endParaRPr lang="en-US" altLang="en-US">
              <a:latin typeface="Arial" panose="020B0604020202020204" pitchFamily="34" charset="0"/>
            </a:endParaRPr>
          </a:p>
          <a:p>
            <a:r>
              <a:rPr lang="en-US" altLang="en-US">
                <a:latin typeface="Arial" panose="020B0604020202020204" pitchFamily="34" charset="0"/>
              </a:rPr>
              <a:t>Theil’s T also measures inequality, and goes from 0 (equal) to 1 (unequal), but can be decomposed into the sources of inequality. If there were no difference in consumption levels (per adult equivalent) between urban and rural areas, inequality would fall by a quarter – this is the “between” inequality. Inequality fall both within urban and within rural areas. Urban inequality is much greater than rural inequality.</a:t>
            </a:r>
          </a:p>
        </p:txBody>
      </p:sp>
      <p:sp>
        <p:nvSpPr>
          <p:cNvPr id="32772" name="Slide Number Placeholder 3">
            <a:extLst>
              <a:ext uri="{FF2B5EF4-FFF2-40B4-BE49-F238E27FC236}">
                <a16:creationId xmlns:a16="http://schemas.microsoft.com/office/drawing/2014/main" xmlns="" id="{5D7D1F9A-C57D-4851-B56C-10BF24FB175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8CDE0987-37F9-4F7C-B7B0-DC20FC9A4FAF}" type="slidenum">
              <a:rPr lang="en-US" altLang="en-US" smtClean="0">
                <a:latin typeface="Arial" panose="020B0604020202020204" pitchFamily="34" charset="0"/>
              </a:rPr>
              <a:pPr/>
              <a:t>18</a:t>
            </a:fld>
            <a:endParaRPr lang="en-US" altLang="en-US">
              <a:latin typeface="Arial" panose="020B0604020202020204" pitchFamily="34" charset="0"/>
            </a:endParaRPr>
          </a:p>
        </p:txBody>
      </p:sp>
    </p:spTree>
    <p:extLst>
      <p:ext uri="{BB962C8B-B14F-4D97-AF65-F5344CB8AC3E}">
        <p14:creationId xmlns:p14="http://schemas.microsoft.com/office/powerpoint/2010/main" val="22852726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xmlns="" id="{7C64AFC3-D1BC-467B-AD36-1627DAE2E902}"/>
              </a:ext>
            </a:extLst>
          </p:cNvPr>
          <p:cNvSpPr>
            <a:spLocks noGrp="1" noRot="1" noChangeAspect="1" noChangeArrowheads="1" noTextEdit="1"/>
          </p:cNvSpPr>
          <p:nvPr>
            <p:ph type="sldImg"/>
          </p:nvPr>
        </p:nvSpPr>
        <p:spPr>
          <a:ln/>
        </p:spPr>
      </p:sp>
      <p:sp>
        <p:nvSpPr>
          <p:cNvPr id="36867" name="Notes Placeholder 2">
            <a:extLst>
              <a:ext uri="{FF2B5EF4-FFF2-40B4-BE49-F238E27FC236}">
                <a16:creationId xmlns:a16="http://schemas.microsoft.com/office/drawing/2014/main" xmlns="" id="{B33E26A3-3CF1-4FD2-919D-90346D1FEC8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A </a:t>
            </a:r>
            <a:r>
              <a:rPr lang="en-US" altLang="en-US" dirty="0">
                <a:latin typeface="Arial" panose="020B0604020202020204" pitchFamily="34" charset="0"/>
              </a:rPr>
              <a:t>way of looking at changes in poverty is to ask how much change occurs because poverty rates fall within urban and within rural areas, and how much is due to the movement of people from (poorer) rural areas to (richer) urban areas. We find that two-thirds of the reduction in poverty is within urban and rural areas (the “intra-</a:t>
            </a:r>
            <a:r>
              <a:rPr lang="en-US" altLang="en-US" dirty="0" err="1">
                <a:latin typeface="Arial" panose="020B0604020202020204" pitchFamily="34" charset="0"/>
              </a:rPr>
              <a:t>sectoral</a:t>
            </a:r>
            <a:r>
              <a:rPr lang="en-US" altLang="en-US" dirty="0">
                <a:latin typeface="Arial" panose="020B0604020202020204" pitchFamily="34" charset="0"/>
              </a:rPr>
              <a:t> effect”), and a third is because people moved from poorer to richer areas (the “population-shift effect”).</a:t>
            </a:r>
          </a:p>
        </p:txBody>
      </p:sp>
      <p:sp>
        <p:nvSpPr>
          <p:cNvPr id="36868" name="Slide Number Placeholder 3">
            <a:extLst>
              <a:ext uri="{FF2B5EF4-FFF2-40B4-BE49-F238E27FC236}">
                <a16:creationId xmlns:a16="http://schemas.microsoft.com/office/drawing/2014/main" xmlns="" id="{9DC35D7C-9BDD-4150-838E-E236E58E190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0261BA26-361B-44F3-BAE1-8DC30BC17DF1}" type="slidenum">
              <a:rPr lang="en-US" altLang="en-US" smtClean="0">
                <a:latin typeface="Arial" panose="020B0604020202020204" pitchFamily="34" charset="0"/>
              </a:rPr>
              <a:pPr/>
              <a:t>19</a:t>
            </a:fld>
            <a:endParaRPr lang="en-US" altLang="en-US">
              <a:latin typeface="Arial" panose="020B0604020202020204" pitchFamily="34" charset="0"/>
            </a:endParaRPr>
          </a:p>
        </p:txBody>
      </p:sp>
    </p:spTree>
    <p:extLst>
      <p:ext uri="{BB962C8B-B14F-4D97-AF65-F5344CB8AC3E}">
        <p14:creationId xmlns:p14="http://schemas.microsoft.com/office/powerpoint/2010/main" val="6071081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xmlns="" id="{BD4909F2-AB02-405B-A0F4-A98DF7240409}"/>
              </a:ext>
            </a:extLst>
          </p:cNvPr>
          <p:cNvSpPr>
            <a:spLocks noGrp="1" noRot="1" noChangeAspect="1" noChangeArrowheads="1" noTextEdit="1"/>
          </p:cNvSpPr>
          <p:nvPr>
            <p:ph type="sldImg"/>
          </p:nvPr>
        </p:nvSpPr>
        <p:spPr>
          <a:ln/>
        </p:spPr>
      </p:sp>
      <p:sp>
        <p:nvSpPr>
          <p:cNvPr id="39939" name="Notes Placeholder 2">
            <a:extLst>
              <a:ext uri="{FF2B5EF4-FFF2-40B4-BE49-F238E27FC236}">
                <a16:creationId xmlns:a16="http://schemas.microsoft.com/office/drawing/2014/main" xmlns="" id="{E921B976-467A-45DD-8EEB-334942AB0F0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Poverty is lower in urban than rural areas, and in Kigali City compared to the other provinces.  There was a statistically significant reduction in the headcount poverty rate in Kigali City, but not elsewhere.</a:t>
            </a:r>
          </a:p>
        </p:txBody>
      </p:sp>
      <p:sp>
        <p:nvSpPr>
          <p:cNvPr id="39940" name="Slide Number Placeholder 3">
            <a:extLst>
              <a:ext uri="{FF2B5EF4-FFF2-40B4-BE49-F238E27FC236}">
                <a16:creationId xmlns:a16="http://schemas.microsoft.com/office/drawing/2014/main" xmlns="" id="{9A05B3FF-CB14-4FA6-9545-9E7B59B1244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CCDD3FF3-F94E-4A7C-BA54-C8B35E4C541B}" type="slidenum">
              <a:rPr lang="en-US" altLang="en-US" smtClean="0">
                <a:latin typeface="Arial" panose="020B0604020202020204" pitchFamily="34" charset="0"/>
              </a:rPr>
              <a:pPr/>
              <a:t>21</a:t>
            </a:fld>
            <a:endParaRPr lang="en-US" altLang="en-US">
              <a:latin typeface="Arial" panose="020B0604020202020204" pitchFamily="34" charset="0"/>
            </a:endParaRPr>
          </a:p>
        </p:txBody>
      </p:sp>
    </p:spTree>
    <p:extLst>
      <p:ext uri="{BB962C8B-B14F-4D97-AF65-F5344CB8AC3E}">
        <p14:creationId xmlns:p14="http://schemas.microsoft.com/office/powerpoint/2010/main" val="2572266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xmlns="" id="{8C7C23CF-6E4C-4C8F-ADAC-6D9DF558ED8F}"/>
              </a:ext>
            </a:extLst>
          </p:cNvPr>
          <p:cNvSpPr>
            <a:spLocks noGrp="1" noRot="1" noChangeAspect="1" noChangeArrowheads="1" noTextEdit="1"/>
          </p:cNvSpPr>
          <p:nvPr>
            <p:ph type="sldImg"/>
          </p:nvPr>
        </p:nvSpPr>
        <p:spPr>
          <a:ln/>
        </p:spPr>
      </p:sp>
      <p:sp>
        <p:nvSpPr>
          <p:cNvPr id="55299" name="Notes Placeholder 2">
            <a:extLst>
              <a:ext uri="{FF2B5EF4-FFF2-40B4-BE49-F238E27FC236}">
                <a16:creationId xmlns:a16="http://schemas.microsoft.com/office/drawing/2014/main" xmlns="" id="{FFF58197-4D04-4A9E-84AB-94975D341AC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This is another way of looking at mobility, but just between 2013/14 and 2016/17. There is considerable movement into and out of poverty in all provinces (except Kigali City).</a:t>
            </a:r>
          </a:p>
        </p:txBody>
      </p:sp>
      <p:sp>
        <p:nvSpPr>
          <p:cNvPr id="55300" name="Slide Number Placeholder 3">
            <a:extLst>
              <a:ext uri="{FF2B5EF4-FFF2-40B4-BE49-F238E27FC236}">
                <a16:creationId xmlns:a16="http://schemas.microsoft.com/office/drawing/2014/main" xmlns="" id="{D313B4C6-91DE-4D89-966C-2563F01AE5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C3BA47D0-E578-46F3-9D91-E5F50A6E269D}" type="slidenum">
              <a:rPr lang="en-US" altLang="en-US" smtClean="0">
                <a:latin typeface="Arial" panose="020B0604020202020204" pitchFamily="34" charset="0"/>
              </a:rPr>
              <a:pPr/>
              <a:t>22</a:t>
            </a:fld>
            <a:endParaRPr lang="en-US" altLang="en-US">
              <a:latin typeface="Arial" panose="020B0604020202020204" pitchFamily="34" charset="0"/>
            </a:endParaRPr>
          </a:p>
        </p:txBody>
      </p:sp>
    </p:spTree>
    <p:extLst>
      <p:ext uri="{BB962C8B-B14F-4D97-AF65-F5344CB8AC3E}">
        <p14:creationId xmlns:p14="http://schemas.microsoft.com/office/powerpoint/2010/main" val="1935037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1E11891-4F1D-49A3-800C-EC87E318E3D0}" type="slidenum">
              <a:rPr lang="en-US" altLang="en-US" smtClean="0"/>
              <a:pPr>
                <a:defRPr/>
              </a:pPr>
              <a:t>24</a:t>
            </a:fld>
            <a:endParaRPr lang="en-US" altLang="en-US" dirty="0"/>
          </a:p>
        </p:txBody>
      </p:sp>
    </p:spTree>
    <p:extLst>
      <p:ext uri="{BB962C8B-B14F-4D97-AF65-F5344CB8AC3E}">
        <p14:creationId xmlns:p14="http://schemas.microsoft.com/office/powerpoint/2010/main" val="5985856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xmlns="" id="{D1AB0625-08A0-42C4-918A-AC0207264BF3}"/>
              </a:ext>
            </a:extLst>
          </p:cNvPr>
          <p:cNvSpPr>
            <a:spLocks noGrp="1" noRot="1" noChangeAspect="1" noChangeArrowheads="1" noTextEdit="1"/>
          </p:cNvSpPr>
          <p:nvPr>
            <p:ph type="sldImg"/>
          </p:nvPr>
        </p:nvSpPr>
        <p:spPr>
          <a:ln/>
        </p:spPr>
      </p:sp>
      <p:sp>
        <p:nvSpPr>
          <p:cNvPr id="10243" name="Notes Placeholder 2">
            <a:extLst>
              <a:ext uri="{FF2B5EF4-FFF2-40B4-BE49-F238E27FC236}">
                <a16:creationId xmlns:a16="http://schemas.microsoft.com/office/drawing/2014/main" xmlns="" id="{9B2C95D7-5526-48B6-A460-78F645661A0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The EICV5 data (2016/17) show that 38.2% of people were poor. This is below the poverty rate of 39.1% observed in 2013/14, but the reduction is not statistically significant.</a:t>
            </a:r>
          </a:p>
        </p:txBody>
      </p:sp>
      <p:sp>
        <p:nvSpPr>
          <p:cNvPr id="10244" name="Slide Number Placeholder 3">
            <a:extLst>
              <a:ext uri="{FF2B5EF4-FFF2-40B4-BE49-F238E27FC236}">
                <a16:creationId xmlns:a16="http://schemas.microsoft.com/office/drawing/2014/main" xmlns="" id="{A07D8258-3D3E-4601-AA41-28CCF01B4E9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E348C63C-6318-4594-9332-932FEA42239C}" type="slidenum">
              <a:rPr lang="en-US" altLang="en-US" smtClean="0">
                <a:latin typeface="Arial" panose="020B0604020202020204" pitchFamily="34" charset="0"/>
              </a:rPr>
              <a:pPr/>
              <a:t>5</a:t>
            </a:fld>
            <a:endParaRPr lang="en-US" altLang="en-US">
              <a:latin typeface="Arial" panose="020B0604020202020204" pitchFamily="34" charset="0"/>
            </a:endParaRPr>
          </a:p>
        </p:txBody>
      </p:sp>
    </p:spTree>
    <p:extLst>
      <p:ext uri="{BB962C8B-B14F-4D97-AF65-F5344CB8AC3E}">
        <p14:creationId xmlns:p14="http://schemas.microsoft.com/office/powerpoint/2010/main" val="21264326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xmlns="" id="{41BC4FAC-361C-4707-8086-CEB14B368296}"/>
              </a:ext>
            </a:extLst>
          </p:cNvPr>
          <p:cNvSpPr>
            <a:spLocks noGrp="1" noRot="1" noChangeAspect="1" noChangeArrowheads="1" noTextEdit="1"/>
          </p:cNvSpPr>
          <p:nvPr>
            <p:ph type="sldImg"/>
          </p:nvPr>
        </p:nvSpPr>
        <p:spPr>
          <a:ln/>
        </p:spPr>
      </p:sp>
      <p:sp>
        <p:nvSpPr>
          <p:cNvPr id="15363" name="Notes Placeholder 2">
            <a:extLst>
              <a:ext uri="{FF2B5EF4-FFF2-40B4-BE49-F238E27FC236}">
                <a16:creationId xmlns:a16="http://schemas.microsoft.com/office/drawing/2014/main" xmlns="" id="{9B4749ED-1AA1-4208-808C-097750CAA36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The EICV surveys are nationally representative, and interview households in all districts of the country. In Kigali City, 9 households were interviewed in 60 clusters chosen in each of the three districts. In each of the other 27 districts, 40 sample clusters were chosen and 12 households interviewed in each of these. Sampling was done in proportion to population, as measured by the 2012 census. Each household was visited multiple times. For the first time, the data were directly recorded on tablet computers rather than on paper.</a:t>
            </a:r>
          </a:p>
        </p:txBody>
      </p:sp>
      <p:sp>
        <p:nvSpPr>
          <p:cNvPr id="15364" name="Slide Number Placeholder 3">
            <a:extLst>
              <a:ext uri="{FF2B5EF4-FFF2-40B4-BE49-F238E27FC236}">
                <a16:creationId xmlns:a16="http://schemas.microsoft.com/office/drawing/2014/main" xmlns="" id="{26ADFB0E-FEB3-478E-BF21-CDE1F89DECB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EC980818-C2D5-4C82-BCF2-3D4A9AD37F58}" type="slidenum">
              <a:rPr lang="en-US" altLang="en-US" smtClean="0">
                <a:latin typeface="Arial" panose="020B0604020202020204" pitchFamily="34" charset="0"/>
              </a:rPr>
              <a:pPr/>
              <a:t>7</a:t>
            </a:fld>
            <a:endParaRPr lang="en-US" altLang="en-US">
              <a:latin typeface="Arial" panose="020B0604020202020204" pitchFamily="34" charset="0"/>
            </a:endParaRPr>
          </a:p>
        </p:txBody>
      </p:sp>
    </p:spTree>
    <p:extLst>
      <p:ext uri="{BB962C8B-B14F-4D97-AF65-F5344CB8AC3E}">
        <p14:creationId xmlns:p14="http://schemas.microsoft.com/office/powerpoint/2010/main" val="18319613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Mean expenditure per adult equivalent fell, but all of this was due to a lower reported level of per capita spending at the high end of the distribution. There was little change at the low end. Kigali saw gains in mean spending per adult equivalent, but the rest of the country did not. Median expenditure per adult equivalent rose slightly (+2.1%) over the three-year </a:t>
            </a:r>
            <a:r>
              <a:rPr lang="en-US" dirty="0" smtClean="0"/>
              <a:t>period: </a:t>
            </a:r>
            <a:r>
              <a:rPr lang="en-US" dirty="0"/>
              <a:t>income distribution improved.</a:t>
            </a:r>
          </a:p>
        </p:txBody>
      </p:sp>
      <p:sp>
        <p:nvSpPr>
          <p:cNvPr id="4" name="Slide Number Placeholder 3"/>
          <p:cNvSpPr>
            <a:spLocks noGrp="1"/>
          </p:cNvSpPr>
          <p:nvPr>
            <p:ph type="sldNum" sz="quarter" idx="5"/>
          </p:nvPr>
        </p:nvSpPr>
        <p:spPr/>
        <p:txBody>
          <a:bodyPr/>
          <a:lstStyle/>
          <a:p>
            <a:pPr>
              <a:defRPr/>
            </a:pPr>
            <a:fld id="{D1E11891-4F1D-49A3-800C-EC87E318E3D0}" type="slidenum">
              <a:rPr lang="en-US" altLang="en-US" smtClean="0"/>
              <a:pPr>
                <a:defRPr/>
              </a:pPr>
              <a:t>8</a:t>
            </a:fld>
            <a:endParaRPr lang="en-US" altLang="en-US" dirty="0"/>
          </a:p>
        </p:txBody>
      </p:sp>
    </p:spTree>
    <p:extLst>
      <p:ext uri="{BB962C8B-B14F-4D97-AF65-F5344CB8AC3E}">
        <p14:creationId xmlns:p14="http://schemas.microsoft.com/office/powerpoint/2010/main" val="18896712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xmlns="" id="{19E277D8-A598-4682-9551-BD5834925FB6}"/>
              </a:ext>
            </a:extLst>
          </p:cNvPr>
          <p:cNvSpPr>
            <a:spLocks noGrp="1" noRot="1" noChangeAspect="1" noChangeArrowheads="1" noTextEdit="1"/>
          </p:cNvSpPr>
          <p:nvPr>
            <p:ph type="sldImg"/>
          </p:nvPr>
        </p:nvSpPr>
        <p:spPr>
          <a:ln/>
        </p:spPr>
      </p:sp>
      <p:sp>
        <p:nvSpPr>
          <p:cNvPr id="47107" name="Notes Placeholder 2">
            <a:extLst>
              <a:ext uri="{FF2B5EF4-FFF2-40B4-BE49-F238E27FC236}">
                <a16:creationId xmlns:a16="http://schemas.microsoft.com/office/drawing/2014/main" xmlns="" id="{F5DF0B63-89EE-4504-ABB8-22EB8ADA491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These numbers are based on the panel dataset, which followed the same households in 2013/14 and 2016/17. This allows us to determine who moves into, and out of, poverty over time. About half of the people in the sample were not poor in either year, and a quarter were poor in both years. The rest either moved out of poverty (13% of the sample) or into poverty (12%). These latter are the transient poor. This means that about half of the population is either poor, or vulnerable to being poor.</a:t>
            </a:r>
          </a:p>
        </p:txBody>
      </p:sp>
      <p:sp>
        <p:nvSpPr>
          <p:cNvPr id="47108" name="Slide Number Placeholder 3">
            <a:extLst>
              <a:ext uri="{FF2B5EF4-FFF2-40B4-BE49-F238E27FC236}">
                <a16:creationId xmlns:a16="http://schemas.microsoft.com/office/drawing/2014/main" xmlns="" id="{C3044EE8-4C14-49A7-9EFD-8FE6867CAA8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39F2E6DB-09AF-482C-B1D9-ECF95BCEA872}" type="slidenum">
              <a:rPr lang="en-US" altLang="en-US" smtClean="0">
                <a:latin typeface="Arial" panose="020B0604020202020204" pitchFamily="34" charset="0"/>
              </a:rPr>
              <a:pPr/>
              <a:t>10</a:t>
            </a:fld>
            <a:endParaRPr lang="en-US" altLang="en-US">
              <a:latin typeface="Arial" panose="020B0604020202020204" pitchFamily="34" charset="0"/>
            </a:endParaRPr>
          </a:p>
        </p:txBody>
      </p:sp>
    </p:spTree>
    <p:extLst>
      <p:ext uri="{BB962C8B-B14F-4D97-AF65-F5344CB8AC3E}">
        <p14:creationId xmlns:p14="http://schemas.microsoft.com/office/powerpoint/2010/main" val="22559275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xmlns="" id="{6E148F30-B0DB-4990-A4CE-3BAE9AC063FA}"/>
              </a:ext>
            </a:extLst>
          </p:cNvPr>
          <p:cNvSpPr>
            <a:spLocks noGrp="1" noRot="1" noChangeAspect="1" noChangeArrowheads="1" noTextEdit="1"/>
          </p:cNvSpPr>
          <p:nvPr>
            <p:ph type="sldImg"/>
          </p:nvPr>
        </p:nvSpPr>
        <p:spPr>
          <a:ln/>
        </p:spPr>
      </p:sp>
      <p:sp>
        <p:nvSpPr>
          <p:cNvPr id="49155" name="Notes Placeholder 2">
            <a:extLst>
              <a:ext uri="{FF2B5EF4-FFF2-40B4-BE49-F238E27FC236}">
                <a16:creationId xmlns:a16="http://schemas.microsoft.com/office/drawing/2014/main" xmlns="" id="{19AB781B-8948-4D49-A48C-1C814C7A802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This diagram tracks the poor and non-poor over three periods, using a panel of households who were surveyed in 2010/11, and again in 2013/14 and 2016/17. This is an unusual panel, in that it carefully tracked the original households and any household members who “split” off from those households. This is the correct way to follow people over time, but is rarely done in practice.</a:t>
            </a:r>
          </a:p>
        </p:txBody>
      </p:sp>
      <p:sp>
        <p:nvSpPr>
          <p:cNvPr id="49156" name="Slide Number Placeholder 3">
            <a:extLst>
              <a:ext uri="{FF2B5EF4-FFF2-40B4-BE49-F238E27FC236}">
                <a16:creationId xmlns:a16="http://schemas.microsoft.com/office/drawing/2014/main" xmlns="" id="{4B18B546-1C4B-4111-B027-74BB42C7FE8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61621B88-6676-4AF5-AE7E-1F892C96E922}" type="slidenum">
              <a:rPr lang="en-US" altLang="en-US" smtClean="0">
                <a:latin typeface="Arial" panose="020B0604020202020204" pitchFamily="34" charset="0"/>
              </a:rPr>
              <a:pPr/>
              <a:t>11</a:t>
            </a:fld>
            <a:endParaRPr lang="en-US" altLang="en-US">
              <a:latin typeface="Arial" panose="020B0604020202020204" pitchFamily="34" charset="0"/>
            </a:endParaRPr>
          </a:p>
        </p:txBody>
      </p:sp>
    </p:spTree>
    <p:extLst>
      <p:ext uri="{BB962C8B-B14F-4D97-AF65-F5344CB8AC3E}">
        <p14:creationId xmlns:p14="http://schemas.microsoft.com/office/powerpoint/2010/main" val="22319329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xmlns="" id="{11F006EB-ADFE-4E29-827F-7D429EF02D81}"/>
              </a:ext>
            </a:extLst>
          </p:cNvPr>
          <p:cNvSpPr>
            <a:spLocks noGrp="1" noRot="1" noChangeAspect="1" noChangeArrowheads="1" noTextEdit="1"/>
          </p:cNvSpPr>
          <p:nvPr>
            <p:ph type="sldImg"/>
          </p:nvPr>
        </p:nvSpPr>
        <p:spPr>
          <a:ln/>
        </p:spPr>
      </p:sp>
      <p:sp>
        <p:nvSpPr>
          <p:cNvPr id="51203" name="Notes Placeholder 2">
            <a:extLst>
              <a:ext uri="{FF2B5EF4-FFF2-40B4-BE49-F238E27FC236}">
                <a16:creationId xmlns:a16="http://schemas.microsoft.com/office/drawing/2014/main" xmlns="" id="{D8941BE6-D010-47F0-8E07-8726DFDB4E0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People are chronically poor if, on average, their consumption per adult equivalent in 2010/11, 2013/14, and 2016/17 was below the poverty line. Just over a third of the population was chronically poor by this measure.</a:t>
            </a:r>
          </a:p>
          <a:p>
            <a:r>
              <a:rPr lang="en-US" altLang="en-US">
                <a:latin typeface="Arial" panose="020B0604020202020204" pitchFamily="34" charset="0"/>
              </a:rPr>
              <a:t>The persistently poor were poor in all three years.</a:t>
            </a:r>
          </a:p>
          <a:p>
            <a:r>
              <a:rPr lang="en-US" altLang="en-US">
                <a:latin typeface="Arial" panose="020B0604020202020204" pitchFamily="34" charset="0"/>
              </a:rPr>
              <a:t>The transient poor are those who were poor in one or two survey years, but not in all three. About a third of the transient poor were chronically poor (i.e. poor on average), while the rest were not poor on average, but fell into poverty on occasion.</a:t>
            </a:r>
          </a:p>
          <a:p>
            <a:r>
              <a:rPr lang="en-US" altLang="en-US">
                <a:latin typeface="Arial" panose="020B0604020202020204" pitchFamily="34" charset="0"/>
              </a:rPr>
              <a:t>An estimated 38% of the population was not poor in any of the three survey years.</a:t>
            </a:r>
          </a:p>
        </p:txBody>
      </p:sp>
      <p:sp>
        <p:nvSpPr>
          <p:cNvPr id="51204" name="Slide Number Placeholder 3">
            <a:extLst>
              <a:ext uri="{FF2B5EF4-FFF2-40B4-BE49-F238E27FC236}">
                <a16:creationId xmlns:a16="http://schemas.microsoft.com/office/drawing/2014/main" xmlns="" id="{3CE390FB-63D9-4C98-826F-4A2347CF7C9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563ED685-BDFC-41E1-AC66-D74996F4557B}" type="slidenum">
              <a:rPr lang="en-US" altLang="en-US" smtClean="0">
                <a:latin typeface="Arial" panose="020B0604020202020204" pitchFamily="34" charset="0"/>
              </a:rPr>
              <a:pPr/>
              <a:t>13</a:t>
            </a:fld>
            <a:endParaRPr lang="en-US" altLang="en-US">
              <a:latin typeface="Arial" panose="020B0604020202020204" pitchFamily="34" charset="0"/>
            </a:endParaRPr>
          </a:p>
        </p:txBody>
      </p:sp>
    </p:spTree>
    <p:extLst>
      <p:ext uri="{BB962C8B-B14F-4D97-AF65-F5344CB8AC3E}">
        <p14:creationId xmlns:p14="http://schemas.microsoft.com/office/powerpoint/2010/main" val="22500566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xmlns="" id="{541EEB69-7665-4107-94E3-B7F2D7A5CBCF}"/>
              </a:ext>
            </a:extLst>
          </p:cNvPr>
          <p:cNvSpPr>
            <a:spLocks noGrp="1" noRot="1" noChangeAspect="1" noChangeArrowheads="1" noTextEdit="1"/>
          </p:cNvSpPr>
          <p:nvPr>
            <p:ph type="sldImg"/>
          </p:nvPr>
        </p:nvSpPr>
        <p:spPr>
          <a:ln/>
        </p:spPr>
      </p:sp>
      <p:sp>
        <p:nvSpPr>
          <p:cNvPr id="28675" name="Notes Placeholder 2">
            <a:extLst>
              <a:ext uri="{FF2B5EF4-FFF2-40B4-BE49-F238E27FC236}">
                <a16:creationId xmlns:a16="http://schemas.microsoft.com/office/drawing/2014/main" xmlns="" id="{ECD7CAC2-1FF5-4913-A5BA-444562BAEAB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The GDP elasticity of poverty measures the percentage change in the poverty rate divided by the percentage change in GDP.  </a:t>
            </a:r>
          </a:p>
          <a:p>
            <a:r>
              <a:rPr lang="en-US" altLang="en-US" dirty="0">
                <a:latin typeface="Arial" panose="020B0604020202020204" pitchFamily="34" charset="0"/>
              </a:rPr>
              <a:t>	Example: If GDP rises by 10%, and the poverty rate goes from 40% to 38% (i.e. a 5% drop in the poverty rate), the elasticity would be -0.5.</a:t>
            </a:r>
          </a:p>
          <a:p>
            <a:endParaRPr lang="en-US" altLang="en-US" dirty="0">
              <a:latin typeface="Arial" panose="020B0604020202020204" pitchFamily="34" charset="0"/>
            </a:endParaRPr>
          </a:p>
          <a:p>
            <a:r>
              <a:rPr lang="en-US" altLang="en-US" dirty="0">
                <a:latin typeface="Arial" panose="020B0604020202020204" pitchFamily="34" charset="0"/>
              </a:rPr>
              <a:t>Between 2010/11 and 2013/14, the poverty elasticity in Rwanda was relatively high, at -1.01; and between 2013/14 and 2016/17 is was relatively low (mainly, we believe, because of the food price spike). </a:t>
            </a:r>
          </a:p>
          <a:p>
            <a:endParaRPr lang="en-US" altLang="en-US" dirty="0">
              <a:latin typeface="Arial" panose="020B0604020202020204" pitchFamily="34" charset="0"/>
            </a:endParaRPr>
          </a:p>
          <a:p>
            <a:r>
              <a:rPr lang="en-US" altLang="en-US" dirty="0">
                <a:latin typeface="Arial" panose="020B0604020202020204" pitchFamily="34" charset="0"/>
              </a:rPr>
              <a:t>Suppose the price of food had risen following its long-run trend (rather than spiking). Then we estimate that the poverty rate would have fallen from 39.1% to 35.2% instead of the observed fall to 38.2%. This is a simulated result, included here to give a sense of the impact of the food price spike.</a:t>
            </a:r>
          </a:p>
        </p:txBody>
      </p:sp>
      <p:sp>
        <p:nvSpPr>
          <p:cNvPr id="28676" name="Slide Number Placeholder 3">
            <a:extLst>
              <a:ext uri="{FF2B5EF4-FFF2-40B4-BE49-F238E27FC236}">
                <a16:creationId xmlns:a16="http://schemas.microsoft.com/office/drawing/2014/main" xmlns="" id="{D8B3AD3F-D3FE-4456-BDAE-FCD8979845F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F353BDC2-7638-4C45-9D62-4EBAB8279E1E}" type="slidenum">
              <a:rPr lang="en-US" altLang="en-US" smtClean="0">
                <a:latin typeface="Arial" panose="020B0604020202020204" pitchFamily="34" charset="0"/>
              </a:rPr>
              <a:pPr/>
              <a:t>15</a:t>
            </a:fld>
            <a:endParaRPr lang="en-US" altLang="en-US">
              <a:latin typeface="Arial" panose="020B0604020202020204" pitchFamily="34" charset="0"/>
            </a:endParaRPr>
          </a:p>
        </p:txBody>
      </p:sp>
    </p:spTree>
    <p:extLst>
      <p:ext uri="{BB962C8B-B14F-4D97-AF65-F5344CB8AC3E}">
        <p14:creationId xmlns:p14="http://schemas.microsoft.com/office/powerpoint/2010/main" val="9107919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xmlns="" id="{CD2EF52E-F244-4D9F-AC4A-EE2712FF7B1B}"/>
              </a:ext>
            </a:extLst>
          </p:cNvPr>
          <p:cNvSpPr>
            <a:spLocks noGrp="1" noRot="1" noChangeAspect="1" noChangeArrowheads="1" noTextEdit="1"/>
          </p:cNvSpPr>
          <p:nvPr>
            <p:ph type="sldImg"/>
          </p:nvPr>
        </p:nvSpPr>
        <p:spPr>
          <a:ln/>
        </p:spPr>
      </p:sp>
      <p:sp>
        <p:nvSpPr>
          <p:cNvPr id="26627" name="Notes Placeholder 2">
            <a:extLst>
              <a:ext uri="{FF2B5EF4-FFF2-40B4-BE49-F238E27FC236}">
                <a16:creationId xmlns:a16="http://schemas.microsoft.com/office/drawing/2014/main" xmlns="" id="{DF0C83DB-3A72-414A-B40A-831DC128F1B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Between 2010 and 2015, food and non-food prices rose at about the same rate. But during the period of the EICV5 survey – shown by the two right-hand vertical lines – food prices, and especially the prices of vegetables (which are important for poor people) was unusually high. This is important, because the high relative prices of food during the survey period help explain why the change in the poverty rate was so modest, despite the rapid growth of GDP.</a:t>
            </a:r>
          </a:p>
        </p:txBody>
      </p:sp>
      <p:sp>
        <p:nvSpPr>
          <p:cNvPr id="26628" name="Slide Number Placeholder 3">
            <a:extLst>
              <a:ext uri="{FF2B5EF4-FFF2-40B4-BE49-F238E27FC236}">
                <a16:creationId xmlns:a16="http://schemas.microsoft.com/office/drawing/2014/main" xmlns="" id="{A58BF2A0-D057-49B3-81A3-BA3EE729BBE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50435A3D-1F90-4ED3-A9E8-D08D21BCF6D5}" type="slidenum">
              <a:rPr lang="en-US" altLang="en-US" smtClean="0">
                <a:latin typeface="Arial" panose="020B0604020202020204" pitchFamily="34" charset="0"/>
              </a:rPr>
              <a:pPr/>
              <a:t>16</a:t>
            </a:fld>
            <a:endParaRPr lang="en-US" altLang="en-US">
              <a:latin typeface="Arial" panose="020B0604020202020204" pitchFamily="34" charset="0"/>
            </a:endParaRPr>
          </a:p>
        </p:txBody>
      </p:sp>
    </p:spTree>
    <p:extLst>
      <p:ext uri="{BB962C8B-B14F-4D97-AF65-F5344CB8AC3E}">
        <p14:creationId xmlns:p14="http://schemas.microsoft.com/office/powerpoint/2010/main" val="22478128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3">
            <a:extLst>
              <a:ext uri="{FF2B5EF4-FFF2-40B4-BE49-F238E27FC236}">
                <a16:creationId xmlns:a16="http://schemas.microsoft.com/office/drawing/2014/main" xmlns="" id="{77E470A5-DA5B-4444-AB27-953622C7947C}"/>
              </a:ext>
            </a:extLst>
          </p:cNvPr>
          <p:cNvSpPr>
            <a:spLocks noChangeShapeType="1"/>
          </p:cNvSpPr>
          <p:nvPr/>
        </p:nvSpPr>
        <p:spPr bwMode="auto">
          <a:xfrm>
            <a:off x="1447800" y="2514600"/>
            <a:ext cx="7239000" cy="0"/>
          </a:xfrm>
          <a:prstGeom prst="line">
            <a:avLst/>
          </a:prstGeom>
          <a:noFill/>
          <a:ln w="38100">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AutoShape 4" descr="flag">
            <a:extLst>
              <a:ext uri="{FF2B5EF4-FFF2-40B4-BE49-F238E27FC236}">
                <a16:creationId xmlns:a16="http://schemas.microsoft.com/office/drawing/2014/main" xmlns="" id="{677FD999-5827-4E87-ABF0-1200CB243C3A}"/>
              </a:ext>
            </a:extLst>
          </p:cNvPr>
          <p:cNvSpPr>
            <a:spLocks noChangeArrowheads="1"/>
          </p:cNvSpPr>
          <p:nvPr/>
        </p:nvSpPr>
        <p:spPr bwMode="auto">
          <a:xfrm>
            <a:off x="-2514600" y="1371600"/>
            <a:ext cx="3657600" cy="3657600"/>
          </a:xfrm>
          <a:custGeom>
            <a:avLst/>
            <a:gdLst>
              <a:gd name="T0" fmla="*/ 2147483646 w 64000"/>
              <a:gd name="T1" fmla="*/ 2147483646 h 64000"/>
              <a:gd name="T2" fmla="*/ 2147483646 w 64000"/>
              <a:gd name="T3" fmla="*/ 2147483646 h 64000"/>
              <a:gd name="T4" fmla="*/ 2147483646 w 64000"/>
              <a:gd name="T5" fmla="*/ 2147483646 h 64000"/>
              <a:gd name="T6" fmla="*/ 2147483646 w 64000"/>
              <a:gd name="T7" fmla="*/ 2147483646 h 64000"/>
              <a:gd name="T8" fmla="*/ 2147483646 w 64000"/>
              <a:gd name="T9" fmla="*/ 2147483646 h 64000"/>
              <a:gd name="T10" fmla="*/ 2147483646 w 64000"/>
              <a:gd name="T11" fmla="*/ 2147483646 h 64000"/>
              <a:gd name="T12" fmla="*/ 2147483646 w 64000"/>
              <a:gd name="T13" fmla="*/ 2147483646 h 64000"/>
              <a:gd name="T14" fmla="*/ 2147483646 w 64000"/>
              <a:gd name="T15" fmla="*/ 2147483646 h 64000"/>
              <a:gd name="T16" fmla="*/ 2147483646 w 64000"/>
              <a:gd name="T17" fmla="*/ 2147483646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44083 w 64000"/>
              <a:gd name="T28" fmla="*/ -29631 h 64000"/>
              <a:gd name="T29" fmla="*/ 44083 w 64000"/>
              <a:gd name="T30" fmla="*/ 29631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blipFill dpi="0" rotWithShape="1">
            <a:blip r:embed="rId2"/>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 name="AutoShape 5" descr="flag">
            <a:extLst>
              <a:ext uri="{FF2B5EF4-FFF2-40B4-BE49-F238E27FC236}">
                <a16:creationId xmlns:a16="http://schemas.microsoft.com/office/drawing/2014/main" xmlns="" id="{5B9DB85C-76DF-4AD3-A9DE-8CD41D64CA16}"/>
              </a:ext>
            </a:extLst>
          </p:cNvPr>
          <p:cNvSpPr>
            <a:spLocks noChangeArrowheads="1"/>
          </p:cNvSpPr>
          <p:nvPr/>
        </p:nvSpPr>
        <p:spPr bwMode="auto">
          <a:xfrm>
            <a:off x="-3222625" y="304800"/>
            <a:ext cx="4038600" cy="4038600"/>
          </a:xfrm>
          <a:custGeom>
            <a:avLst/>
            <a:gdLst>
              <a:gd name="T0" fmla="*/ 2147483646 w 64000"/>
              <a:gd name="T1" fmla="*/ 2147483646 h 64000"/>
              <a:gd name="T2" fmla="*/ 2147483646 w 64000"/>
              <a:gd name="T3" fmla="*/ 2147483646 h 64000"/>
              <a:gd name="T4" fmla="*/ 2147483646 w 64000"/>
              <a:gd name="T5" fmla="*/ 2147483646 h 64000"/>
              <a:gd name="T6" fmla="*/ 2147483646 w 64000"/>
              <a:gd name="T7" fmla="*/ 2147483646 h 64000"/>
              <a:gd name="T8" fmla="*/ 2147483646 w 64000"/>
              <a:gd name="T9" fmla="*/ 2147483646 h 64000"/>
              <a:gd name="T10" fmla="*/ 2147483646 w 64000"/>
              <a:gd name="T11" fmla="*/ 2147483646 h 64000"/>
              <a:gd name="T12" fmla="*/ 2147483646 w 64000"/>
              <a:gd name="T13" fmla="*/ 2147483646 h 64000"/>
              <a:gd name="T14" fmla="*/ 2147483646 w 64000"/>
              <a:gd name="T15" fmla="*/ 2147483646 h 64000"/>
              <a:gd name="T16" fmla="*/ 2147483646 w 64000"/>
              <a:gd name="T17" fmla="*/ 2147483646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994 w 64000"/>
              <a:gd name="T28" fmla="*/ -25753 h 64000"/>
              <a:gd name="T29" fmla="*/ 50994 w 64000"/>
              <a:gd name="T30" fmla="*/ 25753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blipFill dpi="0" rotWithShape="1">
            <a:blip r:embed="rId2"/>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 name="Line 15">
            <a:extLst>
              <a:ext uri="{FF2B5EF4-FFF2-40B4-BE49-F238E27FC236}">
                <a16:creationId xmlns:a16="http://schemas.microsoft.com/office/drawing/2014/main" xmlns="" id="{65FFAE5D-8ED4-48AF-AAAA-10F3BC6ECD3A}"/>
              </a:ext>
            </a:extLst>
          </p:cNvPr>
          <p:cNvSpPr>
            <a:spLocks noChangeShapeType="1"/>
          </p:cNvSpPr>
          <p:nvPr userDrawn="1"/>
        </p:nvSpPr>
        <p:spPr bwMode="auto">
          <a:xfrm>
            <a:off x="1447800" y="2590800"/>
            <a:ext cx="7239000" cy="0"/>
          </a:xfrm>
          <a:prstGeom prst="line">
            <a:avLst/>
          </a:prstGeom>
          <a:noFill/>
          <a:ln w="38100">
            <a:solidFill>
              <a:srgbClr val="33CC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6" name="Rectangle 6"/>
          <p:cNvSpPr>
            <a:spLocks noGrp="1" noChangeArrowheads="1"/>
          </p:cNvSpPr>
          <p:nvPr>
            <p:ph type="ctrTitle"/>
          </p:nvPr>
        </p:nvSpPr>
        <p:spPr>
          <a:xfrm>
            <a:off x="1443038" y="985838"/>
            <a:ext cx="7239000" cy="1444625"/>
          </a:xfrm>
        </p:spPr>
        <p:txBody>
          <a:bodyPr/>
          <a:lstStyle>
            <a:lvl1pPr>
              <a:defRPr sz="4000"/>
            </a:lvl1pPr>
          </a:lstStyle>
          <a:p>
            <a:r>
              <a:rPr lang="en-US"/>
              <a:t>Cliquez pour modifier le style du titre</a:t>
            </a:r>
          </a:p>
        </p:txBody>
      </p:sp>
      <p:sp>
        <p:nvSpPr>
          <p:cNvPr id="5127"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r>
              <a:rPr lang="en-US"/>
              <a:t>Cliquez pour modifier le style des sous-titres du masque</a:t>
            </a:r>
          </a:p>
        </p:txBody>
      </p:sp>
      <p:sp>
        <p:nvSpPr>
          <p:cNvPr id="8" name="Rectangle 8">
            <a:extLst>
              <a:ext uri="{FF2B5EF4-FFF2-40B4-BE49-F238E27FC236}">
                <a16:creationId xmlns:a16="http://schemas.microsoft.com/office/drawing/2014/main" xmlns="" id="{E023A2EB-F71C-429A-B6D5-E97B899CD9CD}"/>
              </a:ext>
            </a:extLst>
          </p:cNvPr>
          <p:cNvSpPr>
            <a:spLocks noGrp="1" noChangeArrowheads="1"/>
          </p:cNvSpPr>
          <p:nvPr>
            <p:ph type="dt" sz="half" idx="10"/>
          </p:nvPr>
        </p:nvSpPr>
        <p:spPr/>
        <p:txBody>
          <a:bodyPr/>
          <a:lstStyle>
            <a:lvl1pPr>
              <a:defRPr/>
            </a:lvl1pPr>
          </a:lstStyle>
          <a:p>
            <a:pPr>
              <a:defRPr/>
            </a:pPr>
            <a:fld id="{4A7EB858-68D0-4318-A620-D299AEDFA9B2}" type="datetime4">
              <a:rPr lang="en-US"/>
              <a:pPr>
                <a:defRPr/>
              </a:pPr>
              <a:t>May 28, 2019</a:t>
            </a:fld>
            <a:endParaRPr lang="en-US" dirty="0"/>
          </a:p>
        </p:txBody>
      </p:sp>
      <p:sp>
        <p:nvSpPr>
          <p:cNvPr id="9" name="Rectangle 9">
            <a:extLst>
              <a:ext uri="{FF2B5EF4-FFF2-40B4-BE49-F238E27FC236}">
                <a16:creationId xmlns:a16="http://schemas.microsoft.com/office/drawing/2014/main" xmlns="" id="{5A417CE2-D76E-45FD-A969-6F1D3848FA1D}"/>
              </a:ext>
            </a:extLst>
          </p:cNvPr>
          <p:cNvSpPr>
            <a:spLocks noGrp="1" noChangeArrowheads="1"/>
          </p:cNvSpPr>
          <p:nvPr>
            <p:ph type="ftr" sz="quarter" idx="11"/>
          </p:nvPr>
        </p:nvSpPr>
        <p:spPr/>
        <p:txBody>
          <a:bodyPr/>
          <a:lstStyle>
            <a:lvl1pPr>
              <a:defRPr/>
            </a:lvl1pPr>
          </a:lstStyle>
          <a:p>
            <a:pPr>
              <a:defRPr/>
            </a:pPr>
            <a:r>
              <a:rPr lang="en-US"/>
              <a:t>National Institute of Statistics of Rwanda</a:t>
            </a:r>
          </a:p>
        </p:txBody>
      </p:sp>
      <p:sp>
        <p:nvSpPr>
          <p:cNvPr id="10" name="Rectangle 10">
            <a:extLst>
              <a:ext uri="{FF2B5EF4-FFF2-40B4-BE49-F238E27FC236}">
                <a16:creationId xmlns:a16="http://schemas.microsoft.com/office/drawing/2014/main" xmlns="" id="{2CF043CF-ADA5-471E-8321-FFB9A4BEB4E1}"/>
              </a:ext>
            </a:extLst>
          </p:cNvPr>
          <p:cNvSpPr>
            <a:spLocks noGrp="1" noChangeArrowheads="1"/>
          </p:cNvSpPr>
          <p:nvPr>
            <p:ph type="sldNum" sz="quarter" idx="12"/>
          </p:nvPr>
        </p:nvSpPr>
        <p:spPr/>
        <p:txBody>
          <a:bodyPr/>
          <a:lstStyle>
            <a:lvl1pPr>
              <a:defRPr/>
            </a:lvl1pPr>
          </a:lstStyle>
          <a:p>
            <a:pPr>
              <a:defRPr/>
            </a:pPr>
            <a:fld id="{22C1A72F-FE4B-40F2-86F7-9A49831CD908}" type="slidenum">
              <a:rPr lang="en-US" altLang="en-US"/>
              <a:pPr>
                <a:defRPr/>
              </a:pPr>
              <a:t>‹#›</a:t>
            </a:fld>
            <a:endParaRPr lang="en-US" altLang="en-US" dirty="0"/>
          </a:p>
        </p:txBody>
      </p:sp>
    </p:spTree>
    <p:extLst>
      <p:ext uri="{BB962C8B-B14F-4D97-AF65-F5344CB8AC3E}">
        <p14:creationId xmlns:p14="http://schemas.microsoft.com/office/powerpoint/2010/main" val="702098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a16="http://schemas.microsoft.com/office/drawing/2014/main" xmlns="" id="{B8FBCA88-7822-4549-B158-780E4D057C1A}"/>
              </a:ext>
            </a:extLst>
          </p:cNvPr>
          <p:cNvSpPr>
            <a:spLocks noGrp="1" noChangeArrowheads="1"/>
          </p:cNvSpPr>
          <p:nvPr>
            <p:ph type="dt" sz="half" idx="10"/>
          </p:nvPr>
        </p:nvSpPr>
        <p:spPr>
          <a:ln/>
        </p:spPr>
        <p:txBody>
          <a:bodyPr/>
          <a:lstStyle>
            <a:lvl1pPr>
              <a:defRPr/>
            </a:lvl1pPr>
          </a:lstStyle>
          <a:p>
            <a:pPr>
              <a:defRPr/>
            </a:pPr>
            <a:fld id="{41F8F337-D1AF-48B0-BED9-6657888408AE}" type="datetime4">
              <a:rPr lang="en-US"/>
              <a:pPr>
                <a:defRPr/>
              </a:pPr>
              <a:t>May 28, 2019</a:t>
            </a:fld>
            <a:endParaRPr lang="en-US" dirty="0"/>
          </a:p>
        </p:txBody>
      </p:sp>
      <p:sp>
        <p:nvSpPr>
          <p:cNvPr id="5" name="Rectangle 9">
            <a:extLst>
              <a:ext uri="{FF2B5EF4-FFF2-40B4-BE49-F238E27FC236}">
                <a16:creationId xmlns:a16="http://schemas.microsoft.com/office/drawing/2014/main" xmlns="" id="{9D928111-4566-4E1A-A240-C4007BC3CF89}"/>
              </a:ext>
            </a:extLst>
          </p:cNvPr>
          <p:cNvSpPr>
            <a:spLocks noGrp="1" noChangeArrowheads="1"/>
          </p:cNvSpPr>
          <p:nvPr>
            <p:ph type="ftr" sz="quarter" idx="11"/>
          </p:nvPr>
        </p:nvSpPr>
        <p:spPr>
          <a:ln/>
        </p:spPr>
        <p:txBody>
          <a:bodyPr/>
          <a:lstStyle>
            <a:lvl1pPr>
              <a:defRPr/>
            </a:lvl1pPr>
          </a:lstStyle>
          <a:p>
            <a:pPr>
              <a:defRPr/>
            </a:pPr>
            <a:r>
              <a:rPr lang="en-US"/>
              <a:t>National Institute of Statistics of Rwanda</a:t>
            </a:r>
          </a:p>
        </p:txBody>
      </p:sp>
      <p:sp>
        <p:nvSpPr>
          <p:cNvPr id="6" name="Rectangle 10">
            <a:extLst>
              <a:ext uri="{FF2B5EF4-FFF2-40B4-BE49-F238E27FC236}">
                <a16:creationId xmlns:a16="http://schemas.microsoft.com/office/drawing/2014/main" xmlns="" id="{8866463B-DE3B-4D10-82E9-6B397DF9CAA1}"/>
              </a:ext>
            </a:extLst>
          </p:cNvPr>
          <p:cNvSpPr>
            <a:spLocks noGrp="1" noChangeArrowheads="1"/>
          </p:cNvSpPr>
          <p:nvPr>
            <p:ph type="sldNum" sz="quarter" idx="12"/>
          </p:nvPr>
        </p:nvSpPr>
        <p:spPr>
          <a:ln/>
        </p:spPr>
        <p:txBody>
          <a:bodyPr/>
          <a:lstStyle>
            <a:lvl1pPr>
              <a:defRPr/>
            </a:lvl1pPr>
          </a:lstStyle>
          <a:p>
            <a:pPr>
              <a:defRPr/>
            </a:pPr>
            <a:fld id="{9B202D44-2996-43E9-9EA5-21A938DE3564}" type="slidenum">
              <a:rPr lang="en-US" altLang="en-US"/>
              <a:pPr>
                <a:defRPr/>
              </a:pPr>
              <a:t>‹#›</a:t>
            </a:fld>
            <a:endParaRPr lang="en-US" altLang="en-US" dirty="0"/>
          </a:p>
        </p:txBody>
      </p:sp>
    </p:spTree>
    <p:extLst>
      <p:ext uri="{BB962C8B-B14F-4D97-AF65-F5344CB8AC3E}">
        <p14:creationId xmlns:p14="http://schemas.microsoft.com/office/powerpoint/2010/main" val="460054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a16="http://schemas.microsoft.com/office/drawing/2014/main" xmlns="" id="{F4206F7B-6B63-4D94-B21D-E013AB3FE672}"/>
              </a:ext>
            </a:extLst>
          </p:cNvPr>
          <p:cNvSpPr>
            <a:spLocks noGrp="1" noChangeArrowheads="1"/>
          </p:cNvSpPr>
          <p:nvPr>
            <p:ph type="dt" sz="half" idx="10"/>
          </p:nvPr>
        </p:nvSpPr>
        <p:spPr>
          <a:ln/>
        </p:spPr>
        <p:txBody>
          <a:bodyPr/>
          <a:lstStyle>
            <a:lvl1pPr>
              <a:defRPr/>
            </a:lvl1pPr>
          </a:lstStyle>
          <a:p>
            <a:pPr>
              <a:defRPr/>
            </a:pPr>
            <a:fld id="{30A87245-956D-400C-990C-34189F6DAF62}" type="datetime4">
              <a:rPr lang="en-US"/>
              <a:pPr>
                <a:defRPr/>
              </a:pPr>
              <a:t>May 28, 2019</a:t>
            </a:fld>
            <a:endParaRPr lang="en-US" dirty="0"/>
          </a:p>
        </p:txBody>
      </p:sp>
      <p:sp>
        <p:nvSpPr>
          <p:cNvPr id="5" name="Rectangle 9">
            <a:extLst>
              <a:ext uri="{FF2B5EF4-FFF2-40B4-BE49-F238E27FC236}">
                <a16:creationId xmlns:a16="http://schemas.microsoft.com/office/drawing/2014/main" xmlns="" id="{7FB1F310-9C31-4E45-854C-0A5FB084E647}"/>
              </a:ext>
            </a:extLst>
          </p:cNvPr>
          <p:cNvSpPr>
            <a:spLocks noGrp="1" noChangeArrowheads="1"/>
          </p:cNvSpPr>
          <p:nvPr>
            <p:ph type="ftr" sz="quarter" idx="11"/>
          </p:nvPr>
        </p:nvSpPr>
        <p:spPr>
          <a:ln/>
        </p:spPr>
        <p:txBody>
          <a:bodyPr/>
          <a:lstStyle>
            <a:lvl1pPr>
              <a:defRPr/>
            </a:lvl1pPr>
          </a:lstStyle>
          <a:p>
            <a:pPr>
              <a:defRPr/>
            </a:pPr>
            <a:r>
              <a:rPr lang="en-US"/>
              <a:t>National Institute of Statistics of Rwanda</a:t>
            </a:r>
          </a:p>
        </p:txBody>
      </p:sp>
      <p:sp>
        <p:nvSpPr>
          <p:cNvPr id="6" name="Rectangle 10">
            <a:extLst>
              <a:ext uri="{FF2B5EF4-FFF2-40B4-BE49-F238E27FC236}">
                <a16:creationId xmlns:a16="http://schemas.microsoft.com/office/drawing/2014/main" xmlns="" id="{60832C1F-690E-47A7-A034-F574085BE136}"/>
              </a:ext>
            </a:extLst>
          </p:cNvPr>
          <p:cNvSpPr>
            <a:spLocks noGrp="1" noChangeArrowheads="1"/>
          </p:cNvSpPr>
          <p:nvPr>
            <p:ph type="sldNum" sz="quarter" idx="12"/>
          </p:nvPr>
        </p:nvSpPr>
        <p:spPr>
          <a:ln/>
        </p:spPr>
        <p:txBody>
          <a:bodyPr/>
          <a:lstStyle>
            <a:lvl1pPr>
              <a:defRPr/>
            </a:lvl1pPr>
          </a:lstStyle>
          <a:p>
            <a:pPr>
              <a:defRPr/>
            </a:pPr>
            <a:fld id="{F769F48D-69FA-4B74-B7B4-A21366861D94}" type="slidenum">
              <a:rPr lang="en-US" altLang="en-US"/>
              <a:pPr>
                <a:defRPr/>
              </a:pPr>
              <a:t>‹#›</a:t>
            </a:fld>
            <a:endParaRPr lang="en-US" altLang="en-US" dirty="0"/>
          </a:p>
        </p:txBody>
      </p:sp>
    </p:spTree>
    <p:extLst>
      <p:ext uri="{BB962C8B-B14F-4D97-AF65-F5344CB8AC3E}">
        <p14:creationId xmlns:p14="http://schemas.microsoft.com/office/powerpoint/2010/main" val="3040122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xmlns="" id="{47998AAF-1A02-4A63-840A-412B7B39BFC3}"/>
              </a:ext>
            </a:extLst>
          </p:cNvPr>
          <p:cNvSpPr>
            <a:spLocks noGrp="1" noChangeArrowheads="1"/>
          </p:cNvSpPr>
          <p:nvPr>
            <p:ph type="dt" sz="half" idx="10"/>
          </p:nvPr>
        </p:nvSpPr>
        <p:spPr>
          <a:ln/>
        </p:spPr>
        <p:txBody>
          <a:bodyPr/>
          <a:lstStyle>
            <a:lvl1pPr>
              <a:defRPr/>
            </a:lvl1pPr>
          </a:lstStyle>
          <a:p>
            <a:pPr>
              <a:defRPr/>
            </a:pPr>
            <a:fld id="{87A56705-77E0-4DD9-B140-80B052637F0D}" type="datetime4">
              <a:rPr lang="en-US"/>
              <a:pPr>
                <a:defRPr/>
              </a:pPr>
              <a:t>May 28, 2019</a:t>
            </a:fld>
            <a:endParaRPr lang="en-US" dirty="0"/>
          </a:p>
        </p:txBody>
      </p:sp>
      <p:sp>
        <p:nvSpPr>
          <p:cNvPr id="5" name="Rectangle 5">
            <a:extLst>
              <a:ext uri="{FF2B5EF4-FFF2-40B4-BE49-F238E27FC236}">
                <a16:creationId xmlns:a16="http://schemas.microsoft.com/office/drawing/2014/main" xmlns="" id="{03D9528A-5E16-47A3-BA14-E30AD8F55560}"/>
              </a:ext>
            </a:extLst>
          </p:cNvPr>
          <p:cNvSpPr>
            <a:spLocks noGrp="1" noChangeArrowheads="1"/>
          </p:cNvSpPr>
          <p:nvPr>
            <p:ph type="ftr" sz="quarter" idx="11"/>
          </p:nvPr>
        </p:nvSpPr>
        <p:spPr>
          <a:ln/>
        </p:spPr>
        <p:txBody>
          <a:bodyPr/>
          <a:lstStyle>
            <a:lvl1pPr>
              <a:defRPr/>
            </a:lvl1pPr>
          </a:lstStyle>
          <a:p>
            <a:pPr>
              <a:defRPr/>
            </a:pPr>
            <a:r>
              <a:rPr lang="en-US"/>
              <a:t>National Institute of Statistics of Rwanda</a:t>
            </a:r>
          </a:p>
        </p:txBody>
      </p:sp>
      <p:sp>
        <p:nvSpPr>
          <p:cNvPr id="6" name="Rectangle 6">
            <a:extLst>
              <a:ext uri="{FF2B5EF4-FFF2-40B4-BE49-F238E27FC236}">
                <a16:creationId xmlns:a16="http://schemas.microsoft.com/office/drawing/2014/main" xmlns="" id="{1ADEB529-9EC6-4BE9-BB57-D1C901A26AC1}"/>
              </a:ext>
            </a:extLst>
          </p:cNvPr>
          <p:cNvSpPr>
            <a:spLocks noGrp="1" noChangeArrowheads="1"/>
          </p:cNvSpPr>
          <p:nvPr>
            <p:ph type="sldNum" sz="quarter" idx="12"/>
          </p:nvPr>
        </p:nvSpPr>
        <p:spPr>
          <a:ln/>
        </p:spPr>
        <p:txBody>
          <a:bodyPr/>
          <a:lstStyle>
            <a:lvl1pPr>
              <a:defRPr/>
            </a:lvl1pPr>
          </a:lstStyle>
          <a:p>
            <a:pPr>
              <a:defRPr/>
            </a:pPr>
            <a:fld id="{8ED91E9A-10B6-45FB-A1F9-6805EB4B3791}" type="slidenum">
              <a:rPr lang="en-US" altLang="en-US"/>
              <a:pPr>
                <a:defRPr/>
              </a:pPr>
              <a:t>‹#›</a:t>
            </a:fld>
            <a:endParaRPr lang="en-US" altLang="en-US" dirty="0"/>
          </a:p>
        </p:txBody>
      </p:sp>
    </p:spTree>
    <p:extLst>
      <p:ext uri="{BB962C8B-B14F-4D97-AF65-F5344CB8AC3E}">
        <p14:creationId xmlns:p14="http://schemas.microsoft.com/office/powerpoint/2010/main" val="28786514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5786EAA6-C44E-4D96-AEB0-E76B2439AC04}"/>
              </a:ext>
            </a:extLst>
          </p:cNvPr>
          <p:cNvSpPr>
            <a:spLocks noGrp="1" noChangeArrowheads="1"/>
          </p:cNvSpPr>
          <p:nvPr>
            <p:ph type="dt" sz="half" idx="10"/>
          </p:nvPr>
        </p:nvSpPr>
        <p:spPr>
          <a:ln/>
        </p:spPr>
        <p:txBody>
          <a:bodyPr/>
          <a:lstStyle>
            <a:lvl1pPr>
              <a:defRPr/>
            </a:lvl1pPr>
          </a:lstStyle>
          <a:p>
            <a:pPr>
              <a:defRPr/>
            </a:pPr>
            <a:fld id="{0F2E4F6E-A613-4DA8-BF12-9A67E98FFB53}" type="datetime4">
              <a:rPr lang="en-US"/>
              <a:pPr>
                <a:defRPr/>
              </a:pPr>
              <a:t>May 28, 2019</a:t>
            </a:fld>
            <a:endParaRPr lang="en-US" dirty="0"/>
          </a:p>
        </p:txBody>
      </p:sp>
      <p:sp>
        <p:nvSpPr>
          <p:cNvPr id="5" name="Rectangle 5">
            <a:extLst>
              <a:ext uri="{FF2B5EF4-FFF2-40B4-BE49-F238E27FC236}">
                <a16:creationId xmlns:a16="http://schemas.microsoft.com/office/drawing/2014/main" xmlns="" id="{EF3B389A-500C-4C50-9A67-48EDDEAAE5E8}"/>
              </a:ext>
            </a:extLst>
          </p:cNvPr>
          <p:cNvSpPr>
            <a:spLocks noGrp="1" noChangeArrowheads="1"/>
          </p:cNvSpPr>
          <p:nvPr>
            <p:ph type="ftr" sz="quarter" idx="11"/>
          </p:nvPr>
        </p:nvSpPr>
        <p:spPr>
          <a:ln/>
        </p:spPr>
        <p:txBody>
          <a:bodyPr/>
          <a:lstStyle>
            <a:lvl1pPr>
              <a:defRPr/>
            </a:lvl1pPr>
          </a:lstStyle>
          <a:p>
            <a:pPr>
              <a:defRPr/>
            </a:pPr>
            <a:r>
              <a:rPr lang="en-US"/>
              <a:t>National Institute of Statistics of Rwanda</a:t>
            </a:r>
          </a:p>
        </p:txBody>
      </p:sp>
      <p:sp>
        <p:nvSpPr>
          <p:cNvPr id="6" name="Rectangle 6">
            <a:extLst>
              <a:ext uri="{FF2B5EF4-FFF2-40B4-BE49-F238E27FC236}">
                <a16:creationId xmlns:a16="http://schemas.microsoft.com/office/drawing/2014/main" xmlns="" id="{FCFFAFB8-6258-4597-B799-FE5E71A9D7D5}"/>
              </a:ext>
            </a:extLst>
          </p:cNvPr>
          <p:cNvSpPr>
            <a:spLocks noGrp="1" noChangeArrowheads="1"/>
          </p:cNvSpPr>
          <p:nvPr>
            <p:ph type="sldNum" sz="quarter" idx="12"/>
          </p:nvPr>
        </p:nvSpPr>
        <p:spPr>
          <a:ln/>
        </p:spPr>
        <p:txBody>
          <a:bodyPr/>
          <a:lstStyle>
            <a:lvl1pPr>
              <a:defRPr/>
            </a:lvl1pPr>
          </a:lstStyle>
          <a:p>
            <a:pPr>
              <a:defRPr/>
            </a:pPr>
            <a:fld id="{F56B4747-2ABA-48B6-9CD8-CD728C87229F}" type="slidenum">
              <a:rPr lang="en-US" altLang="en-US"/>
              <a:pPr>
                <a:defRPr/>
              </a:pPr>
              <a:t>‹#›</a:t>
            </a:fld>
            <a:endParaRPr lang="en-US" altLang="en-US" dirty="0"/>
          </a:p>
        </p:txBody>
      </p:sp>
    </p:spTree>
    <p:extLst>
      <p:ext uri="{BB962C8B-B14F-4D97-AF65-F5344CB8AC3E}">
        <p14:creationId xmlns:p14="http://schemas.microsoft.com/office/powerpoint/2010/main" val="35622913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xmlns="" id="{9BFDE6D8-34F8-4851-9E92-808D61341A3F}"/>
              </a:ext>
            </a:extLst>
          </p:cNvPr>
          <p:cNvSpPr>
            <a:spLocks noGrp="1" noChangeArrowheads="1"/>
          </p:cNvSpPr>
          <p:nvPr>
            <p:ph type="dt" sz="half" idx="10"/>
          </p:nvPr>
        </p:nvSpPr>
        <p:spPr>
          <a:ln/>
        </p:spPr>
        <p:txBody>
          <a:bodyPr/>
          <a:lstStyle>
            <a:lvl1pPr>
              <a:defRPr/>
            </a:lvl1pPr>
          </a:lstStyle>
          <a:p>
            <a:pPr>
              <a:defRPr/>
            </a:pPr>
            <a:fld id="{7D67C3A4-3756-48D1-BF7A-ECBDDA887661}" type="datetime4">
              <a:rPr lang="en-US"/>
              <a:pPr>
                <a:defRPr/>
              </a:pPr>
              <a:t>May 28, 2019</a:t>
            </a:fld>
            <a:endParaRPr lang="en-US" dirty="0"/>
          </a:p>
        </p:txBody>
      </p:sp>
      <p:sp>
        <p:nvSpPr>
          <p:cNvPr id="5" name="Rectangle 5">
            <a:extLst>
              <a:ext uri="{FF2B5EF4-FFF2-40B4-BE49-F238E27FC236}">
                <a16:creationId xmlns:a16="http://schemas.microsoft.com/office/drawing/2014/main" xmlns="" id="{C8FAF811-A550-4078-BE6B-81D9CD81CDC0}"/>
              </a:ext>
            </a:extLst>
          </p:cNvPr>
          <p:cNvSpPr>
            <a:spLocks noGrp="1" noChangeArrowheads="1"/>
          </p:cNvSpPr>
          <p:nvPr>
            <p:ph type="ftr" sz="quarter" idx="11"/>
          </p:nvPr>
        </p:nvSpPr>
        <p:spPr>
          <a:ln/>
        </p:spPr>
        <p:txBody>
          <a:bodyPr/>
          <a:lstStyle>
            <a:lvl1pPr>
              <a:defRPr/>
            </a:lvl1pPr>
          </a:lstStyle>
          <a:p>
            <a:pPr>
              <a:defRPr/>
            </a:pPr>
            <a:r>
              <a:rPr lang="en-US"/>
              <a:t>National Institute of Statistics of Rwanda</a:t>
            </a:r>
          </a:p>
        </p:txBody>
      </p:sp>
      <p:sp>
        <p:nvSpPr>
          <p:cNvPr id="6" name="Rectangle 6">
            <a:extLst>
              <a:ext uri="{FF2B5EF4-FFF2-40B4-BE49-F238E27FC236}">
                <a16:creationId xmlns:a16="http://schemas.microsoft.com/office/drawing/2014/main" xmlns="" id="{FCB3B8C5-C563-4DCE-9ECD-061D31F93F6F}"/>
              </a:ext>
            </a:extLst>
          </p:cNvPr>
          <p:cNvSpPr>
            <a:spLocks noGrp="1" noChangeArrowheads="1"/>
          </p:cNvSpPr>
          <p:nvPr>
            <p:ph type="sldNum" sz="quarter" idx="12"/>
          </p:nvPr>
        </p:nvSpPr>
        <p:spPr>
          <a:ln/>
        </p:spPr>
        <p:txBody>
          <a:bodyPr/>
          <a:lstStyle>
            <a:lvl1pPr>
              <a:defRPr/>
            </a:lvl1pPr>
          </a:lstStyle>
          <a:p>
            <a:pPr>
              <a:defRPr/>
            </a:pPr>
            <a:fld id="{79C6ECBE-C31E-477D-89A0-9C69ABF135F1}" type="slidenum">
              <a:rPr lang="en-US" altLang="en-US"/>
              <a:pPr>
                <a:defRPr/>
              </a:pPr>
              <a:t>‹#›</a:t>
            </a:fld>
            <a:endParaRPr lang="en-US" altLang="en-US" dirty="0"/>
          </a:p>
        </p:txBody>
      </p:sp>
    </p:spTree>
    <p:extLst>
      <p:ext uri="{BB962C8B-B14F-4D97-AF65-F5344CB8AC3E}">
        <p14:creationId xmlns:p14="http://schemas.microsoft.com/office/powerpoint/2010/main" val="42709118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xmlns="" id="{FB23F5B4-523A-46C3-B2F8-684C4CFD8ECF}"/>
              </a:ext>
            </a:extLst>
          </p:cNvPr>
          <p:cNvSpPr>
            <a:spLocks noGrp="1" noChangeArrowheads="1"/>
          </p:cNvSpPr>
          <p:nvPr>
            <p:ph type="dt" sz="half" idx="10"/>
          </p:nvPr>
        </p:nvSpPr>
        <p:spPr>
          <a:ln/>
        </p:spPr>
        <p:txBody>
          <a:bodyPr/>
          <a:lstStyle>
            <a:lvl1pPr>
              <a:defRPr/>
            </a:lvl1pPr>
          </a:lstStyle>
          <a:p>
            <a:pPr>
              <a:defRPr/>
            </a:pPr>
            <a:fld id="{D191A559-42B1-4815-B6F6-1C5AA91A19BC}" type="datetime4">
              <a:rPr lang="en-US"/>
              <a:pPr>
                <a:defRPr/>
              </a:pPr>
              <a:t>May 28, 2019</a:t>
            </a:fld>
            <a:endParaRPr lang="en-US" dirty="0"/>
          </a:p>
        </p:txBody>
      </p:sp>
      <p:sp>
        <p:nvSpPr>
          <p:cNvPr id="6" name="Rectangle 5">
            <a:extLst>
              <a:ext uri="{FF2B5EF4-FFF2-40B4-BE49-F238E27FC236}">
                <a16:creationId xmlns:a16="http://schemas.microsoft.com/office/drawing/2014/main" xmlns="" id="{7405A54A-3FDA-49A2-8FF2-A06C5160C0EF}"/>
              </a:ext>
            </a:extLst>
          </p:cNvPr>
          <p:cNvSpPr>
            <a:spLocks noGrp="1" noChangeArrowheads="1"/>
          </p:cNvSpPr>
          <p:nvPr>
            <p:ph type="ftr" sz="quarter" idx="11"/>
          </p:nvPr>
        </p:nvSpPr>
        <p:spPr>
          <a:ln/>
        </p:spPr>
        <p:txBody>
          <a:bodyPr/>
          <a:lstStyle>
            <a:lvl1pPr>
              <a:defRPr/>
            </a:lvl1pPr>
          </a:lstStyle>
          <a:p>
            <a:pPr>
              <a:defRPr/>
            </a:pPr>
            <a:r>
              <a:rPr lang="en-US"/>
              <a:t>National Institute of Statistics of Rwanda</a:t>
            </a:r>
          </a:p>
        </p:txBody>
      </p:sp>
      <p:sp>
        <p:nvSpPr>
          <p:cNvPr id="7" name="Rectangle 6">
            <a:extLst>
              <a:ext uri="{FF2B5EF4-FFF2-40B4-BE49-F238E27FC236}">
                <a16:creationId xmlns:a16="http://schemas.microsoft.com/office/drawing/2014/main" xmlns="" id="{6D37DBF6-DC84-4440-96D6-11B4413544B7}"/>
              </a:ext>
            </a:extLst>
          </p:cNvPr>
          <p:cNvSpPr>
            <a:spLocks noGrp="1" noChangeArrowheads="1"/>
          </p:cNvSpPr>
          <p:nvPr>
            <p:ph type="sldNum" sz="quarter" idx="12"/>
          </p:nvPr>
        </p:nvSpPr>
        <p:spPr>
          <a:ln/>
        </p:spPr>
        <p:txBody>
          <a:bodyPr/>
          <a:lstStyle>
            <a:lvl1pPr>
              <a:defRPr/>
            </a:lvl1pPr>
          </a:lstStyle>
          <a:p>
            <a:pPr>
              <a:defRPr/>
            </a:pPr>
            <a:fld id="{0EEB477E-5C82-4E89-A51A-B484314C467E}" type="slidenum">
              <a:rPr lang="en-US" altLang="en-US"/>
              <a:pPr>
                <a:defRPr/>
              </a:pPr>
              <a:t>‹#›</a:t>
            </a:fld>
            <a:endParaRPr lang="en-US" altLang="en-US" dirty="0"/>
          </a:p>
        </p:txBody>
      </p:sp>
    </p:spTree>
    <p:extLst>
      <p:ext uri="{BB962C8B-B14F-4D97-AF65-F5344CB8AC3E}">
        <p14:creationId xmlns:p14="http://schemas.microsoft.com/office/powerpoint/2010/main" val="32183277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xmlns="" id="{1E0B6861-2BAC-4D26-8FD1-DF085617B084}"/>
              </a:ext>
            </a:extLst>
          </p:cNvPr>
          <p:cNvSpPr>
            <a:spLocks noGrp="1" noChangeArrowheads="1"/>
          </p:cNvSpPr>
          <p:nvPr>
            <p:ph type="dt" sz="half" idx="10"/>
          </p:nvPr>
        </p:nvSpPr>
        <p:spPr>
          <a:ln/>
        </p:spPr>
        <p:txBody>
          <a:bodyPr/>
          <a:lstStyle>
            <a:lvl1pPr>
              <a:defRPr/>
            </a:lvl1pPr>
          </a:lstStyle>
          <a:p>
            <a:pPr>
              <a:defRPr/>
            </a:pPr>
            <a:fld id="{A58D9592-7E6D-4C10-9C1F-173E00A90D36}" type="datetime4">
              <a:rPr lang="en-US"/>
              <a:pPr>
                <a:defRPr/>
              </a:pPr>
              <a:t>May 28, 2019</a:t>
            </a:fld>
            <a:endParaRPr lang="en-US" dirty="0"/>
          </a:p>
        </p:txBody>
      </p:sp>
      <p:sp>
        <p:nvSpPr>
          <p:cNvPr id="8" name="Rectangle 5">
            <a:extLst>
              <a:ext uri="{FF2B5EF4-FFF2-40B4-BE49-F238E27FC236}">
                <a16:creationId xmlns:a16="http://schemas.microsoft.com/office/drawing/2014/main" xmlns="" id="{10EC3643-4635-4692-97E6-6EEB6AD23578}"/>
              </a:ext>
            </a:extLst>
          </p:cNvPr>
          <p:cNvSpPr>
            <a:spLocks noGrp="1" noChangeArrowheads="1"/>
          </p:cNvSpPr>
          <p:nvPr>
            <p:ph type="ftr" sz="quarter" idx="11"/>
          </p:nvPr>
        </p:nvSpPr>
        <p:spPr>
          <a:ln/>
        </p:spPr>
        <p:txBody>
          <a:bodyPr/>
          <a:lstStyle>
            <a:lvl1pPr>
              <a:defRPr/>
            </a:lvl1pPr>
          </a:lstStyle>
          <a:p>
            <a:pPr>
              <a:defRPr/>
            </a:pPr>
            <a:r>
              <a:rPr lang="en-US"/>
              <a:t>National Institute of Statistics of Rwanda</a:t>
            </a:r>
          </a:p>
        </p:txBody>
      </p:sp>
      <p:sp>
        <p:nvSpPr>
          <p:cNvPr id="9" name="Rectangle 6">
            <a:extLst>
              <a:ext uri="{FF2B5EF4-FFF2-40B4-BE49-F238E27FC236}">
                <a16:creationId xmlns:a16="http://schemas.microsoft.com/office/drawing/2014/main" xmlns="" id="{3BEF1644-032F-4A51-8748-FC09B5411FB1}"/>
              </a:ext>
            </a:extLst>
          </p:cNvPr>
          <p:cNvSpPr>
            <a:spLocks noGrp="1" noChangeArrowheads="1"/>
          </p:cNvSpPr>
          <p:nvPr>
            <p:ph type="sldNum" sz="quarter" idx="12"/>
          </p:nvPr>
        </p:nvSpPr>
        <p:spPr>
          <a:ln/>
        </p:spPr>
        <p:txBody>
          <a:bodyPr/>
          <a:lstStyle>
            <a:lvl1pPr>
              <a:defRPr/>
            </a:lvl1pPr>
          </a:lstStyle>
          <a:p>
            <a:pPr>
              <a:defRPr/>
            </a:pPr>
            <a:fld id="{6A297550-2838-48F4-94F0-67154EE497ED}" type="slidenum">
              <a:rPr lang="en-US" altLang="en-US"/>
              <a:pPr>
                <a:defRPr/>
              </a:pPr>
              <a:t>‹#›</a:t>
            </a:fld>
            <a:endParaRPr lang="en-US" altLang="en-US" dirty="0"/>
          </a:p>
        </p:txBody>
      </p:sp>
    </p:spTree>
    <p:extLst>
      <p:ext uri="{BB962C8B-B14F-4D97-AF65-F5344CB8AC3E}">
        <p14:creationId xmlns:p14="http://schemas.microsoft.com/office/powerpoint/2010/main" val="38553608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xmlns="" id="{58AEB2D2-B282-45BC-8F44-768895ACDB5B}"/>
              </a:ext>
            </a:extLst>
          </p:cNvPr>
          <p:cNvSpPr>
            <a:spLocks noGrp="1" noChangeArrowheads="1"/>
          </p:cNvSpPr>
          <p:nvPr>
            <p:ph type="dt" sz="half" idx="10"/>
          </p:nvPr>
        </p:nvSpPr>
        <p:spPr>
          <a:ln/>
        </p:spPr>
        <p:txBody>
          <a:bodyPr/>
          <a:lstStyle>
            <a:lvl1pPr>
              <a:defRPr/>
            </a:lvl1pPr>
          </a:lstStyle>
          <a:p>
            <a:pPr>
              <a:defRPr/>
            </a:pPr>
            <a:fld id="{FD391041-8C1A-4335-A0B6-9BFC9685B4D2}" type="datetime4">
              <a:rPr lang="en-US"/>
              <a:pPr>
                <a:defRPr/>
              </a:pPr>
              <a:t>May 28, 2019</a:t>
            </a:fld>
            <a:endParaRPr lang="en-US" dirty="0"/>
          </a:p>
        </p:txBody>
      </p:sp>
      <p:sp>
        <p:nvSpPr>
          <p:cNvPr id="4" name="Rectangle 5">
            <a:extLst>
              <a:ext uri="{FF2B5EF4-FFF2-40B4-BE49-F238E27FC236}">
                <a16:creationId xmlns:a16="http://schemas.microsoft.com/office/drawing/2014/main" xmlns="" id="{AB95D595-3644-46C4-A65C-6609F0B35277}"/>
              </a:ext>
            </a:extLst>
          </p:cNvPr>
          <p:cNvSpPr>
            <a:spLocks noGrp="1" noChangeArrowheads="1"/>
          </p:cNvSpPr>
          <p:nvPr>
            <p:ph type="ftr" sz="quarter" idx="11"/>
          </p:nvPr>
        </p:nvSpPr>
        <p:spPr>
          <a:ln/>
        </p:spPr>
        <p:txBody>
          <a:bodyPr/>
          <a:lstStyle>
            <a:lvl1pPr>
              <a:defRPr/>
            </a:lvl1pPr>
          </a:lstStyle>
          <a:p>
            <a:pPr>
              <a:defRPr/>
            </a:pPr>
            <a:r>
              <a:rPr lang="en-US"/>
              <a:t>National Institute of Statistics of Rwanda</a:t>
            </a:r>
          </a:p>
        </p:txBody>
      </p:sp>
      <p:sp>
        <p:nvSpPr>
          <p:cNvPr id="5" name="Rectangle 6">
            <a:extLst>
              <a:ext uri="{FF2B5EF4-FFF2-40B4-BE49-F238E27FC236}">
                <a16:creationId xmlns:a16="http://schemas.microsoft.com/office/drawing/2014/main" xmlns="" id="{67E1AEBF-AEA7-4AA6-92C3-C3B30D4FD0E6}"/>
              </a:ext>
            </a:extLst>
          </p:cNvPr>
          <p:cNvSpPr>
            <a:spLocks noGrp="1" noChangeArrowheads="1"/>
          </p:cNvSpPr>
          <p:nvPr>
            <p:ph type="sldNum" sz="quarter" idx="12"/>
          </p:nvPr>
        </p:nvSpPr>
        <p:spPr>
          <a:ln/>
        </p:spPr>
        <p:txBody>
          <a:bodyPr/>
          <a:lstStyle>
            <a:lvl1pPr>
              <a:defRPr/>
            </a:lvl1pPr>
          </a:lstStyle>
          <a:p>
            <a:pPr>
              <a:defRPr/>
            </a:pPr>
            <a:fld id="{ABC7F12F-703B-414E-8968-6666E2CA5699}" type="slidenum">
              <a:rPr lang="en-US" altLang="en-US"/>
              <a:pPr>
                <a:defRPr/>
              </a:pPr>
              <a:t>‹#›</a:t>
            </a:fld>
            <a:endParaRPr lang="en-US" altLang="en-US" dirty="0"/>
          </a:p>
        </p:txBody>
      </p:sp>
    </p:spTree>
    <p:extLst>
      <p:ext uri="{BB962C8B-B14F-4D97-AF65-F5344CB8AC3E}">
        <p14:creationId xmlns:p14="http://schemas.microsoft.com/office/powerpoint/2010/main" val="33753823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FE50BA79-60A3-4D2C-8219-F9984A1AA8A4}"/>
              </a:ext>
            </a:extLst>
          </p:cNvPr>
          <p:cNvSpPr>
            <a:spLocks noGrp="1" noChangeArrowheads="1"/>
          </p:cNvSpPr>
          <p:nvPr>
            <p:ph type="dt" sz="half" idx="10"/>
          </p:nvPr>
        </p:nvSpPr>
        <p:spPr>
          <a:ln/>
        </p:spPr>
        <p:txBody>
          <a:bodyPr/>
          <a:lstStyle>
            <a:lvl1pPr>
              <a:defRPr/>
            </a:lvl1pPr>
          </a:lstStyle>
          <a:p>
            <a:pPr>
              <a:defRPr/>
            </a:pPr>
            <a:fld id="{D1BC665A-ECE5-45A0-9DB0-4CB08EF4D07D}" type="datetime4">
              <a:rPr lang="en-US"/>
              <a:pPr>
                <a:defRPr/>
              </a:pPr>
              <a:t>May 28, 2019</a:t>
            </a:fld>
            <a:endParaRPr lang="en-US" dirty="0"/>
          </a:p>
        </p:txBody>
      </p:sp>
      <p:sp>
        <p:nvSpPr>
          <p:cNvPr id="3" name="Rectangle 5">
            <a:extLst>
              <a:ext uri="{FF2B5EF4-FFF2-40B4-BE49-F238E27FC236}">
                <a16:creationId xmlns:a16="http://schemas.microsoft.com/office/drawing/2014/main" xmlns="" id="{D6B81799-50D3-45C6-8598-88E337933BD0}"/>
              </a:ext>
            </a:extLst>
          </p:cNvPr>
          <p:cNvSpPr>
            <a:spLocks noGrp="1" noChangeArrowheads="1"/>
          </p:cNvSpPr>
          <p:nvPr>
            <p:ph type="ftr" sz="quarter" idx="11"/>
          </p:nvPr>
        </p:nvSpPr>
        <p:spPr>
          <a:ln/>
        </p:spPr>
        <p:txBody>
          <a:bodyPr/>
          <a:lstStyle>
            <a:lvl1pPr>
              <a:defRPr/>
            </a:lvl1pPr>
          </a:lstStyle>
          <a:p>
            <a:pPr>
              <a:defRPr/>
            </a:pPr>
            <a:r>
              <a:rPr lang="en-US"/>
              <a:t>National Institute of Statistics of Rwanda</a:t>
            </a:r>
          </a:p>
        </p:txBody>
      </p:sp>
      <p:sp>
        <p:nvSpPr>
          <p:cNvPr id="4" name="Rectangle 6">
            <a:extLst>
              <a:ext uri="{FF2B5EF4-FFF2-40B4-BE49-F238E27FC236}">
                <a16:creationId xmlns:a16="http://schemas.microsoft.com/office/drawing/2014/main" xmlns="" id="{F4882293-2F80-44D5-BA3D-B424502FFFB6}"/>
              </a:ext>
            </a:extLst>
          </p:cNvPr>
          <p:cNvSpPr>
            <a:spLocks noGrp="1" noChangeArrowheads="1"/>
          </p:cNvSpPr>
          <p:nvPr>
            <p:ph type="sldNum" sz="quarter" idx="12"/>
          </p:nvPr>
        </p:nvSpPr>
        <p:spPr>
          <a:ln/>
        </p:spPr>
        <p:txBody>
          <a:bodyPr/>
          <a:lstStyle>
            <a:lvl1pPr>
              <a:defRPr/>
            </a:lvl1pPr>
          </a:lstStyle>
          <a:p>
            <a:pPr>
              <a:defRPr/>
            </a:pPr>
            <a:fld id="{21571591-01AD-4589-A561-92F995DC60FB}" type="slidenum">
              <a:rPr lang="en-US" altLang="en-US"/>
              <a:pPr>
                <a:defRPr/>
              </a:pPr>
              <a:t>‹#›</a:t>
            </a:fld>
            <a:endParaRPr lang="en-US" altLang="en-US" dirty="0"/>
          </a:p>
        </p:txBody>
      </p:sp>
    </p:spTree>
    <p:extLst>
      <p:ext uri="{BB962C8B-B14F-4D97-AF65-F5344CB8AC3E}">
        <p14:creationId xmlns:p14="http://schemas.microsoft.com/office/powerpoint/2010/main" val="20447067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xmlns="" id="{EEC9798C-9238-4C2B-AC70-5FE5A7C08BC5}"/>
              </a:ext>
            </a:extLst>
          </p:cNvPr>
          <p:cNvSpPr>
            <a:spLocks noGrp="1" noChangeArrowheads="1"/>
          </p:cNvSpPr>
          <p:nvPr>
            <p:ph type="dt" sz="half" idx="10"/>
          </p:nvPr>
        </p:nvSpPr>
        <p:spPr>
          <a:ln/>
        </p:spPr>
        <p:txBody>
          <a:bodyPr/>
          <a:lstStyle>
            <a:lvl1pPr>
              <a:defRPr/>
            </a:lvl1pPr>
          </a:lstStyle>
          <a:p>
            <a:pPr>
              <a:defRPr/>
            </a:pPr>
            <a:fld id="{0BAE09DA-4999-4DB1-BA6C-DD30BCCB12B2}" type="datetime4">
              <a:rPr lang="en-US"/>
              <a:pPr>
                <a:defRPr/>
              </a:pPr>
              <a:t>May 28, 2019</a:t>
            </a:fld>
            <a:endParaRPr lang="en-US" dirty="0"/>
          </a:p>
        </p:txBody>
      </p:sp>
      <p:sp>
        <p:nvSpPr>
          <p:cNvPr id="6" name="Rectangle 5">
            <a:extLst>
              <a:ext uri="{FF2B5EF4-FFF2-40B4-BE49-F238E27FC236}">
                <a16:creationId xmlns:a16="http://schemas.microsoft.com/office/drawing/2014/main" xmlns="" id="{AAC18EEC-7C9A-40EA-8B94-C9BA14017A46}"/>
              </a:ext>
            </a:extLst>
          </p:cNvPr>
          <p:cNvSpPr>
            <a:spLocks noGrp="1" noChangeArrowheads="1"/>
          </p:cNvSpPr>
          <p:nvPr>
            <p:ph type="ftr" sz="quarter" idx="11"/>
          </p:nvPr>
        </p:nvSpPr>
        <p:spPr>
          <a:ln/>
        </p:spPr>
        <p:txBody>
          <a:bodyPr/>
          <a:lstStyle>
            <a:lvl1pPr>
              <a:defRPr/>
            </a:lvl1pPr>
          </a:lstStyle>
          <a:p>
            <a:pPr>
              <a:defRPr/>
            </a:pPr>
            <a:r>
              <a:rPr lang="en-US"/>
              <a:t>National Institute of Statistics of Rwanda</a:t>
            </a:r>
          </a:p>
        </p:txBody>
      </p:sp>
      <p:sp>
        <p:nvSpPr>
          <p:cNvPr id="7" name="Rectangle 6">
            <a:extLst>
              <a:ext uri="{FF2B5EF4-FFF2-40B4-BE49-F238E27FC236}">
                <a16:creationId xmlns:a16="http://schemas.microsoft.com/office/drawing/2014/main" xmlns="" id="{50CB85DC-3DBD-4CDC-9FDE-880980B35BE9}"/>
              </a:ext>
            </a:extLst>
          </p:cNvPr>
          <p:cNvSpPr>
            <a:spLocks noGrp="1" noChangeArrowheads="1"/>
          </p:cNvSpPr>
          <p:nvPr>
            <p:ph type="sldNum" sz="quarter" idx="12"/>
          </p:nvPr>
        </p:nvSpPr>
        <p:spPr>
          <a:ln/>
        </p:spPr>
        <p:txBody>
          <a:bodyPr/>
          <a:lstStyle>
            <a:lvl1pPr>
              <a:defRPr/>
            </a:lvl1pPr>
          </a:lstStyle>
          <a:p>
            <a:pPr>
              <a:defRPr/>
            </a:pPr>
            <a:fld id="{98A9F4EA-43B6-4A6A-AFDD-8B4A4D9C7B38}" type="slidenum">
              <a:rPr lang="en-US" altLang="en-US"/>
              <a:pPr>
                <a:defRPr/>
              </a:pPr>
              <a:t>‹#›</a:t>
            </a:fld>
            <a:endParaRPr lang="en-US" altLang="en-US" dirty="0"/>
          </a:p>
        </p:txBody>
      </p:sp>
    </p:spTree>
    <p:extLst>
      <p:ext uri="{BB962C8B-B14F-4D97-AF65-F5344CB8AC3E}">
        <p14:creationId xmlns:p14="http://schemas.microsoft.com/office/powerpoint/2010/main" val="3610643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a16="http://schemas.microsoft.com/office/drawing/2014/main" xmlns="" id="{1C0356A1-817B-4CCD-9232-8ADF2DD51D0A}"/>
              </a:ext>
            </a:extLst>
          </p:cNvPr>
          <p:cNvSpPr>
            <a:spLocks noGrp="1" noChangeArrowheads="1"/>
          </p:cNvSpPr>
          <p:nvPr>
            <p:ph type="dt" sz="half" idx="10"/>
          </p:nvPr>
        </p:nvSpPr>
        <p:spPr>
          <a:ln/>
        </p:spPr>
        <p:txBody>
          <a:bodyPr/>
          <a:lstStyle>
            <a:lvl1pPr>
              <a:defRPr/>
            </a:lvl1pPr>
          </a:lstStyle>
          <a:p>
            <a:pPr>
              <a:defRPr/>
            </a:pPr>
            <a:fld id="{85892DD0-1E7E-4C9C-96AD-F26112C71EC8}" type="datetime4">
              <a:rPr lang="en-US"/>
              <a:pPr>
                <a:defRPr/>
              </a:pPr>
              <a:t>May 28, 2019</a:t>
            </a:fld>
            <a:endParaRPr lang="en-US" dirty="0"/>
          </a:p>
        </p:txBody>
      </p:sp>
      <p:sp>
        <p:nvSpPr>
          <p:cNvPr id="5" name="Rectangle 9">
            <a:extLst>
              <a:ext uri="{FF2B5EF4-FFF2-40B4-BE49-F238E27FC236}">
                <a16:creationId xmlns:a16="http://schemas.microsoft.com/office/drawing/2014/main" xmlns="" id="{24F9A24B-29A4-47D8-9B1C-8C589A3A4E9E}"/>
              </a:ext>
            </a:extLst>
          </p:cNvPr>
          <p:cNvSpPr>
            <a:spLocks noGrp="1" noChangeArrowheads="1"/>
          </p:cNvSpPr>
          <p:nvPr>
            <p:ph type="ftr" sz="quarter" idx="11"/>
          </p:nvPr>
        </p:nvSpPr>
        <p:spPr>
          <a:ln/>
        </p:spPr>
        <p:txBody>
          <a:bodyPr/>
          <a:lstStyle>
            <a:lvl1pPr>
              <a:defRPr/>
            </a:lvl1pPr>
          </a:lstStyle>
          <a:p>
            <a:pPr>
              <a:defRPr/>
            </a:pPr>
            <a:r>
              <a:rPr lang="en-US"/>
              <a:t>National Institute of Statistics of Rwanda</a:t>
            </a:r>
          </a:p>
        </p:txBody>
      </p:sp>
      <p:sp>
        <p:nvSpPr>
          <p:cNvPr id="6" name="Rectangle 10">
            <a:extLst>
              <a:ext uri="{FF2B5EF4-FFF2-40B4-BE49-F238E27FC236}">
                <a16:creationId xmlns:a16="http://schemas.microsoft.com/office/drawing/2014/main" xmlns="" id="{3E0126A9-37BB-415B-99E1-517AEB663793}"/>
              </a:ext>
            </a:extLst>
          </p:cNvPr>
          <p:cNvSpPr>
            <a:spLocks noGrp="1" noChangeArrowheads="1"/>
          </p:cNvSpPr>
          <p:nvPr>
            <p:ph type="sldNum" sz="quarter" idx="12"/>
          </p:nvPr>
        </p:nvSpPr>
        <p:spPr>
          <a:ln/>
        </p:spPr>
        <p:txBody>
          <a:bodyPr/>
          <a:lstStyle>
            <a:lvl1pPr>
              <a:defRPr/>
            </a:lvl1pPr>
          </a:lstStyle>
          <a:p>
            <a:pPr>
              <a:defRPr/>
            </a:pPr>
            <a:fld id="{9396BC8A-A949-46AE-8682-C3D34B2959BC}" type="slidenum">
              <a:rPr lang="en-US" altLang="en-US"/>
              <a:pPr>
                <a:defRPr/>
              </a:pPr>
              <a:t>‹#›</a:t>
            </a:fld>
            <a:endParaRPr lang="en-US" altLang="en-US" dirty="0"/>
          </a:p>
        </p:txBody>
      </p:sp>
    </p:spTree>
    <p:extLst>
      <p:ext uri="{BB962C8B-B14F-4D97-AF65-F5344CB8AC3E}">
        <p14:creationId xmlns:p14="http://schemas.microsoft.com/office/powerpoint/2010/main" val="1740544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xmlns="" id="{22F9E7B2-ACA8-4DFC-BB6A-99BEF3914327}"/>
              </a:ext>
            </a:extLst>
          </p:cNvPr>
          <p:cNvSpPr>
            <a:spLocks noGrp="1" noChangeArrowheads="1"/>
          </p:cNvSpPr>
          <p:nvPr>
            <p:ph type="dt" sz="half" idx="10"/>
          </p:nvPr>
        </p:nvSpPr>
        <p:spPr>
          <a:ln/>
        </p:spPr>
        <p:txBody>
          <a:bodyPr/>
          <a:lstStyle>
            <a:lvl1pPr>
              <a:defRPr/>
            </a:lvl1pPr>
          </a:lstStyle>
          <a:p>
            <a:pPr>
              <a:defRPr/>
            </a:pPr>
            <a:fld id="{2519716E-FF5E-43B3-8D53-936C7E103816}" type="datetime4">
              <a:rPr lang="en-US"/>
              <a:pPr>
                <a:defRPr/>
              </a:pPr>
              <a:t>May 28, 2019</a:t>
            </a:fld>
            <a:endParaRPr lang="en-US" dirty="0"/>
          </a:p>
        </p:txBody>
      </p:sp>
      <p:sp>
        <p:nvSpPr>
          <p:cNvPr id="6" name="Rectangle 5">
            <a:extLst>
              <a:ext uri="{FF2B5EF4-FFF2-40B4-BE49-F238E27FC236}">
                <a16:creationId xmlns:a16="http://schemas.microsoft.com/office/drawing/2014/main" xmlns="" id="{8D91A6BD-9943-4369-9AF5-28B3C03A12C9}"/>
              </a:ext>
            </a:extLst>
          </p:cNvPr>
          <p:cNvSpPr>
            <a:spLocks noGrp="1" noChangeArrowheads="1"/>
          </p:cNvSpPr>
          <p:nvPr>
            <p:ph type="ftr" sz="quarter" idx="11"/>
          </p:nvPr>
        </p:nvSpPr>
        <p:spPr>
          <a:ln/>
        </p:spPr>
        <p:txBody>
          <a:bodyPr/>
          <a:lstStyle>
            <a:lvl1pPr>
              <a:defRPr/>
            </a:lvl1pPr>
          </a:lstStyle>
          <a:p>
            <a:pPr>
              <a:defRPr/>
            </a:pPr>
            <a:r>
              <a:rPr lang="en-US"/>
              <a:t>National Institute of Statistics of Rwanda</a:t>
            </a:r>
          </a:p>
        </p:txBody>
      </p:sp>
      <p:sp>
        <p:nvSpPr>
          <p:cNvPr id="7" name="Rectangle 6">
            <a:extLst>
              <a:ext uri="{FF2B5EF4-FFF2-40B4-BE49-F238E27FC236}">
                <a16:creationId xmlns:a16="http://schemas.microsoft.com/office/drawing/2014/main" xmlns="" id="{C7AA1215-B3F2-4956-9862-B557F409C13C}"/>
              </a:ext>
            </a:extLst>
          </p:cNvPr>
          <p:cNvSpPr>
            <a:spLocks noGrp="1" noChangeArrowheads="1"/>
          </p:cNvSpPr>
          <p:nvPr>
            <p:ph type="sldNum" sz="quarter" idx="12"/>
          </p:nvPr>
        </p:nvSpPr>
        <p:spPr>
          <a:ln/>
        </p:spPr>
        <p:txBody>
          <a:bodyPr/>
          <a:lstStyle>
            <a:lvl1pPr>
              <a:defRPr/>
            </a:lvl1pPr>
          </a:lstStyle>
          <a:p>
            <a:pPr>
              <a:defRPr/>
            </a:pPr>
            <a:fld id="{F3E4BC6E-CEDE-457F-B987-D08A12C46F57}" type="slidenum">
              <a:rPr lang="en-US" altLang="en-US"/>
              <a:pPr>
                <a:defRPr/>
              </a:pPr>
              <a:t>‹#›</a:t>
            </a:fld>
            <a:endParaRPr lang="en-US" altLang="en-US" dirty="0"/>
          </a:p>
        </p:txBody>
      </p:sp>
    </p:spTree>
    <p:extLst>
      <p:ext uri="{BB962C8B-B14F-4D97-AF65-F5344CB8AC3E}">
        <p14:creationId xmlns:p14="http://schemas.microsoft.com/office/powerpoint/2010/main" val="41535332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E3B1DE29-02C4-47F7-946D-D982EC551863}"/>
              </a:ext>
            </a:extLst>
          </p:cNvPr>
          <p:cNvSpPr>
            <a:spLocks noGrp="1" noChangeArrowheads="1"/>
          </p:cNvSpPr>
          <p:nvPr>
            <p:ph type="dt" sz="half" idx="10"/>
          </p:nvPr>
        </p:nvSpPr>
        <p:spPr>
          <a:ln/>
        </p:spPr>
        <p:txBody>
          <a:bodyPr/>
          <a:lstStyle>
            <a:lvl1pPr>
              <a:defRPr/>
            </a:lvl1pPr>
          </a:lstStyle>
          <a:p>
            <a:pPr>
              <a:defRPr/>
            </a:pPr>
            <a:fld id="{D7A8BAC6-0F91-4651-9CBA-53179160A49C}" type="datetime4">
              <a:rPr lang="en-US"/>
              <a:pPr>
                <a:defRPr/>
              </a:pPr>
              <a:t>May 28, 2019</a:t>
            </a:fld>
            <a:endParaRPr lang="en-US" dirty="0"/>
          </a:p>
        </p:txBody>
      </p:sp>
      <p:sp>
        <p:nvSpPr>
          <p:cNvPr id="5" name="Rectangle 5">
            <a:extLst>
              <a:ext uri="{FF2B5EF4-FFF2-40B4-BE49-F238E27FC236}">
                <a16:creationId xmlns:a16="http://schemas.microsoft.com/office/drawing/2014/main" xmlns="" id="{68752730-6747-41E2-833B-E2F2B66677CD}"/>
              </a:ext>
            </a:extLst>
          </p:cNvPr>
          <p:cNvSpPr>
            <a:spLocks noGrp="1" noChangeArrowheads="1"/>
          </p:cNvSpPr>
          <p:nvPr>
            <p:ph type="ftr" sz="quarter" idx="11"/>
          </p:nvPr>
        </p:nvSpPr>
        <p:spPr>
          <a:ln/>
        </p:spPr>
        <p:txBody>
          <a:bodyPr/>
          <a:lstStyle>
            <a:lvl1pPr>
              <a:defRPr/>
            </a:lvl1pPr>
          </a:lstStyle>
          <a:p>
            <a:pPr>
              <a:defRPr/>
            </a:pPr>
            <a:r>
              <a:rPr lang="en-US"/>
              <a:t>National Institute of Statistics of Rwanda</a:t>
            </a:r>
          </a:p>
        </p:txBody>
      </p:sp>
      <p:sp>
        <p:nvSpPr>
          <p:cNvPr id="6" name="Rectangle 6">
            <a:extLst>
              <a:ext uri="{FF2B5EF4-FFF2-40B4-BE49-F238E27FC236}">
                <a16:creationId xmlns:a16="http://schemas.microsoft.com/office/drawing/2014/main" xmlns="" id="{FB151888-90AD-4D2C-B875-E0946671D6C4}"/>
              </a:ext>
            </a:extLst>
          </p:cNvPr>
          <p:cNvSpPr>
            <a:spLocks noGrp="1" noChangeArrowheads="1"/>
          </p:cNvSpPr>
          <p:nvPr>
            <p:ph type="sldNum" sz="quarter" idx="12"/>
          </p:nvPr>
        </p:nvSpPr>
        <p:spPr>
          <a:ln/>
        </p:spPr>
        <p:txBody>
          <a:bodyPr/>
          <a:lstStyle>
            <a:lvl1pPr>
              <a:defRPr/>
            </a:lvl1pPr>
          </a:lstStyle>
          <a:p>
            <a:pPr>
              <a:defRPr/>
            </a:pPr>
            <a:fld id="{BFEA9139-31AF-480A-85A0-9A9F807BFB84}" type="slidenum">
              <a:rPr lang="en-US" altLang="en-US"/>
              <a:pPr>
                <a:defRPr/>
              </a:pPr>
              <a:t>‹#›</a:t>
            </a:fld>
            <a:endParaRPr lang="en-US" altLang="en-US" dirty="0"/>
          </a:p>
        </p:txBody>
      </p:sp>
    </p:spTree>
    <p:extLst>
      <p:ext uri="{BB962C8B-B14F-4D97-AF65-F5344CB8AC3E}">
        <p14:creationId xmlns:p14="http://schemas.microsoft.com/office/powerpoint/2010/main" val="32759546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18A0C953-B2D1-4A93-A17C-AD6827C6935F}"/>
              </a:ext>
            </a:extLst>
          </p:cNvPr>
          <p:cNvSpPr>
            <a:spLocks noGrp="1" noChangeArrowheads="1"/>
          </p:cNvSpPr>
          <p:nvPr>
            <p:ph type="dt" sz="half" idx="10"/>
          </p:nvPr>
        </p:nvSpPr>
        <p:spPr>
          <a:ln/>
        </p:spPr>
        <p:txBody>
          <a:bodyPr/>
          <a:lstStyle>
            <a:lvl1pPr>
              <a:defRPr/>
            </a:lvl1pPr>
          </a:lstStyle>
          <a:p>
            <a:pPr>
              <a:defRPr/>
            </a:pPr>
            <a:fld id="{C2A79853-740F-4BC0-8925-C4D7824983FB}" type="datetime4">
              <a:rPr lang="en-US"/>
              <a:pPr>
                <a:defRPr/>
              </a:pPr>
              <a:t>May 28, 2019</a:t>
            </a:fld>
            <a:endParaRPr lang="en-US" dirty="0"/>
          </a:p>
        </p:txBody>
      </p:sp>
      <p:sp>
        <p:nvSpPr>
          <p:cNvPr id="5" name="Rectangle 5">
            <a:extLst>
              <a:ext uri="{FF2B5EF4-FFF2-40B4-BE49-F238E27FC236}">
                <a16:creationId xmlns:a16="http://schemas.microsoft.com/office/drawing/2014/main" xmlns="" id="{E20605F9-5CE1-4D9C-9CD7-CF0AEB9CC512}"/>
              </a:ext>
            </a:extLst>
          </p:cNvPr>
          <p:cNvSpPr>
            <a:spLocks noGrp="1" noChangeArrowheads="1"/>
          </p:cNvSpPr>
          <p:nvPr>
            <p:ph type="ftr" sz="quarter" idx="11"/>
          </p:nvPr>
        </p:nvSpPr>
        <p:spPr>
          <a:ln/>
        </p:spPr>
        <p:txBody>
          <a:bodyPr/>
          <a:lstStyle>
            <a:lvl1pPr>
              <a:defRPr/>
            </a:lvl1pPr>
          </a:lstStyle>
          <a:p>
            <a:pPr>
              <a:defRPr/>
            </a:pPr>
            <a:r>
              <a:rPr lang="en-US"/>
              <a:t>National Institute of Statistics of Rwanda</a:t>
            </a:r>
          </a:p>
        </p:txBody>
      </p:sp>
      <p:sp>
        <p:nvSpPr>
          <p:cNvPr id="6" name="Rectangle 6">
            <a:extLst>
              <a:ext uri="{FF2B5EF4-FFF2-40B4-BE49-F238E27FC236}">
                <a16:creationId xmlns:a16="http://schemas.microsoft.com/office/drawing/2014/main" xmlns="" id="{BB08B1D7-A259-40BC-8A34-5177FE4FABD2}"/>
              </a:ext>
            </a:extLst>
          </p:cNvPr>
          <p:cNvSpPr>
            <a:spLocks noGrp="1" noChangeArrowheads="1"/>
          </p:cNvSpPr>
          <p:nvPr>
            <p:ph type="sldNum" sz="quarter" idx="12"/>
          </p:nvPr>
        </p:nvSpPr>
        <p:spPr>
          <a:ln/>
        </p:spPr>
        <p:txBody>
          <a:bodyPr/>
          <a:lstStyle>
            <a:lvl1pPr>
              <a:defRPr/>
            </a:lvl1pPr>
          </a:lstStyle>
          <a:p>
            <a:pPr>
              <a:defRPr/>
            </a:pPr>
            <a:fld id="{EF6CB5D3-4EB2-4CC7-A9A6-1AECA84A0913}" type="slidenum">
              <a:rPr lang="en-US" altLang="en-US"/>
              <a:pPr>
                <a:defRPr/>
              </a:pPr>
              <a:t>‹#›</a:t>
            </a:fld>
            <a:endParaRPr lang="en-US" altLang="en-US" dirty="0"/>
          </a:p>
        </p:txBody>
      </p:sp>
    </p:spTree>
    <p:extLst>
      <p:ext uri="{BB962C8B-B14F-4D97-AF65-F5344CB8AC3E}">
        <p14:creationId xmlns:p14="http://schemas.microsoft.com/office/powerpoint/2010/main" val="4152151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a:extLst>
              <a:ext uri="{FF2B5EF4-FFF2-40B4-BE49-F238E27FC236}">
                <a16:creationId xmlns:a16="http://schemas.microsoft.com/office/drawing/2014/main" xmlns="" id="{8043EA41-31E0-41AA-AE41-891B43082410}"/>
              </a:ext>
            </a:extLst>
          </p:cNvPr>
          <p:cNvSpPr>
            <a:spLocks noGrp="1" noChangeArrowheads="1"/>
          </p:cNvSpPr>
          <p:nvPr>
            <p:ph type="dt" sz="half" idx="10"/>
          </p:nvPr>
        </p:nvSpPr>
        <p:spPr>
          <a:ln/>
        </p:spPr>
        <p:txBody>
          <a:bodyPr/>
          <a:lstStyle>
            <a:lvl1pPr>
              <a:defRPr/>
            </a:lvl1pPr>
          </a:lstStyle>
          <a:p>
            <a:pPr>
              <a:defRPr/>
            </a:pPr>
            <a:fld id="{EF17F810-ADA4-4519-8B31-E686C2B34F6E}" type="datetime4">
              <a:rPr lang="en-US"/>
              <a:pPr>
                <a:defRPr/>
              </a:pPr>
              <a:t>May 28, 2019</a:t>
            </a:fld>
            <a:endParaRPr lang="en-US" dirty="0"/>
          </a:p>
        </p:txBody>
      </p:sp>
      <p:sp>
        <p:nvSpPr>
          <p:cNvPr id="5" name="Rectangle 9">
            <a:extLst>
              <a:ext uri="{FF2B5EF4-FFF2-40B4-BE49-F238E27FC236}">
                <a16:creationId xmlns:a16="http://schemas.microsoft.com/office/drawing/2014/main" xmlns="" id="{AC222253-C8B3-42D4-A2C3-1B3DBD9AE35E}"/>
              </a:ext>
            </a:extLst>
          </p:cNvPr>
          <p:cNvSpPr>
            <a:spLocks noGrp="1" noChangeArrowheads="1"/>
          </p:cNvSpPr>
          <p:nvPr>
            <p:ph type="ftr" sz="quarter" idx="11"/>
          </p:nvPr>
        </p:nvSpPr>
        <p:spPr>
          <a:ln/>
        </p:spPr>
        <p:txBody>
          <a:bodyPr/>
          <a:lstStyle>
            <a:lvl1pPr>
              <a:defRPr/>
            </a:lvl1pPr>
          </a:lstStyle>
          <a:p>
            <a:pPr>
              <a:defRPr/>
            </a:pPr>
            <a:r>
              <a:rPr lang="en-US"/>
              <a:t>National Institute of Statistics of Rwanda</a:t>
            </a:r>
          </a:p>
        </p:txBody>
      </p:sp>
      <p:sp>
        <p:nvSpPr>
          <p:cNvPr id="6" name="Rectangle 10">
            <a:extLst>
              <a:ext uri="{FF2B5EF4-FFF2-40B4-BE49-F238E27FC236}">
                <a16:creationId xmlns:a16="http://schemas.microsoft.com/office/drawing/2014/main" xmlns="" id="{33344171-84A6-455F-AE4F-56BC4DAA1D33}"/>
              </a:ext>
            </a:extLst>
          </p:cNvPr>
          <p:cNvSpPr>
            <a:spLocks noGrp="1" noChangeArrowheads="1"/>
          </p:cNvSpPr>
          <p:nvPr>
            <p:ph type="sldNum" sz="quarter" idx="12"/>
          </p:nvPr>
        </p:nvSpPr>
        <p:spPr>
          <a:ln/>
        </p:spPr>
        <p:txBody>
          <a:bodyPr/>
          <a:lstStyle>
            <a:lvl1pPr>
              <a:defRPr/>
            </a:lvl1pPr>
          </a:lstStyle>
          <a:p>
            <a:pPr>
              <a:defRPr/>
            </a:pPr>
            <a:fld id="{82711E9B-0B64-41BB-A5E6-ED69321FF510}" type="slidenum">
              <a:rPr lang="en-US" altLang="en-US"/>
              <a:pPr>
                <a:defRPr/>
              </a:pPr>
              <a:t>‹#›</a:t>
            </a:fld>
            <a:endParaRPr lang="en-US" altLang="en-US" dirty="0"/>
          </a:p>
        </p:txBody>
      </p:sp>
    </p:spTree>
    <p:extLst>
      <p:ext uri="{BB962C8B-B14F-4D97-AF65-F5344CB8AC3E}">
        <p14:creationId xmlns:p14="http://schemas.microsoft.com/office/powerpoint/2010/main" val="1124140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a:extLst>
              <a:ext uri="{FF2B5EF4-FFF2-40B4-BE49-F238E27FC236}">
                <a16:creationId xmlns:a16="http://schemas.microsoft.com/office/drawing/2014/main" xmlns="" id="{CF977AE0-6F67-4197-BC53-785280D84F3B}"/>
              </a:ext>
            </a:extLst>
          </p:cNvPr>
          <p:cNvSpPr>
            <a:spLocks noGrp="1" noChangeArrowheads="1"/>
          </p:cNvSpPr>
          <p:nvPr>
            <p:ph type="dt" sz="half" idx="10"/>
          </p:nvPr>
        </p:nvSpPr>
        <p:spPr>
          <a:ln/>
        </p:spPr>
        <p:txBody>
          <a:bodyPr/>
          <a:lstStyle>
            <a:lvl1pPr>
              <a:defRPr/>
            </a:lvl1pPr>
          </a:lstStyle>
          <a:p>
            <a:pPr>
              <a:defRPr/>
            </a:pPr>
            <a:fld id="{B321F158-2338-4D12-AA38-6DC7AED051FF}" type="datetime4">
              <a:rPr lang="en-US"/>
              <a:pPr>
                <a:defRPr/>
              </a:pPr>
              <a:t>May 28, 2019</a:t>
            </a:fld>
            <a:endParaRPr lang="en-US" dirty="0"/>
          </a:p>
        </p:txBody>
      </p:sp>
      <p:sp>
        <p:nvSpPr>
          <p:cNvPr id="6" name="Rectangle 9">
            <a:extLst>
              <a:ext uri="{FF2B5EF4-FFF2-40B4-BE49-F238E27FC236}">
                <a16:creationId xmlns:a16="http://schemas.microsoft.com/office/drawing/2014/main" xmlns="" id="{1B730216-8636-4FF0-8484-AA2DBAEE5200}"/>
              </a:ext>
            </a:extLst>
          </p:cNvPr>
          <p:cNvSpPr>
            <a:spLocks noGrp="1" noChangeArrowheads="1"/>
          </p:cNvSpPr>
          <p:nvPr>
            <p:ph type="ftr" sz="quarter" idx="11"/>
          </p:nvPr>
        </p:nvSpPr>
        <p:spPr>
          <a:ln/>
        </p:spPr>
        <p:txBody>
          <a:bodyPr/>
          <a:lstStyle>
            <a:lvl1pPr>
              <a:defRPr/>
            </a:lvl1pPr>
          </a:lstStyle>
          <a:p>
            <a:pPr>
              <a:defRPr/>
            </a:pPr>
            <a:r>
              <a:rPr lang="en-US"/>
              <a:t>National Institute of Statistics of Rwanda</a:t>
            </a:r>
          </a:p>
        </p:txBody>
      </p:sp>
      <p:sp>
        <p:nvSpPr>
          <p:cNvPr id="7" name="Rectangle 10">
            <a:extLst>
              <a:ext uri="{FF2B5EF4-FFF2-40B4-BE49-F238E27FC236}">
                <a16:creationId xmlns:a16="http://schemas.microsoft.com/office/drawing/2014/main" xmlns="" id="{1D568A29-1DA6-4F6B-B5FE-F12B8E9CD6EC}"/>
              </a:ext>
            </a:extLst>
          </p:cNvPr>
          <p:cNvSpPr>
            <a:spLocks noGrp="1" noChangeArrowheads="1"/>
          </p:cNvSpPr>
          <p:nvPr>
            <p:ph type="sldNum" sz="quarter" idx="12"/>
          </p:nvPr>
        </p:nvSpPr>
        <p:spPr>
          <a:ln/>
        </p:spPr>
        <p:txBody>
          <a:bodyPr/>
          <a:lstStyle>
            <a:lvl1pPr>
              <a:defRPr/>
            </a:lvl1pPr>
          </a:lstStyle>
          <a:p>
            <a:pPr>
              <a:defRPr/>
            </a:pPr>
            <a:fld id="{8D957838-DD68-402F-81FA-C378CD5CAED0}" type="slidenum">
              <a:rPr lang="en-US" altLang="en-US"/>
              <a:pPr>
                <a:defRPr/>
              </a:pPr>
              <a:t>‹#›</a:t>
            </a:fld>
            <a:endParaRPr lang="en-US" altLang="en-US" dirty="0"/>
          </a:p>
        </p:txBody>
      </p:sp>
    </p:spTree>
    <p:extLst>
      <p:ext uri="{BB962C8B-B14F-4D97-AF65-F5344CB8AC3E}">
        <p14:creationId xmlns:p14="http://schemas.microsoft.com/office/powerpoint/2010/main" val="2603266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a:extLst>
              <a:ext uri="{FF2B5EF4-FFF2-40B4-BE49-F238E27FC236}">
                <a16:creationId xmlns:a16="http://schemas.microsoft.com/office/drawing/2014/main" xmlns="" id="{CE4CF732-723D-45BA-A5FF-6575A786CAF3}"/>
              </a:ext>
            </a:extLst>
          </p:cNvPr>
          <p:cNvSpPr>
            <a:spLocks noGrp="1" noChangeArrowheads="1"/>
          </p:cNvSpPr>
          <p:nvPr>
            <p:ph type="dt" sz="half" idx="10"/>
          </p:nvPr>
        </p:nvSpPr>
        <p:spPr>
          <a:ln/>
        </p:spPr>
        <p:txBody>
          <a:bodyPr/>
          <a:lstStyle>
            <a:lvl1pPr>
              <a:defRPr/>
            </a:lvl1pPr>
          </a:lstStyle>
          <a:p>
            <a:pPr>
              <a:defRPr/>
            </a:pPr>
            <a:fld id="{45478FB4-4053-48BD-B16B-1D2BDAF4DCF0}" type="datetime4">
              <a:rPr lang="en-US"/>
              <a:pPr>
                <a:defRPr/>
              </a:pPr>
              <a:t>May 28, 2019</a:t>
            </a:fld>
            <a:endParaRPr lang="en-US" dirty="0"/>
          </a:p>
        </p:txBody>
      </p:sp>
      <p:sp>
        <p:nvSpPr>
          <p:cNvPr id="8" name="Rectangle 9">
            <a:extLst>
              <a:ext uri="{FF2B5EF4-FFF2-40B4-BE49-F238E27FC236}">
                <a16:creationId xmlns:a16="http://schemas.microsoft.com/office/drawing/2014/main" xmlns="" id="{01A5AD07-AB23-4B60-B83D-695BC86BF2C7}"/>
              </a:ext>
            </a:extLst>
          </p:cNvPr>
          <p:cNvSpPr>
            <a:spLocks noGrp="1" noChangeArrowheads="1"/>
          </p:cNvSpPr>
          <p:nvPr>
            <p:ph type="ftr" sz="quarter" idx="11"/>
          </p:nvPr>
        </p:nvSpPr>
        <p:spPr>
          <a:ln/>
        </p:spPr>
        <p:txBody>
          <a:bodyPr/>
          <a:lstStyle>
            <a:lvl1pPr>
              <a:defRPr/>
            </a:lvl1pPr>
          </a:lstStyle>
          <a:p>
            <a:pPr>
              <a:defRPr/>
            </a:pPr>
            <a:r>
              <a:rPr lang="en-US"/>
              <a:t>National Institute of Statistics of Rwanda</a:t>
            </a:r>
          </a:p>
        </p:txBody>
      </p:sp>
      <p:sp>
        <p:nvSpPr>
          <p:cNvPr id="9" name="Rectangle 10">
            <a:extLst>
              <a:ext uri="{FF2B5EF4-FFF2-40B4-BE49-F238E27FC236}">
                <a16:creationId xmlns:a16="http://schemas.microsoft.com/office/drawing/2014/main" xmlns="" id="{4A8221AA-5D77-4DD6-B5A7-FDE87671A148}"/>
              </a:ext>
            </a:extLst>
          </p:cNvPr>
          <p:cNvSpPr>
            <a:spLocks noGrp="1" noChangeArrowheads="1"/>
          </p:cNvSpPr>
          <p:nvPr>
            <p:ph type="sldNum" sz="quarter" idx="12"/>
          </p:nvPr>
        </p:nvSpPr>
        <p:spPr>
          <a:ln/>
        </p:spPr>
        <p:txBody>
          <a:bodyPr/>
          <a:lstStyle>
            <a:lvl1pPr>
              <a:defRPr/>
            </a:lvl1pPr>
          </a:lstStyle>
          <a:p>
            <a:pPr>
              <a:defRPr/>
            </a:pPr>
            <a:fld id="{4681FCD5-5DCF-4031-9117-768EF879CC7A}" type="slidenum">
              <a:rPr lang="en-US" altLang="en-US"/>
              <a:pPr>
                <a:defRPr/>
              </a:pPr>
              <a:t>‹#›</a:t>
            </a:fld>
            <a:endParaRPr lang="en-US" altLang="en-US" dirty="0"/>
          </a:p>
        </p:txBody>
      </p:sp>
    </p:spTree>
    <p:extLst>
      <p:ext uri="{BB962C8B-B14F-4D97-AF65-F5344CB8AC3E}">
        <p14:creationId xmlns:p14="http://schemas.microsoft.com/office/powerpoint/2010/main" val="4175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a:extLst>
              <a:ext uri="{FF2B5EF4-FFF2-40B4-BE49-F238E27FC236}">
                <a16:creationId xmlns:a16="http://schemas.microsoft.com/office/drawing/2014/main" xmlns="" id="{673E86E0-7E23-4B05-8AE8-CFE0B332E40B}"/>
              </a:ext>
            </a:extLst>
          </p:cNvPr>
          <p:cNvSpPr>
            <a:spLocks noGrp="1" noChangeArrowheads="1"/>
          </p:cNvSpPr>
          <p:nvPr>
            <p:ph type="dt" sz="half" idx="10"/>
          </p:nvPr>
        </p:nvSpPr>
        <p:spPr>
          <a:ln/>
        </p:spPr>
        <p:txBody>
          <a:bodyPr/>
          <a:lstStyle>
            <a:lvl1pPr>
              <a:defRPr/>
            </a:lvl1pPr>
          </a:lstStyle>
          <a:p>
            <a:pPr>
              <a:defRPr/>
            </a:pPr>
            <a:fld id="{8FCCE0C2-B20D-471B-A65F-6926D5DEB4CD}" type="datetime4">
              <a:rPr lang="en-US"/>
              <a:pPr>
                <a:defRPr/>
              </a:pPr>
              <a:t>May 28, 2019</a:t>
            </a:fld>
            <a:endParaRPr lang="en-US" dirty="0"/>
          </a:p>
        </p:txBody>
      </p:sp>
      <p:sp>
        <p:nvSpPr>
          <p:cNvPr id="4" name="Rectangle 9">
            <a:extLst>
              <a:ext uri="{FF2B5EF4-FFF2-40B4-BE49-F238E27FC236}">
                <a16:creationId xmlns:a16="http://schemas.microsoft.com/office/drawing/2014/main" xmlns="" id="{3D8D4210-A2D8-44F5-A172-191BA0493471}"/>
              </a:ext>
            </a:extLst>
          </p:cNvPr>
          <p:cNvSpPr>
            <a:spLocks noGrp="1" noChangeArrowheads="1"/>
          </p:cNvSpPr>
          <p:nvPr>
            <p:ph type="ftr" sz="quarter" idx="11"/>
          </p:nvPr>
        </p:nvSpPr>
        <p:spPr>
          <a:ln/>
        </p:spPr>
        <p:txBody>
          <a:bodyPr/>
          <a:lstStyle>
            <a:lvl1pPr>
              <a:defRPr/>
            </a:lvl1pPr>
          </a:lstStyle>
          <a:p>
            <a:pPr>
              <a:defRPr/>
            </a:pPr>
            <a:r>
              <a:rPr lang="en-US"/>
              <a:t>National Institute of Statistics of Rwanda</a:t>
            </a:r>
          </a:p>
        </p:txBody>
      </p:sp>
      <p:sp>
        <p:nvSpPr>
          <p:cNvPr id="5" name="Rectangle 10">
            <a:extLst>
              <a:ext uri="{FF2B5EF4-FFF2-40B4-BE49-F238E27FC236}">
                <a16:creationId xmlns:a16="http://schemas.microsoft.com/office/drawing/2014/main" xmlns="" id="{03C38028-7556-42AE-9494-D0FBDEAB89CB}"/>
              </a:ext>
            </a:extLst>
          </p:cNvPr>
          <p:cNvSpPr>
            <a:spLocks noGrp="1" noChangeArrowheads="1"/>
          </p:cNvSpPr>
          <p:nvPr>
            <p:ph type="sldNum" sz="quarter" idx="12"/>
          </p:nvPr>
        </p:nvSpPr>
        <p:spPr>
          <a:ln/>
        </p:spPr>
        <p:txBody>
          <a:bodyPr/>
          <a:lstStyle>
            <a:lvl1pPr>
              <a:defRPr/>
            </a:lvl1pPr>
          </a:lstStyle>
          <a:p>
            <a:pPr>
              <a:defRPr/>
            </a:pPr>
            <a:fld id="{B8309AA1-C275-442A-946A-189F52D90A4E}" type="slidenum">
              <a:rPr lang="en-US" altLang="en-US"/>
              <a:pPr>
                <a:defRPr/>
              </a:pPr>
              <a:t>‹#›</a:t>
            </a:fld>
            <a:endParaRPr lang="en-US" altLang="en-US" dirty="0"/>
          </a:p>
        </p:txBody>
      </p:sp>
    </p:spTree>
    <p:extLst>
      <p:ext uri="{BB962C8B-B14F-4D97-AF65-F5344CB8AC3E}">
        <p14:creationId xmlns:p14="http://schemas.microsoft.com/office/powerpoint/2010/main" val="3124581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a:extLst>
              <a:ext uri="{FF2B5EF4-FFF2-40B4-BE49-F238E27FC236}">
                <a16:creationId xmlns:a16="http://schemas.microsoft.com/office/drawing/2014/main" xmlns="" id="{F297D9E4-063E-49D6-879C-EB0327CBF1B7}"/>
              </a:ext>
            </a:extLst>
          </p:cNvPr>
          <p:cNvSpPr>
            <a:spLocks noGrp="1" noChangeArrowheads="1"/>
          </p:cNvSpPr>
          <p:nvPr>
            <p:ph type="dt" sz="half" idx="10"/>
          </p:nvPr>
        </p:nvSpPr>
        <p:spPr>
          <a:ln/>
        </p:spPr>
        <p:txBody>
          <a:bodyPr/>
          <a:lstStyle>
            <a:lvl1pPr>
              <a:defRPr/>
            </a:lvl1pPr>
          </a:lstStyle>
          <a:p>
            <a:pPr>
              <a:defRPr/>
            </a:pPr>
            <a:fld id="{C24FB297-B465-499B-8701-EC5F30F455DD}" type="datetime4">
              <a:rPr lang="en-US"/>
              <a:pPr>
                <a:defRPr/>
              </a:pPr>
              <a:t>May 28, 2019</a:t>
            </a:fld>
            <a:endParaRPr lang="en-US" dirty="0"/>
          </a:p>
        </p:txBody>
      </p:sp>
      <p:sp>
        <p:nvSpPr>
          <p:cNvPr id="3" name="Rectangle 9">
            <a:extLst>
              <a:ext uri="{FF2B5EF4-FFF2-40B4-BE49-F238E27FC236}">
                <a16:creationId xmlns:a16="http://schemas.microsoft.com/office/drawing/2014/main" xmlns="" id="{87986A0F-09B6-4D45-A11A-B0DA9F5FB1E9}"/>
              </a:ext>
            </a:extLst>
          </p:cNvPr>
          <p:cNvSpPr>
            <a:spLocks noGrp="1" noChangeArrowheads="1"/>
          </p:cNvSpPr>
          <p:nvPr>
            <p:ph type="ftr" sz="quarter" idx="11"/>
          </p:nvPr>
        </p:nvSpPr>
        <p:spPr>
          <a:ln/>
        </p:spPr>
        <p:txBody>
          <a:bodyPr/>
          <a:lstStyle>
            <a:lvl1pPr>
              <a:defRPr/>
            </a:lvl1pPr>
          </a:lstStyle>
          <a:p>
            <a:pPr>
              <a:defRPr/>
            </a:pPr>
            <a:r>
              <a:rPr lang="en-US"/>
              <a:t>National Institute of Statistics of Rwanda</a:t>
            </a:r>
          </a:p>
        </p:txBody>
      </p:sp>
      <p:sp>
        <p:nvSpPr>
          <p:cNvPr id="4" name="Rectangle 10">
            <a:extLst>
              <a:ext uri="{FF2B5EF4-FFF2-40B4-BE49-F238E27FC236}">
                <a16:creationId xmlns:a16="http://schemas.microsoft.com/office/drawing/2014/main" xmlns="" id="{F9EB8496-4175-4B19-A916-BBA486A273ED}"/>
              </a:ext>
            </a:extLst>
          </p:cNvPr>
          <p:cNvSpPr>
            <a:spLocks noGrp="1" noChangeArrowheads="1"/>
          </p:cNvSpPr>
          <p:nvPr>
            <p:ph type="sldNum" sz="quarter" idx="12"/>
          </p:nvPr>
        </p:nvSpPr>
        <p:spPr>
          <a:ln/>
        </p:spPr>
        <p:txBody>
          <a:bodyPr/>
          <a:lstStyle>
            <a:lvl1pPr>
              <a:defRPr/>
            </a:lvl1pPr>
          </a:lstStyle>
          <a:p>
            <a:pPr>
              <a:defRPr/>
            </a:pPr>
            <a:fld id="{8C430E47-A5A8-4BC2-9507-B2C0E18C7B76}" type="slidenum">
              <a:rPr lang="en-US" altLang="en-US"/>
              <a:pPr>
                <a:defRPr/>
              </a:pPr>
              <a:t>‹#›</a:t>
            </a:fld>
            <a:endParaRPr lang="en-US" altLang="en-US" dirty="0"/>
          </a:p>
        </p:txBody>
      </p:sp>
    </p:spTree>
    <p:extLst>
      <p:ext uri="{BB962C8B-B14F-4D97-AF65-F5344CB8AC3E}">
        <p14:creationId xmlns:p14="http://schemas.microsoft.com/office/powerpoint/2010/main" val="1723889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a:extLst>
              <a:ext uri="{FF2B5EF4-FFF2-40B4-BE49-F238E27FC236}">
                <a16:creationId xmlns:a16="http://schemas.microsoft.com/office/drawing/2014/main" xmlns="" id="{35EFC333-A2FC-4879-91EB-A9B107690A60}"/>
              </a:ext>
            </a:extLst>
          </p:cNvPr>
          <p:cNvSpPr>
            <a:spLocks noGrp="1" noChangeArrowheads="1"/>
          </p:cNvSpPr>
          <p:nvPr>
            <p:ph type="dt" sz="half" idx="10"/>
          </p:nvPr>
        </p:nvSpPr>
        <p:spPr>
          <a:ln/>
        </p:spPr>
        <p:txBody>
          <a:bodyPr/>
          <a:lstStyle>
            <a:lvl1pPr>
              <a:defRPr/>
            </a:lvl1pPr>
          </a:lstStyle>
          <a:p>
            <a:pPr>
              <a:defRPr/>
            </a:pPr>
            <a:fld id="{5104D142-2EFA-4CA6-BE20-AA38BAAA83E5}" type="datetime4">
              <a:rPr lang="en-US"/>
              <a:pPr>
                <a:defRPr/>
              </a:pPr>
              <a:t>May 28, 2019</a:t>
            </a:fld>
            <a:endParaRPr lang="en-US" dirty="0"/>
          </a:p>
        </p:txBody>
      </p:sp>
      <p:sp>
        <p:nvSpPr>
          <p:cNvPr id="6" name="Rectangle 9">
            <a:extLst>
              <a:ext uri="{FF2B5EF4-FFF2-40B4-BE49-F238E27FC236}">
                <a16:creationId xmlns:a16="http://schemas.microsoft.com/office/drawing/2014/main" xmlns="" id="{218E44F3-5A3F-4CA6-B7CE-532CD15BE5DE}"/>
              </a:ext>
            </a:extLst>
          </p:cNvPr>
          <p:cNvSpPr>
            <a:spLocks noGrp="1" noChangeArrowheads="1"/>
          </p:cNvSpPr>
          <p:nvPr>
            <p:ph type="ftr" sz="quarter" idx="11"/>
          </p:nvPr>
        </p:nvSpPr>
        <p:spPr>
          <a:ln/>
        </p:spPr>
        <p:txBody>
          <a:bodyPr/>
          <a:lstStyle>
            <a:lvl1pPr>
              <a:defRPr/>
            </a:lvl1pPr>
          </a:lstStyle>
          <a:p>
            <a:pPr>
              <a:defRPr/>
            </a:pPr>
            <a:r>
              <a:rPr lang="en-US"/>
              <a:t>National Institute of Statistics of Rwanda</a:t>
            </a:r>
          </a:p>
        </p:txBody>
      </p:sp>
      <p:sp>
        <p:nvSpPr>
          <p:cNvPr id="7" name="Rectangle 10">
            <a:extLst>
              <a:ext uri="{FF2B5EF4-FFF2-40B4-BE49-F238E27FC236}">
                <a16:creationId xmlns:a16="http://schemas.microsoft.com/office/drawing/2014/main" xmlns="" id="{6D1E7AE1-72ED-405A-9695-C6AE8EACEDCD}"/>
              </a:ext>
            </a:extLst>
          </p:cNvPr>
          <p:cNvSpPr>
            <a:spLocks noGrp="1" noChangeArrowheads="1"/>
          </p:cNvSpPr>
          <p:nvPr>
            <p:ph type="sldNum" sz="quarter" idx="12"/>
          </p:nvPr>
        </p:nvSpPr>
        <p:spPr>
          <a:ln/>
        </p:spPr>
        <p:txBody>
          <a:bodyPr/>
          <a:lstStyle>
            <a:lvl1pPr>
              <a:defRPr/>
            </a:lvl1pPr>
          </a:lstStyle>
          <a:p>
            <a:pPr>
              <a:defRPr/>
            </a:pPr>
            <a:fld id="{48FC7CD3-5FC4-4DEF-B5A6-B0055CDDB416}" type="slidenum">
              <a:rPr lang="en-US" altLang="en-US"/>
              <a:pPr>
                <a:defRPr/>
              </a:pPr>
              <a:t>‹#›</a:t>
            </a:fld>
            <a:endParaRPr lang="en-US" altLang="en-US" dirty="0"/>
          </a:p>
        </p:txBody>
      </p:sp>
    </p:spTree>
    <p:extLst>
      <p:ext uri="{BB962C8B-B14F-4D97-AF65-F5344CB8AC3E}">
        <p14:creationId xmlns:p14="http://schemas.microsoft.com/office/powerpoint/2010/main" val="4209116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a:extLst>
              <a:ext uri="{FF2B5EF4-FFF2-40B4-BE49-F238E27FC236}">
                <a16:creationId xmlns:a16="http://schemas.microsoft.com/office/drawing/2014/main" xmlns="" id="{991EB0CE-EA3F-4B83-86E4-3EE97DD1D2A2}"/>
              </a:ext>
            </a:extLst>
          </p:cNvPr>
          <p:cNvSpPr>
            <a:spLocks noGrp="1" noChangeArrowheads="1"/>
          </p:cNvSpPr>
          <p:nvPr>
            <p:ph type="dt" sz="half" idx="10"/>
          </p:nvPr>
        </p:nvSpPr>
        <p:spPr>
          <a:ln/>
        </p:spPr>
        <p:txBody>
          <a:bodyPr/>
          <a:lstStyle>
            <a:lvl1pPr>
              <a:defRPr/>
            </a:lvl1pPr>
          </a:lstStyle>
          <a:p>
            <a:pPr>
              <a:defRPr/>
            </a:pPr>
            <a:fld id="{804FD5F0-D79F-499F-A3B3-206EB4269179}" type="datetime4">
              <a:rPr lang="en-US"/>
              <a:pPr>
                <a:defRPr/>
              </a:pPr>
              <a:t>May 28, 2019</a:t>
            </a:fld>
            <a:endParaRPr lang="en-US" dirty="0"/>
          </a:p>
        </p:txBody>
      </p:sp>
      <p:sp>
        <p:nvSpPr>
          <p:cNvPr id="6" name="Rectangle 9">
            <a:extLst>
              <a:ext uri="{FF2B5EF4-FFF2-40B4-BE49-F238E27FC236}">
                <a16:creationId xmlns:a16="http://schemas.microsoft.com/office/drawing/2014/main" xmlns="" id="{3B44FD3B-52C9-4D46-83D8-F00525808AFE}"/>
              </a:ext>
            </a:extLst>
          </p:cNvPr>
          <p:cNvSpPr>
            <a:spLocks noGrp="1" noChangeArrowheads="1"/>
          </p:cNvSpPr>
          <p:nvPr>
            <p:ph type="ftr" sz="quarter" idx="11"/>
          </p:nvPr>
        </p:nvSpPr>
        <p:spPr>
          <a:ln/>
        </p:spPr>
        <p:txBody>
          <a:bodyPr/>
          <a:lstStyle>
            <a:lvl1pPr>
              <a:defRPr/>
            </a:lvl1pPr>
          </a:lstStyle>
          <a:p>
            <a:pPr>
              <a:defRPr/>
            </a:pPr>
            <a:r>
              <a:rPr lang="en-US"/>
              <a:t>National Institute of Statistics of Rwanda</a:t>
            </a:r>
          </a:p>
        </p:txBody>
      </p:sp>
      <p:sp>
        <p:nvSpPr>
          <p:cNvPr id="7" name="Rectangle 10">
            <a:extLst>
              <a:ext uri="{FF2B5EF4-FFF2-40B4-BE49-F238E27FC236}">
                <a16:creationId xmlns:a16="http://schemas.microsoft.com/office/drawing/2014/main" xmlns="" id="{955826E4-8F2D-4CB4-95F8-227BFF8E2BED}"/>
              </a:ext>
            </a:extLst>
          </p:cNvPr>
          <p:cNvSpPr>
            <a:spLocks noGrp="1" noChangeArrowheads="1"/>
          </p:cNvSpPr>
          <p:nvPr>
            <p:ph type="sldNum" sz="quarter" idx="12"/>
          </p:nvPr>
        </p:nvSpPr>
        <p:spPr>
          <a:ln/>
        </p:spPr>
        <p:txBody>
          <a:bodyPr/>
          <a:lstStyle>
            <a:lvl1pPr>
              <a:defRPr/>
            </a:lvl1pPr>
          </a:lstStyle>
          <a:p>
            <a:pPr>
              <a:defRPr/>
            </a:pPr>
            <a:fld id="{E08B4C9F-E703-4BF2-83DD-8E28FD9205A4}" type="slidenum">
              <a:rPr lang="en-US" altLang="en-US"/>
              <a:pPr>
                <a:defRPr/>
              </a:pPr>
              <a:t>‹#›</a:t>
            </a:fld>
            <a:endParaRPr lang="en-US" altLang="en-US" dirty="0"/>
          </a:p>
        </p:txBody>
      </p:sp>
    </p:spTree>
    <p:extLst>
      <p:ext uri="{BB962C8B-B14F-4D97-AF65-F5344CB8AC3E}">
        <p14:creationId xmlns:p14="http://schemas.microsoft.com/office/powerpoint/2010/main" val="1545093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xmlns="" id="{87D68382-621B-4085-9686-27784D4B9A64}"/>
              </a:ext>
            </a:extLst>
          </p:cNvPr>
          <p:cNvGrpSpPr>
            <a:grpSpLocks/>
          </p:cNvGrpSpPr>
          <p:nvPr/>
        </p:nvGrpSpPr>
        <p:grpSpPr bwMode="auto">
          <a:xfrm>
            <a:off x="-3238500" y="0"/>
            <a:ext cx="11925300" cy="3810000"/>
            <a:chOff x="-2040" y="0"/>
            <a:chExt cx="7512" cy="2400"/>
          </a:xfrm>
        </p:grpSpPr>
        <p:sp>
          <p:nvSpPr>
            <p:cNvPr id="1032" name="AutoShape 3">
              <a:extLst>
                <a:ext uri="{FF2B5EF4-FFF2-40B4-BE49-F238E27FC236}">
                  <a16:creationId xmlns:a16="http://schemas.microsoft.com/office/drawing/2014/main" xmlns="" id="{76F5F48A-26F9-41A5-9ABA-6CA83534D396}"/>
                </a:ext>
              </a:extLst>
            </p:cNvPr>
            <p:cNvSpPr>
              <a:spLocks noChangeArrowheads="1"/>
            </p:cNvSpPr>
            <p:nvPr/>
          </p:nvSpPr>
          <p:spPr bwMode="auto">
            <a:xfrm>
              <a:off x="-2040" y="432"/>
              <a:ext cx="2592" cy="1968"/>
            </a:xfrm>
            <a:custGeom>
              <a:avLst/>
              <a:gdLst>
                <a:gd name="T0" fmla="*/ 0 w 64000"/>
                <a:gd name="T1" fmla="*/ 0 h 64000"/>
                <a:gd name="T2" fmla="*/ 0 w 64000"/>
                <a:gd name="T3" fmla="*/ 0 h 64000"/>
                <a:gd name="T4" fmla="*/ 0 w 64000"/>
                <a:gd name="T5" fmla="*/ 0 h 64000"/>
                <a:gd name="T6" fmla="*/ 0 w 64000"/>
                <a:gd name="T7" fmla="*/ 0 h 64000"/>
                <a:gd name="T8" fmla="*/ 0 w 64000"/>
                <a:gd name="T9" fmla="*/ 0 h 64000"/>
                <a:gd name="T10" fmla="*/ 0 w 64000"/>
                <a:gd name="T11" fmla="*/ 0 h 64000"/>
                <a:gd name="T12" fmla="*/ 0 w 64000"/>
                <a:gd name="T13" fmla="*/ 0 h 64000"/>
                <a:gd name="T14" fmla="*/ 0 w 64000"/>
                <a:gd name="T15" fmla="*/ 0 h 64000"/>
                <a:gd name="T16" fmla="*/ 0 w 64000"/>
                <a:gd name="T17" fmla="*/ 0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296 w 64000"/>
                <a:gd name="T28" fmla="*/ -26244 h 64000"/>
                <a:gd name="T29" fmla="*/ 50296 w 64000"/>
                <a:gd name="T30" fmla="*/ 26244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33" name="AutoShape 4" descr="flag">
              <a:extLst>
                <a:ext uri="{FF2B5EF4-FFF2-40B4-BE49-F238E27FC236}">
                  <a16:creationId xmlns:a16="http://schemas.microsoft.com/office/drawing/2014/main" xmlns="" id="{A55217E5-1586-4F1A-A07C-F46A2420A1AC}"/>
                </a:ext>
              </a:extLst>
            </p:cNvPr>
            <p:cNvSpPr>
              <a:spLocks noChangeArrowheads="1"/>
            </p:cNvSpPr>
            <p:nvPr/>
          </p:nvSpPr>
          <p:spPr bwMode="auto">
            <a:xfrm>
              <a:off x="-1528" y="0"/>
              <a:ext cx="1949" cy="1987"/>
            </a:xfrm>
            <a:custGeom>
              <a:avLst/>
              <a:gdLst>
                <a:gd name="T0" fmla="*/ 0 w 64000"/>
                <a:gd name="T1" fmla="*/ 0 h 64000"/>
                <a:gd name="T2" fmla="*/ 0 w 64000"/>
                <a:gd name="T3" fmla="*/ 0 h 64000"/>
                <a:gd name="T4" fmla="*/ 0 w 64000"/>
                <a:gd name="T5" fmla="*/ 0 h 64000"/>
                <a:gd name="T6" fmla="*/ 0 w 64000"/>
                <a:gd name="T7" fmla="*/ 0 h 64000"/>
                <a:gd name="T8" fmla="*/ 0 w 64000"/>
                <a:gd name="T9" fmla="*/ 0 h 64000"/>
                <a:gd name="T10" fmla="*/ 0 w 64000"/>
                <a:gd name="T11" fmla="*/ 0 h 64000"/>
                <a:gd name="T12" fmla="*/ 0 w 64000"/>
                <a:gd name="T13" fmla="*/ 0 h 64000"/>
                <a:gd name="T14" fmla="*/ 0 w 64000"/>
                <a:gd name="T15" fmla="*/ 0 h 64000"/>
                <a:gd name="T16" fmla="*/ 0 w 64000"/>
                <a:gd name="T17" fmla="*/ 0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077 w 64000"/>
                <a:gd name="T28" fmla="*/ -26412 h 64000"/>
                <a:gd name="T29" fmla="*/ 50077 w 64000"/>
                <a:gd name="T30" fmla="*/ 26412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blipFill dpi="0" rotWithShape="1">
              <a:blip r:embed="rId13"/>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34" name="Line 5">
              <a:extLst>
                <a:ext uri="{FF2B5EF4-FFF2-40B4-BE49-F238E27FC236}">
                  <a16:creationId xmlns:a16="http://schemas.microsoft.com/office/drawing/2014/main" xmlns="" id="{F36C2BB6-62A4-406D-8C9B-5762D3DC373A}"/>
                </a:ext>
              </a:extLst>
            </p:cNvPr>
            <p:cNvSpPr>
              <a:spLocks noChangeShapeType="1"/>
            </p:cNvSpPr>
            <p:nvPr/>
          </p:nvSpPr>
          <p:spPr bwMode="auto">
            <a:xfrm>
              <a:off x="864" y="960"/>
              <a:ext cx="460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027" name="Rectangle 6">
            <a:extLst>
              <a:ext uri="{FF2B5EF4-FFF2-40B4-BE49-F238E27FC236}">
                <a16:creationId xmlns:a16="http://schemas.microsoft.com/office/drawing/2014/main" xmlns="" id="{AE77443A-07EE-4ABB-99F8-775FAF249E7E}"/>
              </a:ext>
            </a:extLst>
          </p:cNvPr>
          <p:cNvSpPr>
            <a:spLocks noGrp="1" noChangeArrowheads="1"/>
          </p:cNvSpPr>
          <p:nvPr>
            <p:ph type="title"/>
          </p:nvPr>
        </p:nvSpPr>
        <p:spPr bwMode="auto">
          <a:xfrm>
            <a:off x="1370013" y="301625"/>
            <a:ext cx="731361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Cliquez pour modifier le style du titre</a:t>
            </a:r>
          </a:p>
        </p:txBody>
      </p:sp>
      <p:sp>
        <p:nvSpPr>
          <p:cNvPr id="1028" name="Rectangle 7">
            <a:extLst>
              <a:ext uri="{FF2B5EF4-FFF2-40B4-BE49-F238E27FC236}">
                <a16:creationId xmlns:a16="http://schemas.microsoft.com/office/drawing/2014/main" xmlns="" id="{D8F3EA64-C371-4B49-9B4E-EBBC19D3D26A}"/>
              </a:ext>
            </a:extLst>
          </p:cNvPr>
          <p:cNvSpPr>
            <a:spLocks noGrp="1" noChangeArrowheads="1"/>
          </p:cNvSpPr>
          <p:nvPr>
            <p:ph type="body" idx="1"/>
          </p:nvPr>
        </p:nvSpPr>
        <p:spPr bwMode="auto">
          <a:xfrm>
            <a:off x="1370013" y="1827213"/>
            <a:ext cx="7313612"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Cliquez pour modifier les styles du texte du masque</a:t>
            </a:r>
          </a:p>
          <a:p>
            <a:pPr lvl="1"/>
            <a:r>
              <a:rPr lang="en-US" altLang="en-US"/>
              <a:t>Deuxième niveau</a:t>
            </a:r>
          </a:p>
          <a:p>
            <a:pPr lvl="2"/>
            <a:r>
              <a:rPr lang="en-US" altLang="en-US"/>
              <a:t>Troisième niveau</a:t>
            </a:r>
          </a:p>
        </p:txBody>
      </p:sp>
      <p:sp>
        <p:nvSpPr>
          <p:cNvPr id="4104" name="Rectangle 8">
            <a:extLst>
              <a:ext uri="{FF2B5EF4-FFF2-40B4-BE49-F238E27FC236}">
                <a16:creationId xmlns:a16="http://schemas.microsoft.com/office/drawing/2014/main" xmlns="" id="{81DD02EB-1146-4789-9209-3B0D6A46582E}"/>
              </a:ext>
            </a:extLst>
          </p:cNvPr>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fld id="{8000CE0B-04E9-484F-BFD7-C3E8914380BF}" type="datetime4">
              <a:rPr lang="en-US"/>
              <a:pPr>
                <a:defRPr/>
              </a:pPr>
              <a:t>May 28, 2019</a:t>
            </a:fld>
            <a:endParaRPr lang="en-US" dirty="0"/>
          </a:p>
        </p:txBody>
      </p:sp>
      <p:sp>
        <p:nvSpPr>
          <p:cNvPr id="4105" name="Rectangle 9">
            <a:extLst>
              <a:ext uri="{FF2B5EF4-FFF2-40B4-BE49-F238E27FC236}">
                <a16:creationId xmlns:a16="http://schemas.microsoft.com/office/drawing/2014/main" xmlns="" id="{EA7AD3D1-F695-40C8-9DA4-C9BE02B7EF55}"/>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000"/>
            </a:lvl1pPr>
          </a:lstStyle>
          <a:p>
            <a:pPr>
              <a:defRPr/>
            </a:pPr>
            <a:r>
              <a:rPr lang="en-US"/>
              <a:t>National Institute of Statistics of Rwanda</a:t>
            </a:r>
          </a:p>
        </p:txBody>
      </p:sp>
      <p:sp>
        <p:nvSpPr>
          <p:cNvPr id="4106" name="Rectangle 10">
            <a:extLst>
              <a:ext uri="{FF2B5EF4-FFF2-40B4-BE49-F238E27FC236}">
                <a16:creationId xmlns:a16="http://schemas.microsoft.com/office/drawing/2014/main" xmlns="" id="{03326A95-62C9-4DEE-8BBC-F5DA98910774}"/>
              </a:ext>
            </a:extLst>
          </p:cNvPr>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ED9C097-4E45-4DE2-8250-00CAB0C08AC0}"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4707" r:id="rId1"/>
    <p:sldLayoutId id="2147484686" r:id="rId2"/>
    <p:sldLayoutId id="2147484687" r:id="rId3"/>
    <p:sldLayoutId id="2147484688" r:id="rId4"/>
    <p:sldLayoutId id="2147484689" r:id="rId5"/>
    <p:sldLayoutId id="2147484690" r:id="rId6"/>
    <p:sldLayoutId id="2147484691" r:id="rId7"/>
    <p:sldLayoutId id="2147484692" r:id="rId8"/>
    <p:sldLayoutId id="2147484693" r:id="rId9"/>
    <p:sldLayoutId id="2147484694" r:id="rId10"/>
    <p:sldLayoutId id="2147484695" r:id="rId11"/>
  </p:sldLayoutIdLst>
  <p:hf hdr="0"/>
  <p:txStyles>
    <p:titleStyle>
      <a:lvl1pPr algn="l" rtl="0" eaLnBrk="0" fontAlgn="base" hangingPunct="0">
        <a:spcBef>
          <a:spcPct val="0"/>
        </a:spcBef>
        <a:spcAft>
          <a:spcPct val="0"/>
        </a:spcAft>
        <a:defRPr sz="3600">
          <a:solidFill>
            <a:srgbClr val="0099FF"/>
          </a:solidFill>
          <a:latin typeface="+mj-lt"/>
          <a:ea typeface="+mj-ea"/>
          <a:cs typeface="+mj-cs"/>
        </a:defRPr>
      </a:lvl1pPr>
      <a:lvl2pPr algn="l" rtl="0" eaLnBrk="0" fontAlgn="base" hangingPunct="0">
        <a:spcBef>
          <a:spcPct val="0"/>
        </a:spcBef>
        <a:spcAft>
          <a:spcPct val="0"/>
        </a:spcAft>
        <a:defRPr sz="3600">
          <a:solidFill>
            <a:srgbClr val="0099FF"/>
          </a:solidFill>
          <a:latin typeface="Arial" charset="0"/>
        </a:defRPr>
      </a:lvl2pPr>
      <a:lvl3pPr algn="l" rtl="0" eaLnBrk="0" fontAlgn="base" hangingPunct="0">
        <a:spcBef>
          <a:spcPct val="0"/>
        </a:spcBef>
        <a:spcAft>
          <a:spcPct val="0"/>
        </a:spcAft>
        <a:defRPr sz="3600">
          <a:solidFill>
            <a:srgbClr val="0099FF"/>
          </a:solidFill>
          <a:latin typeface="Arial" charset="0"/>
        </a:defRPr>
      </a:lvl3pPr>
      <a:lvl4pPr algn="l" rtl="0" eaLnBrk="0" fontAlgn="base" hangingPunct="0">
        <a:spcBef>
          <a:spcPct val="0"/>
        </a:spcBef>
        <a:spcAft>
          <a:spcPct val="0"/>
        </a:spcAft>
        <a:defRPr sz="3600">
          <a:solidFill>
            <a:srgbClr val="0099FF"/>
          </a:solidFill>
          <a:latin typeface="Arial" charset="0"/>
        </a:defRPr>
      </a:lvl4pPr>
      <a:lvl5pPr algn="l" rtl="0" eaLnBrk="0" fontAlgn="base" hangingPunct="0">
        <a:spcBef>
          <a:spcPct val="0"/>
        </a:spcBef>
        <a:spcAft>
          <a:spcPct val="0"/>
        </a:spcAft>
        <a:defRPr sz="3600">
          <a:solidFill>
            <a:srgbClr val="0099FF"/>
          </a:solidFill>
          <a:latin typeface="Arial" charset="0"/>
        </a:defRPr>
      </a:lvl5pPr>
      <a:lvl6pPr marL="457200" algn="l" rtl="0" fontAlgn="base">
        <a:spcBef>
          <a:spcPct val="0"/>
        </a:spcBef>
        <a:spcAft>
          <a:spcPct val="0"/>
        </a:spcAft>
        <a:defRPr sz="3600">
          <a:solidFill>
            <a:srgbClr val="0099FF"/>
          </a:solidFill>
          <a:latin typeface="Arial" charset="0"/>
        </a:defRPr>
      </a:lvl6pPr>
      <a:lvl7pPr marL="914400" algn="l" rtl="0" fontAlgn="base">
        <a:spcBef>
          <a:spcPct val="0"/>
        </a:spcBef>
        <a:spcAft>
          <a:spcPct val="0"/>
        </a:spcAft>
        <a:defRPr sz="3600">
          <a:solidFill>
            <a:srgbClr val="0099FF"/>
          </a:solidFill>
          <a:latin typeface="Arial" charset="0"/>
        </a:defRPr>
      </a:lvl7pPr>
      <a:lvl8pPr marL="1371600" algn="l" rtl="0" fontAlgn="base">
        <a:spcBef>
          <a:spcPct val="0"/>
        </a:spcBef>
        <a:spcAft>
          <a:spcPct val="0"/>
        </a:spcAft>
        <a:defRPr sz="3600">
          <a:solidFill>
            <a:srgbClr val="0099FF"/>
          </a:solidFill>
          <a:latin typeface="Arial" charset="0"/>
        </a:defRPr>
      </a:lvl8pPr>
      <a:lvl9pPr marL="1828800" algn="l" rtl="0" fontAlgn="base">
        <a:spcBef>
          <a:spcPct val="0"/>
        </a:spcBef>
        <a:spcAft>
          <a:spcPct val="0"/>
        </a:spcAft>
        <a:defRPr sz="3600">
          <a:solidFill>
            <a:srgbClr val="0099FF"/>
          </a:solidFill>
          <a:latin typeface="Arial" charset="0"/>
        </a:defRPr>
      </a:lvl9pPr>
    </p:titleStyle>
    <p:bodyStyle>
      <a:lvl1pPr marL="342900" indent="-342900" algn="l" rtl="0" eaLnBrk="0" fontAlgn="base" hangingPunct="0">
        <a:spcBef>
          <a:spcPct val="20000"/>
        </a:spcBef>
        <a:spcAft>
          <a:spcPct val="0"/>
        </a:spcAft>
        <a:buClr>
          <a:srgbClr val="0099FF"/>
        </a:buClr>
        <a:buSzPct val="70000"/>
        <a:buFont typeface="Wingdings" panose="05000000000000000000" pitchFamily="2" charset="2"/>
        <a:buChar char="q"/>
        <a:defRPr sz="2600">
          <a:solidFill>
            <a:schemeClr val="tx1"/>
          </a:solidFill>
          <a:latin typeface="+mn-lt"/>
          <a:ea typeface="+mn-ea"/>
          <a:cs typeface="+mn-cs"/>
        </a:defRPr>
      </a:lvl1pPr>
      <a:lvl2pPr marL="742950" indent="-285750" algn="l" rtl="0" eaLnBrk="0" fontAlgn="base" hangingPunct="0">
        <a:spcBef>
          <a:spcPct val="20000"/>
        </a:spcBef>
        <a:spcAft>
          <a:spcPct val="0"/>
        </a:spcAft>
        <a:buClr>
          <a:srgbClr val="0099FF"/>
        </a:buClr>
        <a:buSzPct val="70000"/>
        <a:buFont typeface="Wingdings" panose="05000000000000000000" pitchFamily="2" charset="2"/>
        <a:buChar char="Ø"/>
        <a:defRPr sz="2200">
          <a:solidFill>
            <a:schemeClr val="tx1"/>
          </a:solidFill>
          <a:latin typeface="+mn-lt"/>
        </a:defRPr>
      </a:lvl2pPr>
      <a:lvl3pPr marL="1143000" indent="-228600" algn="l" rtl="0" eaLnBrk="0" fontAlgn="base" hangingPunct="0">
        <a:spcBef>
          <a:spcPct val="20000"/>
        </a:spcBef>
        <a:spcAft>
          <a:spcPct val="0"/>
        </a:spcAft>
        <a:buClr>
          <a:srgbClr val="0099FF"/>
        </a:buClr>
        <a:buSzPct val="65000"/>
        <a:buFont typeface="Wingdings" panose="05000000000000000000" pitchFamily="2" charset="2"/>
        <a:buChar char="§"/>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l"/>
        <a:defRPr sz="1900">
          <a:solidFill>
            <a:schemeClr val="tx1"/>
          </a:solidFill>
          <a:latin typeface="Verdana" pitchFamily="34" charset="0"/>
        </a:defRPr>
      </a:lvl4pPr>
      <a:lvl5pPr marL="2057400" indent="-228600" algn="l" rtl="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itchFamily="34" charset="0"/>
        </a:defRPr>
      </a:lvl5pPr>
      <a:lvl6pPr marL="25146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782410A9-DC60-40A8-9D13-56DF018ACEF5}"/>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Cliquez pour modifier le style du titre</a:t>
            </a:r>
          </a:p>
        </p:txBody>
      </p:sp>
      <p:sp>
        <p:nvSpPr>
          <p:cNvPr id="2051" name="Rectangle 3">
            <a:extLst>
              <a:ext uri="{FF2B5EF4-FFF2-40B4-BE49-F238E27FC236}">
                <a16:creationId xmlns:a16="http://schemas.microsoft.com/office/drawing/2014/main" xmlns="" id="{FF3471EB-898A-4944-9A51-0AB13A7DCF6F}"/>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Cliquez pour modifier les styles du texte du masque</a:t>
            </a:r>
          </a:p>
          <a:p>
            <a:pPr lvl="1"/>
            <a:r>
              <a:rPr lang="en-US" altLang="en-US"/>
              <a:t>Deuxième niveau</a:t>
            </a:r>
          </a:p>
          <a:p>
            <a:pPr lvl="2"/>
            <a:r>
              <a:rPr lang="en-US" altLang="en-US"/>
              <a:t>Troisième niveau</a:t>
            </a:r>
          </a:p>
          <a:p>
            <a:pPr lvl="3"/>
            <a:r>
              <a:rPr lang="en-US" altLang="en-US"/>
              <a:t>Quatrième niveau</a:t>
            </a:r>
          </a:p>
          <a:p>
            <a:pPr lvl="4"/>
            <a:r>
              <a:rPr lang="en-US" altLang="en-US"/>
              <a:t>Cinquième niveau</a:t>
            </a:r>
          </a:p>
        </p:txBody>
      </p:sp>
      <p:sp>
        <p:nvSpPr>
          <p:cNvPr id="11268" name="Rectangle 4">
            <a:extLst>
              <a:ext uri="{FF2B5EF4-FFF2-40B4-BE49-F238E27FC236}">
                <a16:creationId xmlns:a16="http://schemas.microsoft.com/office/drawing/2014/main" xmlns="" id="{9863ECF2-2C99-4B32-A33B-68B1612FC0AF}"/>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fld id="{A8DFF434-E6A2-4819-BD96-B5DABC2FCDF6}" type="datetime4">
              <a:rPr lang="en-US"/>
              <a:pPr>
                <a:defRPr/>
              </a:pPr>
              <a:t>May 28, 2019</a:t>
            </a:fld>
            <a:endParaRPr lang="en-US" dirty="0"/>
          </a:p>
        </p:txBody>
      </p:sp>
      <p:sp>
        <p:nvSpPr>
          <p:cNvPr id="11269" name="Rectangle 5">
            <a:extLst>
              <a:ext uri="{FF2B5EF4-FFF2-40B4-BE49-F238E27FC236}">
                <a16:creationId xmlns:a16="http://schemas.microsoft.com/office/drawing/2014/main" xmlns="" id="{1858ECB8-FEFF-4CA4-BB80-2DACF9AB5231}"/>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r>
              <a:rPr lang="en-US"/>
              <a:t>National Institute of Statistics of Rwanda</a:t>
            </a:r>
          </a:p>
        </p:txBody>
      </p:sp>
      <p:sp>
        <p:nvSpPr>
          <p:cNvPr id="11270" name="Rectangle 6">
            <a:extLst>
              <a:ext uri="{FF2B5EF4-FFF2-40B4-BE49-F238E27FC236}">
                <a16:creationId xmlns:a16="http://schemas.microsoft.com/office/drawing/2014/main" xmlns="" id="{EE707F1D-5DE4-4719-8A26-5A61F8F486F4}"/>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Arial" panose="020B0604020202020204" pitchFamily="34" charset="0"/>
              </a:defRPr>
            </a:lvl1pPr>
          </a:lstStyle>
          <a:p>
            <a:pPr>
              <a:defRPr/>
            </a:pPr>
            <a:fld id="{7891AF71-9D7D-4E79-88B9-4211D1E75BE9}"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4696" r:id="rId1"/>
    <p:sldLayoutId id="2147484697" r:id="rId2"/>
    <p:sldLayoutId id="2147484698" r:id="rId3"/>
    <p:sldLayoutId id="2147484699" r:id="rId4"/>
    <p:sldLayoutId id="2147484700" r:id="rId5"/>
    <p:sldLayoutId id="2147484701" r:id="rId6"/>
    <p:sldLayoutId id="2147484702" r:id="rId7"/>
    <p:sldLayoutId id="2147484703" r:id="rId8"/>
    <p:sldLayoutId id="2147484704" r:id="rId9"/>
    <p:sldLayoutId id="2147484705" r:id="rId10"/>
    <p:sldLayoutId id="2147484706" r:id="rId1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3.emf"/></Relationships>
</file>

<file path=ppt/slides/_rels/slide17.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statistics.gov.rw/"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emf"/><Relationship Id="rId5" Type="http://schemas.openxmlformats.org/officeDocument/2006/relationships/image" Target="../media/image4.png"/><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8">
            <a:extLst>
              <a:ext uri="{FF2B5EF4-FFF2-40B4-BE49-F238E27FC236}">
                <a16:creationId xmlns:a16="http://schemas.microsoft.com/office/drawing/2014/main" xmlns="" id="{35BBF7CC-A3F5-45F8-88C7-87285C7C0283}"/>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EDE6F4C6-A14E-4F60-BE31-870CF58F0DF2}" type="datetime4">
              <a:rPr lang="en-US" altLang="en-US" sz="1200" smtClean="0">
                <a:latin typeface="Verdana" panose="020B0604030504040204" pitchFamily="34" charset="0"/>
              </a:rPr>
              <a:pPr>
                <a:spcBef>
                  <a:spcPct val="0"/>
                </a:spcBef>
                <a:buClrTx/>
                <a:buSzTx/>
                <a:buFontTx/>
                <a:buNone/>
              </a:pPr>
              <a:t>May 28, 2019</a:t>
            </a:fld>
            <a:endParaRPr lang="en-US" altLang="en-US" sz="1200">
              <a:latin typeface="Verdana" panose="020B0604030504040204" pitchFamily="34" charset="0"/>
            </a:endParaRPr>
          </a:p>
        </p:txBody>
      </p:sp>
      <p:sp>
        <p:nvSpPr>
          <p:cNvPr id="6147" name="Rectangle 9">
            <a:extLst>
              <a:ext uri="{FF2B5EF4-FFF2-40B4-BE49-F238E27FC236}">
                <a16:creationId xmlns:a16="http://schemas.microsoft.com/office/drawing/2014/main" xmlns="" id="{02D30BA0-C518-4829-B45B-ECE9C4C362DA}"/>
              </a:ext>
            </a:extLst>
          </p:cNvPr>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r>
              <a:rPr lang="en-US" altLang="en-US" sz="1000">
                <a:latin typeface="Verdana" panose="020B0604030504040204" pitchFamily="34" charset="0"/>
              </a:rPr>
              <a:t>National Institute of Statistics of Rwanda</a:t>
            </a:r>
          </a:p>
        </p:txBody>
      </p:sp>
      <p:sp>
        <p:nvSpPr>
          <p:cNvPr id="6148" name="Rectangle 10">
            <a:extLst>
              <a:ext uri="{FF2B5EF4-FFF2-40B4-BE49-F238E27FC236}">
                <a16:creationId xmlns:a16="http://schemas.microsoft.com/office/drawing/2014/main" xmlns="" id="{4902E419-7716-45C0-B61C-9383DD3B4198}"/>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AEDDEF8E-51BF-42D5-A275-49F148EA1676}" type="slidenum">
              <a:rPr lang="en-US" altLang="en-US" sz="1200" smtClean="0">
                <a:latin typeface="Verdana" panose="020B0604030504040204" pitchFamily="34" charset="0"/>
              </a:rPr>
              <a:pPr>
                <a:spcBef>
                  <a:spcPct val="0"/>
                </a:spcBef>
                <a:buClrTx/>
                <a:buSzTx/>
                <a:buFontTx/>
                <a:buNone/>
              </a:pPr>
              <a:t>1</a:t>
            </a:fld>
            <a:endParaRPr lang="en-US" altLang="en-US" sz="1200">
              <a:latin typeface="Verdana" panose="020B0604030504040204" pitchFamily="34" charset="0"/>
            </a:endParaRPr>
          </a:p>
        </p:txBody>
      </p:sp>
      <p:sp>
        <p:nvSpPr>
          <p:cNvPr id="6149" name="Rectangle 2">
            <a:extLst>
              <a:ext uri="{FF2B5EF4-FFF2-40B4-BE49-F238E27FC236}">
                <a16:creationId xmlns:a16="http://schemas.microsoft.com/office/drawing/2014/main" xmlns="" id="{B1D8E618-0D35-4FCE-9068-E24B6C6B1FE7}"/>
              </a:ext>
            </a:extLst>
          </p:cNvPr>
          <p:cNvSpPr>
            <a:spLocks noGrp="1" noChangeArrowheads="1"/>
          </p:cNvSpPr>
          <p:nvPr>
            <p:ph type="ctrTitle"/>
          </p:nvPr>
        </p:nvSpPr>
        <p:spPr>
          <a:xfrm>
            <a:off x="2209800" y="228601"/>
            <a:ext cx="4724400" cy="1447800"/>
          </a:xfrm>
        </p:spPr>
        <p:txBody>
          <a:bodyPr/>
          <a:lstStyle/>
          <a:p>
            <a:pPr eaLnBrk="1" hangingPunct="1"/>
            <a:r>
              <a:rPr lang="en-US" altLang="en-US" sz="3600" b="1" dirty="0"/>
              <a:t> National Institute of  Statistics of Rwanda</a:t>
            </a:r>
          </a:p>
        </p:txBody>
      </p:sp>
      <p:sp>
        <p:nvSpPr>
          <p:cNvPr id="5126" name="Rectangle 3">
            <a:extLst>
              <a:ext uri="{FF2B5EF4-FFF2-40B4-BE49-F238E27FC236}">
                <a16:creationId xmlns:a16="http://schemas.microsoft.com/office/drawing/2014/main" xmlns="" id="{27758CB9-7F5E-4D44-AE18-D3366AB5A701}"/>
              </a:ext>
            </a:extLst>
          </p:cNvPr>
          <p:cNvSpPr>
            <a:spLocks noGrp="1" noChangeArrowheads="1"/>
          </p:cNvSpPr>
          <p:nvPr>
            <p:ph type="subTitle" idx="1"/>
          </p:nvPr>
        </p:nvSpPr>
        <p:spPr>
          <a:xfrm>
            <a:off x="1447800" y="2026096"/>
            <a:ext cx="7239000" cy="3993704"/>
          </a:xfrm>
        </p:spPr>
        <p:txBody>
          <a:bodyPr/>
          <a:lstStyle/>
          <a:p>
            <a:pPr algn="ctr" eaLnBrk="1" hangingPunct="1">
              <a:defRPr/>
            </a:pPr>
            <a:endParaRPr lang="en-US" sz="3600" b="1" dirty="0">
              <a:solidFill>
                <a:srgbClr val="33CC33"/>
              </a:solidFill>
            </a:endParaRPr>
          </a:p>
          <a:p>
            <a:pPr algn="ctr" eaLnBrk="1" hangingPunct="1">
              <a:defRPr/>
            </a:pPr>
            <a:r>
              <a:rPr lang="en-US" sz="3600" b="1" dirty="0">
                <a:solidFill>
                  <a:srgbClr val="33CC33"/>
                </a:solidFill>
              </a:rPr>
              <a:t>Rwanda Poverty Panel </a:t>
            </a:r>
            <a:r>
              <a:rPr lang="en-US" sz="3600" b="1" dirty="0" smtClean="0">
                <a:solidFill>
                  <a:srgbClr val="33CC33"/>
                </a:solidFill>
              </a:rPr>
              <a:t>Report</a:t>
            </a:r>
          </a:p>
          <a:p>
            <a:pPr algn="ctr" eaLnBrk="1" hangingPunct="1">
              <a:defRPr/>
            </a:pPr>
            <a:r>
              <a:rPr lang="en-US" sz="2000" b="1" dirty="0" smtClean="0"/>
              <a:t>Policy </a:t>
            </a:r>
            <a:r>
              <a:rPr lang="en-US" sz="2000" b="1" dirty="0"/>
              <a:t>Dialogue about Poverty and Inequality</a:t>
            </a:r>
          </a:p>
          <a:p>
            <a:pPr algn="ctr" eaLnBrk="1" hangingPunct="1">
              <a:defRPr/>
            </a:pPr>
            <a:r>
              <a:rPr lang="en-US" sz="2000" b="1" dirty="0"/>
              <a:t>EPRN and UNDP</a:t>
            </a:r>
          </a:p>
          <a:p>
            <a:pPr algn="ctr" eaLnBrk="1" hangingPunct="1">
              <a:defRPr/>
            </a:pPr>
            <a:r>
              <a:rPr lang="en-US" sz="2000" b="1" dirty="0" smtClean="0"/>
              <a:t>Marriott </a:t>
            </a:r>
            <a:r>
              <a:rPr lang="en-US" sz="2000" b="1" dirty="0"/>
              <a:t>Hotel, Kigali</a:t>
            </a:r>
          </a:p>
          <a:p>
            <a:pPr algn="ctr" eaLnBrk="1" hangingPunct="1">
              <a:defRPr/>
            </a:pPr>
            <a:r>
              <a:rPr lang="en-US" sz="2000" b="1" dirty="0"/>
              <a:t>May 28, </a:t>
            </a:r>
            <a:r>
              <a:rPr lang="en-US" sz="2000" b="1" dirty="0" smtClean="0"/>
              <a:t>2019</a:t>
            </a:r>
          </a:p>
          <a:p>
            <a:pPr eaLnBrk="1" hangingPunct="1">
              <a:defRPr/>
            </a:pPr>
            <a:r>
              <a:rPr lang="en-US" sz="2000" b="1" dirty="0" smtClean="0"/>
              <a:t>Presented by: </a:t>
            </a:r>
          </a:p>
          <a:p>
            <a:pPr eaLnBrk="1" hangingPunct="1">
              <a:defRPr/>
            </a:pPr>
            <a:r>
              <a:rPr lang="en-US" sz="2000" b="1" dirty="0" smtClean="0"/>
              <a:t>KAMANA Roger</a:t>
            </a:r>
          </a:p>
          <a:p>
            <a:pPr eaLnBrk="1" hangingPunct="1">
              <a:defRPr/>
            </a:pPr>
            <a:r>
              <a:rPr lang="en-US" sz="2000" b="1" dirty="0" smtClean="0"/>
              <a:t>Data Analyst</a:t>
            </a:r>
          </a:p>
          <a:p>
            <a:pPr algn="ctr" eaLnBrk="1" hangingPunct="1">
              <a:defRPr/>
            </a:pPr>
            <a:endParaRPr lang="en-US" sz="2000" b="1" dirty="0"/>
          </a:p>
          <a:p>
            <a:pPr algn="ctr" eaLnBrk="1" hangingPunct="1">
              <a:defRPr/>
            </a:pPr>
            <a:endParaRPr lang="en-US" sz="2000" b="1" dirty="0"/>
          </a:p>
          <a:p>
            <a:pPr algn="r" eaLnBrk="1" hangingPunct="1">
              <a:defRPr/>
            </a:pPr>
            <a:r>
              <a:rPr lang="en-US" sz="2000" b="1" i="1" dirty="0"/>
              <a:t> </a:t>
            </a:r>
          </a:p>
          <a:p>
            <a:pPr algn="r" eaLnBrk="1" hangingPunct="1">
              <a:defRPr/>
            </a:pPr>
            <a:endParaRPr lang="en-US" sz="1600" b="1" i="1" dirty="0">
              <a:solidFill>
                <a:srgbClr val="0099FF"/>
              </a:solidFill>
              <a:latin typeface="+mj-lt"/>
              <a:ea typeface="+mj-ea"/>
              <a:cs typeface="+mj-cs"/>
            </a:endParaRPr>
          </a:p>
          <a:p>
            <a:pPr algn="r" eaLnBrk="1" hangingPunct="1">
              <a:defRPr/>
            </a:pPr>
            <a:endParaRPr lang="en-US" sz="2000" b="1" i="1" dirty="0"/>
          </a:p>
        </p:txBody>
      </p:sp>
      <p:pic>
        <p:nvPicPr>
          <p:cNvPr id="6151" name="Picture 5" descr="armoirie">
            <a:extLst>
              <a:ext uri="{FF2B5EF4-FFF2-40B4-BE49-F238E27FC236}">
                <a16:creationId xmlns:a16="http://schemas.microsoft.com/office/drawing/2014/main" xmlns="" id="{DA3EC4DC-6DF9-4C14-BCD1-9252D426BF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9716" y="328540"/>
            <a:ext cx="1295400" cy="140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2" name="Picture 8">
            <a:extLst>
              <a:ext uri="{FF2B5EF4-FFF2-40B4-BE49-F238E27FC236}">
                <a16:creationId xmlns:a16="http://schemas.microsoft.com/office/drawing/2014/main" xmlns="" id="{7939D402-38D5-4B99-A993-BBA6C83D5B9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5200" y="303732"/>
            <a:ext cx="1371600" cy="162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plit dir="in"/>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xmlns="" id="{2216F79C-FF15-4DDA-BBA0-F66B7CBC535F}"/>
              </a:ext>
            </a:extLst>
          </p:cNvPr>
          <p:cNvSpPr>
            <a:spLocks noGrp="1" noChangeArrowheads="1"/>
          </p:cNvSpPr>
          <p:nvPr>
            <p:ph type="title"/>
          </p:nvPr>
        </p:nvSpPr>
        <p:spPr/>
        <p:txBody>
          <a:bodyPr/>
          <a:lstStyle/>
          <a:p>
            <a:r>
              <a:rPr lang="en-US" altLang="en-US" dirty="0"/>
              <a:t>Dynamics: Poverty Transitions</a:t>
            </a:r>
          </a:p>
        </p:txBody>
      </p:sp>
      <p:graphicFrame>
        <p:nvGraphicFramePr>
          <p:cNvPr id="7" name="Content Placeholder 6">
            <a:extLst>
              <a:ext uri="{FF2B5EF4-FFF2-40B4-BE49-F238E27FC236}">
                <a16:creationId xmlns:a16="http://schemas.microsoft.com/office/drawing/2014/main" xmlns="" id="{192EF477-3A6E-4412-987E-0B670BCEC9F3}"/>
              </a:ext>
            </a:extLst>
          </p:cNvPr>
          <p:cNvGraphicFramePr>
            <a:graphicFrameLocks noGrp="1"/>
          </p:cNvGraphicFramePr>
          <p:nvPr>
            <p:ph idx="1"/>
            <p:extLst>
              <p:ext uri="{D42A27DB-BD31-4B8C-83A1-F6EECF244321}">
                <p14:modId xmlns:p14="http://schemas.microsoft.com/office/powerpoint/2010/main" val="2845798311"/>
              </p:ext>
            </p:extLst>
          </p:nvPr>
        </p:nvGraphicFramePr>
        <p:xfrm>
          <a:off x="1370013" y="2362200"/>
          <a:ext cx="7156450" cy="1432560"/>
        </p:xfrm>
        <a:graphic>
          <a:graphicData uri="http://schemas.openxmlformats.org/drawingml/2006/table">
            <a:tbl>
              <a:tblPr firstRow="1" firstCol="1" bandRow="1">
                <a:tableStyleId>{BC89EF96-8CEA-46FF-86C4-4CE0E7609802}</a:tableStyleId>
              </a:tblPr>
              <a:tblGrid>
                <a:gridCol w="1447669">
                  <a:extLst>
                    <a:ext uri="{9D8B030D-6E8A-4147-A177-3AD203B41FA5}">
                      <a16:colId xmlns:a16="http://schemas.microsoft.com/office/drawing/2014/main" xmlns="" val="3772114332"/>
                    </a:ext>
                  </a:extLst>
                </a:gridCol>
                <a:gridCol w="1219089">
                  <a:extLst>
                    <a:ext uri="{9D8B030D-6E8A-4147-A177-3AD203B41FA5}">
                      <a16:colId xmlns:a16="http://schemas.microsoft.com/office/drawing/2014/main" xmlns="" val="1913061387"/>
                    </a:ext>
                  </a:extLst>
                </a:gridCol>
                <a:gridCol w="1496564">
                  <a:extLst>
                    <a:ext uri="{9D8B030D-6E8A-4147-A177-3AD203B41FA5}">
                      <a16:colId xmlns:a16="http://schemas.microsoft.com/office/drawing/2014/main" xmlns="" val="2302092501"/>
                    </a:ext>
                  </a:extLst>
                </a:gridCol>
                <a:gridCol w="1496564">
                  <a:extLst>
                    <a:ext uri="{9D8B030D-6E8A-4147-A177-3AD203B41FA5}">
                      <a16:colId xmlns:a16="http://schemas.microsoft.com/office/drawing/2014/main" xmlns="" val="972526616"/>
                    </a:ext>
                  </a:extLst>
                </a:gridCol>
                <a:gridCol w="1496564">
                  <a:extLst>
                    <a:ext uri="{9D8B030D-6E8A-4147-A177-3AD203B41FA5}">
                      <a16:colId xmlns:a16="http://schemas.microsoft.com/office/drawing/2014/main" xmlns="" val="339249821"/>
                    </a:ext>
                  </a:extLst>
                </a:gridCol>
              </a:tblGrid>
              <a:tr h="274198">
                <a:tc>
                  <a:txBody>
                    <a:bodyPr/>
                    <a:lstStyle/>
                    <a:p>
                      <a:pPr marL="0" marR="0">
                        <a:spcBef>
                          <a:spcPts val="0"/>
                        </a:spcBef>
                        <a:spcAft>
                          <a:spcPts val="0"/>
                        </a:spcAft>
                      </a:pPr>
                      <a:r>
                        <a:rPr lang="en-GB" sz="1600" dirty="0">
                          <a:effectLst/>
                        </a:rPr>
                        <a:t> </a:t>
                      </a:r>
                      <a:endPar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74" marR="68574" marT="0" marB="0"/>
                </a:tc>
                <a:tc>
                  <a:txBody>
                    <a:bodyPr/>
                    <a:lstStyle/>
                    <a:p>
                      <a:endParaRPr lang="en-US" sz="1800" dirty="0"/>
                    </a:p>
                  </a:txBody>
                  <a:tcPr marL="68574" marR="68574" marT="0" marB="0"/>
                </a:tc>
                <a:tc gridSpan="3">
                  <a:txBody>
                    <a:bodyPr/>
                    <a:lstStyle/>
                    <a:p>
                      <a:pPr marL="0" marR="0" algn="ctr">
                        <a:spcBef>
                          <a:spcPts val="0"/>
                        </a:spcBef>
                        <a:spcAft>
                          <a:spcPts val="0"/>
                        </a:spcAft>
                      </a:pPr>
                      <a:r>
                        <a:rPr lang="en-GB" sz="1600" dirty="0">
                          <a:effectLst/>
                        </a:rPr>
                        <a:t>EICV5: 2016/17</a:t>
                      </a:r>
                      <a:endPar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74" marR="68574" marT="0" marB="0"/>
                </a:tc>
                <a:tc hMerge="1">
                  <a:txBody>
                    <a:bodyPr/>
                    <a:lstStyle/>
                    <a:p>
                      <a:endParaRPr lang="en-US"/>
                    </a:p>
                  </a:txBody>
                  <a:tcPr/>
                </a:tc>
                <a:tc hMerge="1">
                  <a:txBody>
                    <a:bodyPr/>
                    <a:lstStyle/>
                    <a:p>
                      <a:pPr marL="0" marR="0" algn="ctr">
                        <a:spcBef>
                          <a:spcPts val="0"/>
                        </a:spcBef>
                        <a:spcAft>
                          <a:spcPts val="0"/>
                        </a:spcAft>
                      </a:pPr>
                      <a:endPar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890624295"/>
                  </a:ext>
                </a:extLst>
              </a:tr>
              <a:tr h="274198">
                <a:tc>
                  <a:txBody>
                    <a:bodyPr/>
                    <a:lstStyle/>
                    <a:p>
                      <a:pPr marL="0" marR="0">
                        <a:spcBef>
                          <a:spcPts val="0"/>
                        </a:spcBef>
                        <a:spcAft>
                          <a:spcPts val="0"/>
                        </a:spcAft>
                      </a:pPr>
                      <a:endPar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74" marR="68574" marT="0" marB="0"/>
                </a:tc>
                <a:tc>
                  <a:txBody>
                    <a:bodyPr/>
                    <a:lstStyle/>
                    <a:p>
                      <a:endParaRPr lang="en-US" sz="1800" b="1" dirty="0"/>
                    </a:p>
                  </a:txBody>
                  <a:tcPr marL="68574" marR="68574" marT="0" marB="0"/>
                </a:tc>
                <a:tc>
                  <a:txBody>
                    <a:bodyPr/>
                    <a:lstStyle/>
                    <a:p>
                      <a:pPr marL="0" marR="0" algn="ctr">
                        <a:spcBef>
                          <a:spcPts val="0"/>
                        </a:spcBef>
                        <a:spcAft>
                          <a:spcPts val="0"/>
                        </a:spcAft>
                      </a:pPr>
                      <a:r>
                        <a:rPr lang="en-GB" sz="1600" b="1" dirty="0">
                          <a:effectLst/>
                        </a:rPr>
                        <a:t>Poor</a:t>
                      </a:r>
                      <a:endParaRPr lang="en-US"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74" marR="68574" marT="0" marB="0"/>
                </a:tc>
                <a:tc>
                  <a:txBody>
                    <a:bodyPr/>
                    <a:lstStyle/>
                    <a:p>
                      <a:pPr marL="0" marR="0" algn="ctr">
                        <a:spcBef>
                          <a:spcPts val="0"/>
                        </a:spcBef>
                        <a:spcAft>
                          <a:spcPts val="0"/>
                        </a:spcAft>
                      </a:pPr>
                      <a:r>
                        <a:rPr lang="en-GB" sz="1600" b="1" dirty="0">
                          <a:effectLst/>
                        </a:rPr>
                        <a:t>Not poor</a:t>
                      </a:r>
                      <a:endParaRPr lang="en-US"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74" marR="68574" marT="0" marB="0"/>
                </a:tc>
                <a:tc>
                  <a:txBody>
                    <a:bodyPr/>
                    <a:lstStyle/>
                    <a:p>
                      <a:pPr marL="0" marR="0" algn="ctr">
                        <a:spcBef>
                          <a:spcPts val="0"/>
                        </a:spcBef>
                        <a:spcAft>
                          <a:spcPts val="0"/>
                        </a:spcAft>
                      </a:pPr>
                      <a:r>
                        <a:rPr lang="en-US" sz="1600" b="1" dirty="0">
                          <a:effectLst/>
                        </a:rPr>
                        <a:t>Total</a:t>
                      </a:r>
                      <a:endParaRPr lang="en-US"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74" marR="68574" marT="0" marB="0"/>
                </a:tc>
                <a:extLst>
                  <a:ext uri="{0D108BD9-81ED-4DB2-BD59-A6C34878D82A}">
                    <a16:rowId xmlns:a16="http://schemas.microsoft.com/office/drawing/2014/main" xmlns="" val="3624621211"/>
                  </a:ext>
                </a:extLst>
              </a:tr>
              <a:tr h="243732">
                <a:tc rowSpan="3">
                  <a:txBody>
                    <a:bodyPr/>
                    <a:lstStyle/>
                    <a:p>
                      <a:pPr marL="0" marR="0">
                        <a:spcBef>
                          <a:spcPts val="0"/>
                        </a:spcBef>
                        <a:spcAft>
                          <a:spcPts val="0"/>
                        </a:spcAft>
                      </a:pPr>
                      <a:r>
                        <a:rPr lang="en-GB" sz="1600" dirty="0">
                          <a:effectLst/>
                        </a:rPr>
                        <a:t>EICV4: 2013/14</a:t>
                      </a:r>
                      <a:endPar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74" marR="68574" marT="0" marB="0" anchor="ctr"/>
                </a:tc>
                <a:tc>
                  <a:txBody>
                    <a:bodyPr/>
                    <a:lstStyle/>
                    <a:p>
                      <a:pPr marL="0" marR="0">
                        <a:spcBef>
                          <a:spcPts val="0"/>
                        </a:spcBef>
                        <a:spcAft>
                          <a:spcPts val="0"/>
                        </a:spcAft>
                      </a:pPr>
                      <a:r>
                        <a:rPr lang="en-GB" sz="1600" b="1" dirty="0">
                          <a:effectLst/>
                        </a:rPr>
                        <a:t>Poor</a:t>
                      </a:r>
                      <a:endParaRPr lang="en-US"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74" marR="68574" marT="0" marB="0"/>
                </a:tc>
                <a:tc>
                  <a:txBody>
                    <a:bodyPr/>
                    <a:lstStyle/>
                    <a:p>
                      <a:pPr marL="0" marR="0" algn="ctr">
                        <a:spcBef>
                          <a:spcPts val="0"/>
                        </a:spcBef>
                        <a:spcAft>
                          <a:spcPts val="0"/>
                        </a:spcAft>
                        <a:tabLst>
                          <a:tab pos="457835" algn="dec"/>
                        </a:tabLst>
                      </a:pPr>
                      <a:r>
                        <a:rPr lang="en-GB" sz="1600" dirty="0">
                          <a:effectLst/>
                        </a:rPr>
                        <a:t>24.6</a:t>
                      </a:r>
                      <a:endParaRPr lang="en-US"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74" marR="68574" marT="0" marB="0" anchor="ctr"/>
                </a:tc>
                <a:tc>
                  <a:txBody>
                    <a:bodyPr/>
                    <a:lstStyle/>
                    <a:p>
                      <a:pPr marL="0" marR="0" algn="ctr">
                        <a:spcBef>
                          <a:spcPts val="0"/>
                        </a:spcBef>
                        <a:spcAft>
                          <a:spcPts val="0"/>
                        </a:spcAft>
                        <a:tabLst>
                          <a:tab pos="457835" algn="dec"/>
                        </a:tabLst>
                      </a:pPr>
                      <a:r>
                        <a:rPr lang="en-GB" sz="1600" dirty="0">
                          <a:effectLst/>
                        </a:rPr>
                        <a:t>13.4</a:t>
                      </a:r>
                      <a:endParaRPr lang="en-US"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74" marR="68574" marT="0" marB="0" anchor="ctr"/>
                </a:tc>
                <a:tc>
                  <a:txBody>
                    <a:bodyPr/>
                    <a:lstStyle/>
                    <a:p>
                      <a:pPr marL="0" marR="0" algn="ctr">
                        <a:spcBef>
                          <a:spcPts val="0"/>
                        </a:spcBef>
                        <a:spcAft>
                          <a:spcPts val="0"/>
                        </a:spcAft>
                        <a:tabLst>
                          <a:tab pos="457835" algn="dec"/>
                        </a:tabLst>
                      </a:pPr>
                      <a:r>
                        <a:rPr lang="en-US" sz="1600" dirty="0">
                          <a:effectLst/>
                        </a:rPr>
                        <a:t>38.1</a:t>
                      </a:r>
                      <a:endPar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74" marR="68574" marT="0" marB="0" anchor="ctr"/>
                </a:tc>
                <a:extLst>
                  <a:ext uri="{0D108BD9-81ED-4DB2-BD59-A6C34878D82A}">
                    <a16:rowId xmlns:a16="http://schemas.microsoft.com/office/drawing/2014/main" xmlns="" val="1466482274"/>
                  </a:ext>
                </a:extLst>
              </a:tr>
              <a:tr h="243732">
                <a:tc vMerge="1">
                  <a:txBody>
                    <a:bodyPr/>
                    <a:lstStyle/>
                    <a:p>
                      <a:endParaRPr lang="en-US"/>
                    </a:p>
                  </a:txBody>
                  <a:tcPr/>
                </a:tc>
                <a:tc>
                  <a:txBody>
                    <a:bodyPr/>
                    <a:lstStyle/>
                    <a:p>
                      <a:pPr marL="0" marR="0">
                        <a:spcBef>
                          <a:spcPts val="0"/>
                        </a:spcBef>
                        <a:spcAft>
                          <a:spcPts val="0"/>
                        </a:spcAft>
                      </a:pPr>
                      <a:r>
                        <a:rPr lang="en-GB" sz="1600" b="1" dirty="0">
                          <a:effectLst/>
                        </a:rPr>
                        <a:t>Not poor</a:t>
                      </a:r>
                      <a:endParaRPr lang="en-US"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74" marR="68574" marT="0" marB="0"/>
                </a:tc>
                <a:tc>
                  <a:txBody>
                    <a:bodyPr/>
                    <a:lstStyle/>
                    <a:p>
                      <a:pPr marL="0" marR="0" algn="ctr">
                        <a:spcBef>
                          <a:spcPts val="0"/>
                        </a:spcBef>
                        <a:spcAft>
                          <a:spcPts val="0"/>
                        </a:spcAft>
                        <a:tabLst>
                          <a:tab pos="457835" algn="dec"/>
                        </a:tabLst>
                      </a:pPr>
                      <a:r>
                        <a:rPr lang="en-GB" sz="1600" dirty="0">
                          <a:effectLst/>
                        </a:rPr>
                        <a:t>11.7</a:t>
                      </a:r>
                      <a:endParaRPr lang="en-US"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74" marR="68574" marT="0" marB="0" anchor="ctr"/>
                </a:tc>
                <a:tc>
                  <a:txBody>
                    <a:bodyPr/>
                    <a:lstStyle/>
                    <a:p>
                      <a:pPr marL="0" marR="0" algn="ctr">
                        <a:spcBef>
                          <a:spcPts val="0"/>
                        </a:spcBef>
                        <a:spcAft>
                          <a:spcPts val="0"/>
                        </a:spcAft>
                        <a:tabLst>
                          <a:tab pos="457835" algn="dec"/>
                        </a:tabLst>
                      </a:pPr>
                      <a:r>
                        <a:rPr lang="en-GB" sz="1600" dirty="0">
                          <a:effectLst/>
                        </a:rPr>
                        <a:t>50.2</a:t>
                      </a:r>
                      <a:endParaRPr lang="en-US"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74" marR="68574" marT="0" marB="0" anchor="ctr"/>
                </a:tc>
                <a:tc>
                  <a:txBody>
                    <a:bodyPr/>
                    <a:lstStyle/>
                    <a:p>
                      <a:pPr marL="0" marR="0" algn="ctr">
                        <a:spcBef>
                          <a:spcPts val="0"/>
                        </a:spcBef>
                        <a:spcAft>
                          <a:spcPts val="0"/>
                        </a:spcAft>
                        <a:tabLst>
                          <a:tab pos="457835" algn="dec"/>
                        </a:tabLst>
                      </a:pPr>
                      <a:r>
                        <a:rPr lang="en-US" sz="1600" dirty="0">
                          <a:effectLst/>
                        </a:rPr>
                        <a:t>61.9</a:t>
                      </a:r>
                      <a:endPar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74" marR="68574" marT="0" marB="0" anchor="ctr"/>
                </a:tc>
                <a:extLst>
                  <a:ext uri="{0D108BD9-81ED-4DB2-BD59-A6C34878D82A}">
                    <a16:rowId xmlns:a16="http://schemas.microsoft.com/office/drawing/2014/main" xmlns="" val="1092739944"/>
                  </a:ext>
                </a:extLst>
              </a:tr>
              <a:tr h="243732">
                <a:tc vMerge="1">
                  <a:txBody>
                    <a:bodyPr/>
                    <a:lstStyle/>
                    <a:p>
                      <a:pPr marL="0" marR="0">
                        <a:spcBef>
                          <a:spcPts val="0"/>
                        </a:spcBef>
                        <a:spcAft>
                          <a:spcPts val="0"/>
                        </a:spcAft>
                      </a:pPr>
                      <a:endParaRPr lang="en-US"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600" b="1" dirty="0">
                          <a:effectLst/>
                        </a:rPr>
                        <a:t>Total</a:t>
                      </a:r>
                      <a:endParaRPr lang="en-US"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74" marR="68574" marT="0" marB="0"/>
                </a:tc>
                <a:tc>
                  <a:txBody>
                    <a:bodyPr/>
                    <a:lstStyle/>
                    <a:p>
                      <a:pPr marL="0" marR="0" algn="ctr">
                        <a:spcBef>
                          <a:spcPts val="0"/>
                        </a:spcBef>
                        <a:spcAft>
                          <a:spcPts val="0"/>
                        </a:spcAft>
                        <a:tabLst>
                          <a:tab pos="457835" algn="dec"/>
                        </a:tabLst>
                      </a:pPr>
                      <a:r>
                        <a:rPr lang="en-US" sz="1600" dirty="0">
                          <a:effectLst/>
                        </a:rPr>
                        <a:t>36.3</a:t>
                      </a:r>
                      <a:endPar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74" marR="68574" marT="0" marB="0" anchor="ctr"/>
                </a:tc>
                <a:tc>
                  <a:txBody>
                    <a:bodyPr/>
                    <a:lstStyle/>
                    <a:p>
                      <a:pPr marL="0" marR="0" algn="ctr">
                        <a:spcBef>
                          <a:spcPts val="0"/>
                        </a:spcBef>
                        <a:spcAft>
                          <a:spcPts val="0"/>
                        </a:spcAft>
                        <a:tabLst>
                          <a:tab pos="457835" algn="dec"/>
                        </a:tabLst>
                      </a:pPr>
                      <a:r>
                        <a:rPr lang="en-US" sz="1600" dirty="0">
                          <a:effectLst/>
                        </a:rPr>
                        <a:t>63.7</a:t>
                      </a:r>
                      <a:endPar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74" marR="68574" marT="0" marB="0" anchor="ctr"/>
                </a:tc>
                <a:tc>
                  <a:txBody>
                    <a:bodyPr/>
                    <a:lstStyle/>
                    <a:p>
                      <a:pPr marL="0" marR="0" algn="ctr">
                        <a:spcBef>
                          <a:spcPts val="0"/>
                        </a:spcBef>
                        <a:spcAft>
                          <a:spcPts val="0"/>
                        </a:spcAft>
                        <a:tabLst>
                          <a:tab pos="457835" algn="dec"/>
                        </a:tabLst>
                      </a:pPr>
                      <a:r>
                        <a:rPr lang="en-US" sz="1600" dirty="0">
                          <a:effectLst/>
                        </a:rPr>
                        <a:t>100.0</a:t>
                      </a:r>
                      <a:endPar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74" marR="68574" marT="0" marB="0" anchor="ctr"/>
                </a:tc>
                <a:extLst>
                  <a:ext uri="{0D108BD9-81ED-4DB2-BD59-A6C34878D82A}">
                    <a16:rowId xmlns:a16="http://schemas.microsoft.com/office/drawing/2014/main" xmlns="" val="1195810678"/>
                  </a:ext>
                </a:extLst>
              </a:tr>
              <a:tr h="152332">
                <a:tc gridSpan="5">
                  <a:txBody>
                    <a:bodyPr/>
                    <a:lstStyle/>
                    <a:p>
                      <a:pPr marL="0" marR="0">
                        <a:spcBef>
                          <a:spcPts val="0"/>
                        </a:spcBef>
                        <a:spcAft>
                          <a:spcPts val="0"/>
                        </a:spcAft>
                      </a:pPr>
                      <a:r>
                        <a:rPr lang="en-US" sz="1000" dirty="0">
                          <a:effectLst/>
                        </a:rPr>
                        <a:t>Totals may not sum to 100 due to rounding errors. Percentages use base-year (EICV4) sampling weights.</a:t>
                      </a:r>
                      <a:endParaRPr lang="en-US"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74" marR="68574" marT="0" marB="0" anchor="ctr"/>
                </a:tc>
                <a:tc hMerge="1">
                  <a:txBody>
                    <a:bodyPr/>
                    <a:lstStyle/>
                    <a:p>
                      <a:pPr marL="0" marR="0">
                        <a:spcBef>
                          <a:spcPts val="0"/>
                        </a:spcBef>
                        <a:spcAft>
                          <a:spcPts val="0"/>
                        </a:spcAft>
                      </a:pPr>
                      <a:endParaRPr lang="en-US"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pPr marL="0" marR="0" algn="r">
                        <a:spcBef>
                          <a:spcPts val="0"/>
                        </a:spcBef>
                        <a:spcAft>
                          <a:spcPts val="0"/>
                        </a:spcAft>
                        <a:tabLst>
                          <a:tab pos="457835" algn="dec"/>
                        </a:tabLst>
                      </a:pPr>
                      <a:endParaRPr lang="en-US"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pPr marL="0" marR="0" algn="r">
                        <a:spcBef>
                          <a:spcPts val="0"/>
                        </a:spcBef>
                        <a:spcAft>
                          <a:spcPts val="0"/>
                        </a:spcAft>
                        <a:tabLst>
                          <a:tab pos="457835" algn="dec"/>
                        </a:tabLst>
                      </a:pPr>
                      <a:endParaRPr lang="en-US"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pPr marL="0" marR="0" algn="r">
                        <a:spcBef>
                          <a:spcPts val="0"/>
                        </a:spcBef>
                        <a:spcAft>
                          <a:spcPts val="0"/>
                        </a:spcAft>
                        <a:tabLst>
                          <a:tab pos="457835" algn="dec"/>
                        </a:tabLst>
                      </a:pPr>
                      <a:endParaRPr lang="en-US"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275793472"/>
                  </a:ext>
                </a:extLst>
              </a:tr>
            </a:tbl>
          </a:graphicData>
        </a:graphic>
      </p:graphicFrame>
      <p:sp>
        <p:nvSpPr>
          <p:cNvPr id="46119" name="Date Placeholder 3">
            <a:extLst>
              <a:ext uri="{FF2B5EF4-FFF2-40B4-BE49-F238E27FC236}">
                <a16:creationId xmlns:a16="http://schemas.microsoft.com/office/drawing/2014/main" xmlns="" id="{636FC20A-DFDB-4A3A-95B4-755DE613C389}"/>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F5D8F7E1-55B8-40DE-AA78-61E1B9304937}" type="datetime4">
              <a:rPr lang="en-US" altLang="en-US" sz="1200" smtClean="0">
                <a:latin typeface="Verdana" panose="020B0604030504040204" pitchFamily="34" charset="0"/>
              </a:rPr>
              <a:pPr>
                <a:spcBef>
                  <a:spcPct val="0"/>
                </a:spcBef>
                <a:buClrTx/>
                <a:buSzTx/>
                <a:buFontTx/>
                <a:buNone/>
              </a:pPr>
              <a:t>May 28, 2019</a:t>
            </a:fld>
            <a:endParaRPr lang="en-US" altLang="en-US" sz="1200">
              <a:latin typeface="Verdana" panose="020B0604030504040204" pitchFamily="34" charset="0"/>
            </a:endParaRPr>
          </a:p>
        </p:txBody>
      </p:sp>
      <p:sp>
        <p:nvSpPr>
          <p:cNvPr id="46120" name="Footer Placeholder 4">
            <a:extLst>
              <a:ext uri="{FF2B5EF4-FFF2-40B4-BE49-F238E27FC236}">
                <a16:creationId xmlns:a16="http://schemas.microsoft.com/office/drawing/2014/main" xmlns="" id="{99527B8C-4591-4731-ADC0-5087C8C7EACF}"/>
              </a:ext>
            </a:extLst>
          </p:cNvPr>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r>
              <a:rPr lang="en-US" altLang="en-US" sz="1000">
                <a:latin typeface="Verdana" panose="020B0604030504040204" pitchFamily="34" charset="0"/>
              </a:rPr>
              <a:t>National Institute of Statistics of Rwanda</a:t>
            </a:r>
          </a:p>
        </p:txBody>
      </p:sp>
      <p:sp>
        <p:nvSpPr>
          <p:cNvPr id="46121" name="Slide Number Placeholder 5">
            <a:extLst>
              <a:ext uri="{FF2B5EF4-FFF2-40B4-BE49-F238E27FC236}">
                <a16:creationId xmlns:a16="http://schemas.microsoft.com/office/drawing/2014/main" xmlns="" id="{AC3F8824-4D2D-4BC1-BAD1-E4F30C12714C}"/>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9C335BA8-E2E1-4AE7-8513-B98CF8FB632B}" type="slidenum">
              <a:rPr lang="en-US" altLang="en-US" sz="1200" smtClean="0">
                <a:latin typeface="Verdana" panose="020B0604030504040204" pitchFamily="34" charset="0"/>
              </a:rPr>
              <a:pPr>
                <a:spcBef>
                  <a:spcPct val="0"/>
                </a:spcBef>
                <a:buClrTx/>
                <a:buSzTx/>
                <a:buFontTx/>
                <a:buNone/>
              </a:pPr>
              <a:t>10</a:t>
            </a:fld>
            <a:endParaRPr lang="en-US" altLang="en-US" sz="1200">
              <a:latin typeface="Verdana" panose="020B0604030504040204" pitchFamily="34" charset="0"/>
            </a:endParaRPr>
          </a:p>
        </p:txBody>
      </p:sp>
      <p:pic>
        <p:nvPicPr>
          <p:cNvPr id="46122" name="Picture 7">
            <a:extLst>
              <a:ext uri="{FF2B5EF4-FFF2-40B4-BE49-F238E27FC236}">
                <a16:creationId xmlns:a16="http://schemas.microsoft.com/office/drawing/2014/main" xmlns="" id="{FD191221-CBC2-41AB-A834-1EDD58496A5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0013" y="1954213"/>
            <a:ext cx="10415587" cy="40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123" name="TextBox 8">
            <a:extLst>
              <a:ext uri="{FF2B5EF4-FFF2-40B4-BE49-F238E27FC236}">
                <a16:creationId xmlns:a16="http://schemas.microsoft.com/office/drawing/2014/main" xmlns="" id="{75E62F26-15C9-4082-A593-30F75330DA0B}"/>
              </a:ext>
            </a:extLst>
          </p:cNvPr>
          <p:cNvSpPr txBox="1">
            <a:spLocks noChangeArrowheads="1"/>
          </p:cNvSpPr>
          <p:nvPr/>
        </p:nvSpPr>
        <p:spPr bwMode="auto">
          <a:xfrm>
            <a:off x="1370013" y="4495800"/>
            <a:ext cx="6402387"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 typeface="Wingdings" panose="05000000000000000000" pitchFamily="2" charset="2"/>
              <a:buChar char="Ø"/>
            </a:pPr>
            <a:r>
              <a:rPr lang="en-US" altLang="en-US" sz="1600" dirty="0">
                <a:latin typeface="Verdana" panose="020B0604030504040204" pitchFamily="34" charset="0"/>
              </a:rPr>
              <a:t>Half were not poor in 2013/14 or 2016/17</a:t>
            </a:r>
          </a:p>
          <a:p>
            <a:pPr>
              <a:spcBef>
                <a:spcPct val="0"/>
              </a:spcBef>
              <a:buClrTx/>
              <a:buSzTx/>
              <a:buFont typeface="Wingdings" panose="05000000000000000000" pitchFamily="2" charset="2"/>
              <a:buChar char="Ø"/>
            </a:pPr>
            <a:r>
              <a:rPr lang="en-US" altLang="en-US" sz="1600" dirty="0">
                <a:latin typeface="Verdana" panose="020B0604030504040204" pitchFamily="34" charset="0"/>
              </a:rPr>
              <a:t>A quarter were poor in both years</a:t>
            </a:r>
          </a:p>
          <a:p>
            <a:pPr>
              <a:spcBef>
                <a:spcPct val="0"/>
              </a:spcBef>
              <a:buClrTx/>
              <a:buSzTx/>
              <a:buFont typeface="Wingdings" panose="05000000000000000000" pitchFamily="2" charset="2"/>
              <a:buChar char="Ø"/>
            </a:pPr>
            <a:r>
              <a:rPr lang="en-US" altLang="en-US" sz="1600" dirty="0">
                <a:latin typeface="Verdana" panose="020B0604030504040204" pitchFamily="34" charset="0"/>
              </a:rPr>
              <a:t>A quarter were poor in one year, not both</a:t>
            </a:r>
          </a:p>
          <a:p>
            <a:pPr>
              <a:spcBef>
                <a:spcPct val="0"/>
              </a:spcBef>
              <a:buClrTx/>
              <a:buSzTx/>
              <a:buFont typeface="Wingdings" panose="05000000000000000000" pitchFamily="2" charset="2"/>
              <a:buChar char="Ø"/>
            </a:pPr>
            <a:endParaRPr lang="en-US" altLang="en-US" sz="1600" dirty="0">
              <a:latin typeface="Verdana" panose="020B0604030504040204" pitchFamily="34" charset="0"/>
            </a:endParaRPr>
          </a:p>
          <a:p>
            <a:pPr>
              <a:spcBef>
                <a:spcPct val="0"/>
              </a:spcBef>
              <a:buClrTx/>
              <a:buSzTx/>
              <a:buFont typeface="Wingdings" panose="05000000000000000000" pitchFamily="2" charset="2"/>
              <a:buChar char="Ø"/>
            </a:pPr>
            <a:r>
              <a:rPr lang="en-US" altLang="en-US" sz="1600" dirty="0">
                <a:latin typeface="Verdana" panose="020B0604030504040204" pitchFamily="34" charset="0"/>
              </a:rPr>
              <a:t>Based on panel dataset (surveyed in both years)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xmlns="" id="{9340D36E-DAE0-4C50-862B-66DF7C56A219}"/>
              </a:ext>
            </a:extLst>
          </p:cNvPr>
          <p:cNvSpPr>
            <a:spLocks noGrp="1" noChangeArrowheads="1"/>
          </p:cNvSpPr>
          <p:nvPr>
            <p:ph type="title"/>
          </p:nvPr>
        </p:nvSpPr>
        <p:spPr/>
        <p:txBody>
          <a:bodyPr/>
          <a:lstStyle/>
          <a:p>
            <a:r>
              <a:rPr lang="en-US" altLang="en-US"/>
              <a:t>Movement into/out of poverty</a:t>
            </a:r>
            <a:br>
              <a:rPr lang="en-US" altLang="en-US"/>
            </a:br>
            <a:r>
              <a:rPr lang="en-US" altLang="en-US" sz="2400"/>
              <a:t>2010/11 to 2013/14 to 2016/17</a:t>
            </a:r>
            <a:endParaRPr lang="en-US" altLang="en-US"/>
          </a:p>
        </p:txBody>
      </p:sp>
      <p:pic>
        <p:nvPicPr>
          <p:cNvPr id="48131" name="Content Placeholder 6">
            <a:extLst>
              <a:ext uri="{FF2B5EF4-FFF2-40B4-BE49-F238E27FC236}">
                <a16:creationId xmlns:a16="http://schemas.microsoft.com/office/drawing/2014/main" xmlns="" id="{F0682580-3E01-43EF-9BEC-81DE270C409F}"/>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667000" y="1593850"/>
            <a:ext cx="3810000" cy="2324100"/>
          </a:xfrm>
        </p:spPr>
      </p:pic>
      <p:sp>
        <p:nvSpPr>
          <p:cNvPr id="48132" name="Date Placeholder 3">
            <a:extLst>
              <a:ext uri="{FF2B5EF4-FFF2-40B4-BE49-F238E27FC236}">
                <a16:creationId xmlns:a16="http://schemas.microsoft.com/office/drawing/2014/main" xmlns="" id="{28DFF64B-0553-4D19-BC39-BA98CA6B57A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6070AACB-53B4-408D-AEFD-7596AF481583}" type="datetime4">
              <a:rPr lang="en-US" altLang="en-US" sz="1200" smtClean="0">
                <a:latin typeface="Verdana" panose="020B0604030504040204" pitchFamily="34" charset="0"/>
              </a:rPr>
              <a:pPr>
                <a:spcBef>
                  <a:spcPct val="0"/>
                </a:spcBef>
                <a:buClrTx/>
                <a:buSzTx/>
                <a:buFontTx/>
                <a:buNone/>
              </a:pPr>
              <a:t>May 28, 2019</a:t>
            </a:fld>
            <a:endParaRPr lang="en-US" altLang="en-US" sz="1200">
              <a:latin typeface="Verdana" panose="020B0604030504040204" pitchFamily="34" charset="0"/>
            </a:endParaRPr>
          </a:p>
        </p:txBody>
      </p:sp>
      <p:sp>
        <p:nvSpPr>
          <p:cNvPr id="48133" name="Footer Placeholder 4">
            <a:extLst>
              <a:ext uri="{FF2B5EF4-FFF2-40B4-BE49-F238E27FC236}">
                <a16:creationId xmlns:a16="http://schemas.microsoft.com/office/drawing/2014/main" xmlns="" id="{37C86FB0-38EB-4D35-AEF1-77CE7C7D2247}"/>
              </a:ext>
            </a:extLst>
          </p:cNvPr>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r>
              <a:rPr lang="en-US" altLang="en-US" sz="1000">
                <a:latin typeface="Verdana" panose="020B0604030504040204" pitchFamily="34" charset="0"/>
              </a:rPr>
              <a:t>National Institute of Statistics of Rwanda</a:t>
            </a:r>
          </a:p>
        </p:txBody>
      </p:sp>
      <p:sp>
        <p:nvSpPr>
          <p:cNvPr id="48134" name="Slide Number Placeholder 5">
            <a:extLst>
              <a:ext uri="{FF2B5EF4-FFF2-40B4-BE49-F238E27FC236}">
                <a16:creationId xmlns:a16="http://schemas.microsoft.com/office/drawing/2014/main" xmlns="" id="{5D784289-DA0E-4970-BF35-2B8E77A709B0}"/>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0212D60D-5DB5-4B62-90AF-B7B3E8DC8BD4}" type="slidenum">
              <a:rPr lang="en-US" altLang="en-US" sz="1200" smtClean="0">
                <a:latin typeface="Verdana" panose="020B0604030504040204" pitchFamily="34" charset="0"/>
              </a:rPr>
              <a:pPr>
                <a:spcBef>
                  <a:spcPct val="0"/>
                </a:spcBef>
                <a:buClrTx/>
                <a:buSzTx/>
                <a:buFontTx/>
                <a:buNone/>
              </a:pPr>
              <a:t>11</a:t>
            </a:fld>
            <a:endParaRPr lang="en-US" altLang="en-US" sz="1200">
              <a:latin typeface="Verdana" panose="020B0604030504040204" pitchFamily="34" charset="0"/>
            </a:endParaRPr>
          </a:p>
        </p:txBody>
      </p:sp>
      <p:pic>
        <p:nvPicPr>
          <p:cNvPr id="48135" name="Picture 7">
            <a:extLst>
              <a:ext uri="{FF2B5EF4-FFF2-40B4-BE49-F238E27FC236}">
                <a16:creationId xmlns:a16="http://schemas.microsoft.com/office/drawing/2014/main" xmlns="" id="{E7BC7B31-CC53-435C-BE38-F2CEAC3FD29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3775075"/>
            <a:ext cx="3733800" cy="247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D09A9D-92D0-4F7B-AA35-99D8A2CA98FE}"/>
              </a:ext>
            </a:extLst>
          </p:cNvPr>
          <p:cNvSpPr>
            <a:spLocks noGrp="1"/>
          </p:cNvSpPr>
          <p:nvPr>
            <p:ph type="title"/>
          </p:nvPr>
        </p:nvSpPr>
        <p:spPr/>
        <p:txBody>
          <a:bodyPr/>
          <a:lstStyle/>
          <a:p>
            <a:r>
              <a:rPr lang="en-US" dirty="0"/>
              <a:t>Very poor, poor, not poor</a:t>
            </a:r>
          </a:p>
        </p:txBody>
      </p:sp>
      <p:graphicFrame>
        <p:nvGraphicFramePr>
          <p:cNvPr id="7" name="Content Placeholder 6">
            <a:extLst>
              <a:ext uri="{FF2B5EF4-FFF2-40B4-BE49-F238E27FC236}">
                <a16:creationId xmlns:a16="http://schemas.microsoft.com/office/drawing/2014/main" xmlns="" id="{ECDCFC0E-469B-408F-A437-13937D4E8D6E}"/>
              </a:ext>
            </a:extLst>
          </p:cNvPr>
          <p:cNvGraphicFramePr>
            <a:graphicFrameLocks noGrp="1"/>
          </p:cNvGraphicFramePr>
          <p:nvPr>
            <p:ph idx="1"/>
            <p:extLst>
              <p:ext uri="{D42A27DB-BD31-4B8C-83A1-F6EECF244321}">
                <p14:modId xmlns:p14="http://schemas.microsoft.com/office/powerpoint/2010/main" val="1280547294"/>
              </p:ext>
            </p:extLst>
          </p:nvPr>
        </p:nvGraphicFramePr>
        <p:xfrm>
          <a:off x="457201" y="3124200"/>
          <a:ext cx="8226426" cy="1309052"/>
        </p:xfrm>
        <a:graphic>
          <a:graphicData uri="http://schemas.openxmlformats.org/drawingml/2006/table">
            <a:tbl>
              <a:tblPr firstRow="1" firstCol="1" bandRow="1">
                <a:tableStyleId>{3B4B98B0-60AC-42C2-AFA5-B58CD77FA1E5}</a:tableStyleId>
              </a:tblPr>
              <a:tblGrid>
                <a:gridCol w="2770660">
                  <a:extLst>
                    <a:ext uri="{9D8B030D-6E8A-4147-A177-3AD203B41FA5}">
                      <a16:colId xmlns:a16="http://schemas.microsoft.com/office/drawing/2014/main" xmlns="" val="2288246451"/>
                    </a:ext>
                  </a:extLst>
                </a:gridCol>
                <a:gridCol w="1530115">
                  <a:extLst>
                    <a:ext uri="{9D8B030D-6E8A-4147-A177-3AD203B41FA5}">
                      <a16:colId xmlns:a16="http://schemas.microsoft.com/office/drawing/2014/main" xmlns="" val="1957396836"/>
                    </a:ext>
                  </a:extLst>
                </a:gridCol>
                <a:gridCol w="1607444">
                  <a:extLst>
                    <a:ext uri="{9D8B030D-6E8A-4147-A177-3AD203B41FA5}">
                      <a16:colId xmlns:a16="http://schemas.microsoft.com/office/drawing/2014/main" xmlns="" val="405385735"/>
                    </a:ext>
                  </a:extLst>
                </a:gridCol>
                <a:gridCol w="1377104">
                  <a:extLst>
                    <a:ext uri="{9D8B030D-6E8A-4147-A177-3AD203B41FA5}">
                      <a16:colId xmlns:a16="http://schemas.microsoft.com/office/drawing/2014/main" xmlns="" val="4243745853"/>
                    </a:ext>
                  </a:extLst>
                </a:gridCol>
                <a:gridCol w="941103">
                  <a:extLst>
                    <a:ext uri="{9D8B030D-6E8A-4147-A177-3AD203B41FA5}">
                      <a16:colId xmlns:a16="http://schemas.microsoft.com/office/drawing/2014/main" xmlns="" val="1045206288"/>
                    </a:ext>
                  </a:extLst>
                </a:gridCol>
              </a:tblGrid>
              <a:tr h="399988">
                <a:tc>
                  <a:txBody>
                    <a:bodyPr/>
                    <a:lstStyle/>
                    <a:p>
                      <a:pPr marL="0" marR="0" algn="l">
                        <a:spcBef>
                          <a:spcPts val="0"/>
                        </a:spcBef>
                        <a:spcAft>
                          <a:spcPts val="0"/>
                        </a:spcAft>
                      </a:pPr>
                      <a:r>
                        <a:rPr lang="en-US" sz="1100" dirty="0">
                          <a:effectLst/>
                        </a:rPr>
                        <a:t>Poverty Status</a:t>
                      </a:r>
                      <a:endParaRPr lang="en-US" sz="11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100">
                          <a:effectLst/>
                        </a:rPr>
                        <a:t>Extreme  poor in 2016/17</a:t>
                      </a:r>
                      <a:endParaRPr lang="en-US"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a:effectLst/>
                        </a:rPr>
                        <a:t>Moderate poor in 2016/17</a:t>
                      </a:r>
                      <a:endParaRPr lang="en-US"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a:effectLst/>
                        </a:rPr>
                        <a:t>Non poor in 2016/17</a:t>
                      </a:r>
                      <a:endParaRPr lang="en-US"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a:effectLst/>
                        </a:rPr>
                        <a:t>Total</a:t>
                      </a:r>
                      <a:endParaRPr lang="en-US"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489639207"/>
                  </a:ext>
                </a:extLst>
              </a:tr>
              <a:tr h="227266">
                <a:tc>
                  <a:txBody>
                    <a:bodyPr/>
                    <a:lstStyle/>
                    <a:p>
                      <a:pPr marL="0" marR="0" algn="l">
                        <a:spcBef>
                          <a:spcPts val="0"/>
                        </a:spcBef>
                        <a:spcAft>
                          <a:spcPts val="0"/>
                        </a:spcAft>
                      </a:pPr>
                      <a:r>
                        <a:rPr lang="en-US" sz="1100" dirty="0">
                          <a:effectLst/>
                        </a:rPr>
                        <a:t>Extreme poor in 2013/14</a:t>
                      </a:r>
                      <a:endParaRPr lang="en-US" sz="11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100">
                          <a:effectLst/>
                        </a:rPr>
                        <a:t>8.2</a:t>
                      </a:r>
                      <a:endParaRPr lang="en-US"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100">
                          <a:effectLst/>
                        </a:rPr>
                        <a:t>3.2</a:t>
                      </a:r>
                      <a:endParaRPr lang="en-US"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100">
                          <a:effectLst/>
                        </a:rPr>
                        <a:t>4.0</a:t>
                      </a:r>
                      <a:endParaRPr lang="en-US"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100">
                          <a:effectLst/>
                        </a:rPr>
                        <a:t>15.3</a:t>
                      </a:r>
                      <a:endParaRPr lang="en-US"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1051141251"/>
                  </a:ext>
                </a:extLst>
              </a:tr>
              <a:tr h="227266">
                <a:tc>
                  <a:txBody>
                    <a:bodyPr/>
                    <a:lstStyle/>
                    <a:p>
                      <a:pPr marL="0" marR="0" algn="l">
                        <a:spcBef>
                          <a:spcPts val="0"/>
                        </a:spcBef>
                        <a:spcAft>
                          <a:spcPts val="0"/>
                        </a:spcAft>
                      </a:pPr>
                      <a:r>
                        <a:rPr lang="en-US" sz="1100" dirty="0">
                          <a:effectLst/>
                        </a:rPr>
                        <a:t>Moderately poor in 2013/14</a:t>
                      </a:r>
                      <a:endParaRPr lang="en-US" sz="11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100">
                          <a:effectLst/>
                        </a:rPr>
                        <a:t>4.0</a:t>
                      </a:r>
                      <a:endParaRPr lang="en-US"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100">
                          <a:effectLst/>
                        </a:rPr>
                        <a:t>9.3</a:t>
                      </a:r>
                      <a:endParaRPr lang="en-US"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100">
                          <a:effectLst/>
                        </a:rPr>
                        <a:t>9.5</a:t>
                      </a:r>
                      <a:endParaRPr lang="en-US"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100">
                          <a:effectLst/>
                        </a:rPr>
                        <a:t>22.8</a:t>
                      </a:r>
                      <a:endParaRPr lang="en-US"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3296614215"/>
                  </a:ext>
                </a:extLst>
              </a:tr>
              <a:tr h="227266">
                <a:tc>
                  <a:txBody>
                    <a:bodyPr/>
                    <a:lstStyle/>
                    <a:p>
                      <a:pPr marL="0" marR="0" algn="l">
                        <a:spcBef>
                          <a:spcPts val="0"/>
                        </a:spcBef>
                        <a:spcAft>
                          <a:spcPts val="0"/>
                        </a:spcAft>
                      </a:pPr>
                      <a:r>
                        <a:rPr lang="en-US" sz="1100">
                          <a:effectLst/>
                        </a:rPr>
                        <a:t>Non poor in 2013/14</a:t>
                      </a:r>
                      <a:endParaRPr lang="en-US"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100">
                          <a:effectLst/>
                        </a:rPr>
                        <a:t>2.5</a:t>
                      </a:r>
                      <a:endParaRPr lang="en-US"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100">
                          <a:effectLst/>
                        </a:rPr>
                        <a:t>9.2</a:t>
                      </a:r>
                      <a:endParaRPr lang="en-US"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100">
                          <a:effectLst/>
                        </a:rPr>
                        <a:t>50.2</a:t>
                      </a:r>
                      <a:endParaRPr lang="en-US"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100">
                          <a:effectLst/>
                        </a:rPr>
                        <a:t>61.9</a:t>
                      </a:r>
                      <a:endParaRPr lang="en-US"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4127155280"/>
                  </a:ext>
                </a:extLst>
              </a:tr>
              <a:tr h="227266">
                <a:tc>
                  <a:txBody>
                    <a:bodyPr/>
                    <a:lstStyle/>
                    <a:p>
                      <a:pPr marL="0" marR="0" algn="l">
                        <a:spcBef>
                          <a:spcPts val="0"/>
                        </a:spcBef>
                        <a:spcAft>
                          <a:spcPts val="0"/>
                        </a:spcAft>
                      </a:pPr>
                      <a:r>
                        <a:rPr lang="en-US" sz="1100" b="1" dirty="0">
                          <a:effectLst/>
                        </a:rPr>
                        <a:t>Total</a:t>
                      </a:r>
                      <a:endParaRPr lang="en-US" sz="1100" b="1"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100" b="1" dirty="0">
                          <a:effectLst/>
                        </a:rPr>
                        <a:t>14.7</a:t>
                      </a:r>
                      <a:endParaRPr lang="en-US" sz="1100" b="1"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100" b="1" dirty="0">
                          <a:effectLst/>
                        </a:rPr>
                        <a:t>21.7</a:t>
                      </a:r>
                      <a:endParaRPr lang="en-US" sz="1100" b="1"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100" b="1" dirty="0">
                          <a:effectLst/>
                        </a:rPr>
                        <a:t>63.6</a:t>
                      </a:r>
                      <a:endParaRPr lang="en-US" sz="1100" b="1"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100" b="1" dirty="0">
                          <a:effectLst/>
                        </a:rPr>
                        <a:t>100</a:t>
                      </a:r>
                      <a:endParaRPr lang="en-US" sz="1100" b="1"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2081317746"/>
                  </a:ext>
                </a:extLst>
              </a:tr>
            </a:tbl>
          </a:graphicData>
        </a:graphic>
      </p:graphicFrame>
      <p:sp>
        <p:nvSpPr>
          <p:cNvPr id="4" name="Date Placeholder 3">
            <a:extLst>
              <a:ext uri="{FF2B5EF4-FFF2-40B4-BE49-F238E27FC236}">
                <a16:creationId xmlns:a16="http://schemas.microsoft.com/office/drawing/2014/main" xmlns="" id="{D4B542BC-F04E-40A5-9D2D-B1EEB67CF2A2}"/>
              </a:ext>
            </a:extLst>
          </p:cNvPr>
          <p:cNvSpPr>
            <a:spLocks noGrp="1"/>
          </p:cNvSpPr>
          <p:nvPr>
            <p:ph type="dt" sz="half" idx="10"/>
          </p:nvPr>
        </p:nvSpPr>
        <p:spPr/>
        <p:txBody>
          <a:bodyPr/>
          <a:lstStyle/>
          <a:p>
            <a:pPr>
              <a:defRPr/>
            </a:pPr>
            <a:fld id="{85892DD0-1E7E-4C9C-96AD-F26112C71EC8}" type="datetime4">
              <a:rPr lang="en-US" smtClean="0"/>
              <a:pPr>
                <a:defRPr/>
              </a:pPr>
              <a:t>May 28, 2019</a:t>
            </a:fld>
            <a:endParaRPr lang="en-US" dirty="0"/>
          </a:p>
        </p:txBody>
      </p:sp>
      <p:sp>
        <p:nvSpPr>
          <p:cNvPr id="5" name="Footer Placeholder 4">
            <a:extLst>
              <a:ext uri="{FF2B5EF4-FFF2-40B4-BE49-F238E27FC236}">
                <a16:creationId xmlns:a16="http://schemas.microsoft.com/office/drawing/2014/main" xmlns="" id="{6278A62C-69C0-4BD5-ADCB-7363CEB3DECD}"/>
              </a:ext>
            </a:extLst>
          </p:cNvPr>
          <p:cNvSpPr>
            <a:spLocks noGrp="1"/>
          </p:cNvSpPr>
          <p:nvPr>
            <p:ph type="ftr" sz="quarter" idx="11"/>
          </p:nvPr>
        </p:nvSpPr>
        <p:spPr/>
        <p:txBody>
          <a:bodyPr/>
          <a:lstStyle/>
          <a:p>
            <a:pPr>
              <a:defRPr/>
            </a:pPr>
            <a:r>
              <a:rPr lang="en-US"/>
              <a:t>National Institute of Statistics of Rwanda</a:t>
            </a:r>
          </a:p>
        </p:txBody>
      </p:sp>
      <p:sp>
        <p:nvSpPr>
          <p:cNvPr id="6" name="Slide Number Placeholder 5">
            <a:extLst>
              <a:ext uri="{FF2B5EF4-FFF2-40B4-BE49-F238E27FC236}">
                <a16:creationId xmlns:a16="http://schemas.microsoft.com/office/drawing/2014/main" xmlns="" id="{D934760B-4AB9-41BC-9C93-D25D96022B96}"/>
              </a:ext>
            </a:extLst>
          </p:cNvPr>
          <p:cNvSpPr>
            <a:spLocks noGrp="1"/>
          </p:cNvSpPr>
          <p:nvPr>
            <p:ph type="sldNum" sz="quarter" idx="12"/>
          </p:nvPr>
        </p:nvSpPr>
        <p:spPr/>
        <p:txBody>
          <a:bodyPr/>
          <a:lstStyle/>
          <a:p>
            <a:pPr>
              <a:defRPr/>
            </a:pPr>
            <a:fld id="{9396BC8A-A949-46AE-8682-C3D34B2959BC}" type="slidenum">
              <a:rPr lang="en-US" altLang="en-US" smtClean="0"/>
              <a:pPr>
                <a:defRPr/>
              </a:pPr>
              <a:t>12</a:t>
            </a:fld>
            <a:endParaRPr lang="en-US" altLang="en-US" dirty="0"/>
          </a:p>
        </p:txBody>
      </p:sp>
      <p:sp>
        <p:nvSpPr>
          <p:cNvPr id="8" name="Oval 7">
            <a:extLst>
              <a:ext uri="{FF2B5EF4-FFF2-40B4-BE49-F238E27FC236}">
                <a16:creationId xmlns:a16="http://schemas.microsoft.com/office/drawing/2014/main" xmlns="" id="{8E7809E0-97DE-46C7-93E0-890E46082447}"/>
              </a:ext>
            </a:extLst>
          </p:cNvPr>
          <p:cNvSpPr/>
          <p:nvPr/>
        </p:nvSpPr>
        <p:spPr>
          <a:xfrm>
            <a:off x="3581400" y="3429000"/>
            <a:ext cx="2438400" cy="6858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a:extLst>
              <a:ext uri="{FF2B5EF4-FFF2-40B4-BE49-F238E27FC236}">
                <a16:creationId xmlns:a16="http://schemas.microsoft.com/office/drawing/2014/main" xmlns="" id="{1079310C-A3F1-4C1D-A733-B11AC6BF3EE2}"/>
              </a:ext>
            </a:extLst>
          </p:cNvPr>
          <p:cNvCxnSpPr/>
          <p:nvPr/>
        </p:nvCxnSpPr>
        <p:spPr>
          <a:xfrm flipH="1">
            <a:off x="4800600" y="2667000"/>
            <a:ext cx="304800" cy="762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xmlns="" id="{2F739686-8E41-4178-AC39-40FACA13ECF4}"/>
              </a:ext>
            </a:extLst>
          </p:cNvPr>
          <p:cNvSpPr txBox="1"/>
          <p:nvPr/>
        </p:nvSpPr>
        <p:spPr>
          <a:xfrm>
            <a:off x="4572000" y="2286000"/>
            <a:ext cx="990600" cy="369332"/>
          </a:xfrm>
          <a:prstGeom prst="rect">
            <a:avLst/>
          </a:prstGeom>
          <a:noFill/>
        </p:spPr>
        <p:txBody>
          <a:bodyPr wrap="square" rtlCol="0">
            <a:spAutoFit/>
          </a:bodyPr>
          <a:lstStyle/>
          <a:p>
            <a:r>
              <a:rPr lang="en-US" dirty="0"/>
              <a:t>“poor”</a:t>
            </a:r>
          </a:p>
        </p:txBody>
      </p:sp>
    </p:spTree>
    <p:extLst>
      <p:ext uri="{BB962C8B-B14F-4D97-AF65-F5344CB8AC3E}">
        <p14:creationId xmlns:p14="http://schemas.microsoft.com/office/powerpoint/2010/main" val="9782319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xmlns="" id="{C9E5AA10-C05C-41FD-9F2B-D132DF74E00D}"/>
              </a:ext>
            </a:extLst>
          </p:cNvPr>
          <p:cNvSpPr>
            <a:spLocks noGrp="1" noChangeArrowheads="1"/>
          </p:cNvSpPr>
          <p:nvPr>
            <p:ph type="title"/>
          </p:nvPr>
        </p:nvSpPr>
        <p:spPr/>
        <p:txBody>
          <a:bodyPr/>
          <a:lstStyle/>
          <a:p>
            <a:r>
              <a:rPr lang="en-US" altLang="en-US"/>
              <a:t>Persistent vs. transitory poverty</a:t>
            </a:r>
          </a:p>
        </p:txBody>
      </p:sp>
      <p:graphicFrame>
        <p:nvGraphicFramePr>
          <p:cNvPr id="7" name="Content Placeholder 6">
            <a:extLst>
              <a:ext uri="{FF2B5EF4-FFF2-40B4-BE49-F238E27FC236}">
                <a16:creationId xmlns:a16="http://schemas.microsoft.com/office/drawing/2014/main" xmlns="" id="{65F3E0E8-3FBE-4FAC-924E-3B2CB8BEC21B}"/>
              </a:ext>
            </a:extLst>
          </p:cNvPr>
          <p:cNvGraphicFramePr>
            <a:graphicFrameLocks noGrp="1"/>
          </p:cNvGraphicFramePr>
          <p:nvPr>
            <p:ph idx="1"/>
          </p:nvPr>
        </p:nvGraphicFramePr>
        <p:xfrm>
          <a:off x="1219200" y="2079625"/>
          <a:ext cx="7313612" cy="2987671"/>
        </p:xfrm>
        <a:graphic>
          <a:graphicData uri="http://schemas.openxmlformats.org/drawingml/2006/table">
            <a:tbl>
              <a:tblPr firstRow="1" firstCol="1" bandRow="1">
                <a:tableStyleId>{BC89EF96-8CEA-46FF-86C4-4CE0E7609802}</a:tableStyleId>
              </a:tblPr>
              <a:tblGrid>
                <a:gridCol w="2023592">
                  <a:extLst>
                    <a:ext uri="{9D8B030D-6E8A-4147-A177-3AD203B41FA5}">
                      <a16:colId xmlns:a16="http://schemas.microsoft.com/office/drawing/2014/main" xmlns="" val="1039683935"/>
                    </a:ext>
                  </a:extLst>
                </a:gridCol>
                <a:gridCol w="1322505">
                  <a:extLst>
                    <a:ext uri="{9D8B030D-6E8A-4147-A177-3AD203B41FA5}">
                      <a16:colId xmlns:a16="http://schemas.microsoft.com/office/drawing/2014/main" xmlns="" val="4266007769"/>
                    </a:ext>
                  </a:extLst>
                </a:gridCol>
                <a:gridCol w="1322505">
                  <a:extLst>
                    <a:ext uri="{9D8B030D-6E8A-4147-A177-3AD203B41FA5}">
                      <a16:colId xmlns:a16="http://schemas.microsoft.com/office/drawing/2014/main" xmlns="" val="1319692667"/>
                    </a:ext>
                  </a:extLst>
                </a:gridCol>
                <a:gridCol w="1322505">
                  <a:extLst>
                    <a:ext uri="{9D8B030D-6E8A-4147-A177-3AD203B41FA5}">
                      <a16:colId xmlns:a16="http://schemas.microsoft.com/office/drawing/2014/main" xmlns="" val="2285418002"/>
                    </a:ext>
                  </a:extLst>
                </a:gridCol>
                <a:gridCol w="1322505">
                  <a:extLst>
                    <a:ext uri="{9D8B030D-6E8A-4147-A177-3AD203B41FA5}">
                      <a16:colId xmlns:a16="http://schemas.microsoft.com/office/drawing/2014/main" xmlns="" val="1330085185"/>
                    </a:ext>
                  </a:extLst>
                </a:gridCol>
              </a:tblGrid>
              <a:tr h="213405">
                <a:tc rowSpan="2">
                  <a:txBody>
                    <a:bodyPr/>
                    <a:lstStyle/>
                    <a:p>
                      <a:pPr marL="0" marR="0" algn="l">
                        <a:spcBef>
                          <a:spcPts val="0"/>
                        </a:spcBef>
                        <a:spcAft>
                          <a:spcPts val="0"/>
                        </a:spcAft>
                      </a:pPr>
                      <a:r>
                        <a:rPr lang="en-US" sz="1400" dirty="0">
                          <a:effectLst/>
                        </a:rPr>
                        <a:t> </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gridSpan="2">
                  <a:txBody>
                    <a:bodyPr/>
                    <a:lstStyle/>
                    <a:p>
                      <a:pPr marL="0" marR="0" algn="ctr">
                        <a:spcBef>
                          <a:spcPts val="0"/>
                        </a:spcBef>
                        <a:spcAft>
                          <a:spcPts val="0"/>
                        </a:spcAft>
                      </a:pPr>
                      <a:r>
                        <a:rPr lang="en-US" sz="1400" dirty="0">
                          <a:effectLst/>
                        </a:rPr>
                        <a:t>Chronically poor</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rowSpan="2">
                  <a:txBody>
                    <a:bodyPr/>
                    <a:lstStyle/>
                    <a:p>
                      <a:pPr marL="0" marR="0" algn="ctr">
                        <a:spcBef>
                          <a:spcPts val="0"/>
                        </a:spcBef>
                        <a:spcAft>
                          <a:spcPts val="0"/>
                        </a:spcAft>
                      </a:pPr>
                      <a:r>
                        <a:rPr lang="en-US" sz="1400" dirty="0">
                          <a:effectLst/>
                        </a:rPr>
                        <a:t>Transient but not chronic</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rowSpan="2">
                  <a:txBody>
                    <a:bodyPr/>
                    <a:lstStyle/>
                    <a:p>
                      <a:pPr marL="0" marR="0" algn="ctr">
                        <a:spcBef>
                          <a:spcPts val="0"/>
                        </a:spcBef>
                        <a:spcAft>
                          <a:spcPts val="0"/>
                        </a:spcAft>
                      </a:pPr>
                      <a:r>
                        <a:rPr lang="en-US" sz="1400" dirty="0">
                          <a:effectLst/>
                        </a:rPr>
                        <a:t>Never poor</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620989863"/>
                  </a:ext>
                </a:extLst>
              </a:tr>
              <a:tr h="426811">
                <a:tc vMerge="1">
                  <a:txBody>
                    <a:bodyPr/>
                    <a:lstStyle/>
                    <a:p>
                      <a:endParaRPr lang="en-US"/>
                    </a:p>
                  </a:txBody>
                  <a:tcPr/>
                </a:tc>
                <a:tc>
                  <a:txBody>
                    <a:bodyPr/>
                    <a:lstStyle/>
                    <a:p>
                      <a:pPr marL="0" marR="0" algn="ctr">
                        <a:spcBef>
                          <a:spcPts val="0"/>
                        </a:spcBef>
                        <a:spcAft>
                          <a:spcPts val="0"/>
                        </a:spcAft>
                      </a:pPr>
                      <a:r>
                        <a:rPr lang="en-US" sz="1400" dirty="0">
                          <a:effectLst/>
                        </a:rPr>
                        <a:t>Persistent</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Transient but chronic</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xmlns="" val="1869163990"/>
                  </a:ext>
                </a:extLst>
              </a:tr>
              <a:tr h="213405">
                <a:tc>
                  <a:txBody>
                    <a:bodyPr/>
                    <a:lstStyle/>
                    <a:p>
                      <a:pPr marL="0" marR="0" algn="l">
                        <a:spcBef>
                          <a:spcPts val="0"/>
                        </a:spcBef>
                        <a:spcAft>
                          <a:spcPts val="0"/>
                        </a:spcAft>
                      </a:pPr>
                      <a:r>
                        <a:rPr lang="en-US" sz="1400" dirty="0">
                          <a:effectLst/>
                        </a:rPr>
                        <a:t> </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gridSpan="4">
                  <a:txBody>
                    <a:bodyPr/>
                    <a:lstStyle/>
                    <a:p>
                      <a:pPr marL="0" marR="0" algn="ctr">
                        <a:spcBef>
                          <a:spcPts val="0"/>
                        </a:spcBef>
                        <a:spcAft>
                          <a:spcPts val="0"/>
                        </a:spcAft>
                      </a:pPr>
                      <a:r>
                        <a:rPr lang="en-US" sz="1400" dirty="0">
                          <a:effectLst/>
                        </a:rPr>
                        <a:t>Row %</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04596435"/>
                  </a:ext>
                </a:extLst>
              </a:tr>
              <a:tr h="213405">
                <a:tc>
                  <a:txBody>
                    <a:bodyPr/>
                    <a:lstStyle/>
                    <a:p>
                      <a:pPr marL="0" marR="0" algn="l">
                        <a:spcBef>
                          <a:spcPts val="0"/>
                        </a:spcBef>
                        <a:spcAft>
                          <a:spcPts val="0"/>
                        </a:spcAft>
                      </a:pPr>
                      <a:r>
                        <a:rPr lang="en-US" sz="1400" dirty="0">
                          <a:effectLst/>
                        </a:rPr>
                        <a:t>Rwanda</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19.2</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15.0</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27.8</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38.1</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214239911"/>
                  </a:ext>
                </a:extLst>
              </a:tr>
              <a:tr h="213405">
                <a:tc>
                  <a:txBody>
                    <a:bodyPr/>
                    <a:lstStyle/>
                    <a:p>
                      <a:pPr marL="0" marR="0" algn="l">
                        <a:spcBef>
                          <a:spcPts val="0"/>
                        </a:spcBef>
                        <a:spcAft>
                          <a:spcPts val="0"/>
                        </a:spcAft>
                      </a:pPr>
                      <a:r>
                        <a:rPr lang="en-US" sz="1400" dirty="0">
                          <a:effectLst/>
                        </a:rPr>
                        <a:t>Urban/rural</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endParaRPr lang="en-US" sz="1400" dirty="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just"/>
                      <a:endParaRPr lang="en-US" sz="1400" dirty="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just"/>
                      <a:endParaRPr lang="en-US" sz="1400" dirty="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just"/>
                      <a:endParaRPr lang="en-US" sz="1400" dirty="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452872151"/>
                  </a:ext>
                </a:extLst>
              </a:tr>
              <a:tr h="213405">
                <a:tc>
                  <a:txBody>
                    <a:bodyPr/>
                    <a:lstStyle/>
                    <a:p>
                      <a:pPr marL="0" marR="0" algn="l">
                        <a:spcBef>
                          <a:spcPts val="0"/>
                        </a:spcBef>
                        <a:spcAft>
                          <a:spcPts val="0"/>
                        </a:spcAft>
                      </a:pPr>
                      <a:r>
                        <a:rPr lang="en-US" sz="1400" dirty="0">
                          <a:effectLst/>
                        </a:rPr>
                        <a:t>Urban</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9.0</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7.8</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22.4</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60.9</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163579969"/>
                  </a:ext>
                </a:extLst>
              </a:tr>
              <a:tr h="213405">
                <a:tc>
                  <a:txBody>
                    <a:bodyPr/>
                    <a:lstStyle/>
                    <a:p>
                      <a:pPr marL="0" marR="0" algn="l">
                        <a:spcBef>
                          <a:spcPts val="0"/>
                        </a:spcBef>
                        <a:spcAft>
                          <a:spcPts val="0"/>
                        </a:spcAft>
                      </a:pPr>
                      <a:r>
                        <a:rPr lang="en-US" sz="1400" dirty="0">
                          <a:effectLst/>
                        </a:rPr>
                        <a:t>Rural</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21.9</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17.0</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29.2</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32.0</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942378712"/>
                  </a:ext>
                </a:extLst>
              </a:tr>
              <a:tr h="213405">
                <a:tc>
                  <a:txBody>
                    <a:bodyPr/>
                    <a:lstStyle/>
                    <a:p>
                      <a:pPr marL="0" marR="0" algn="l">
                        <a:spcBef>
                          <a:spcPts val="0"/>
                        </a:spcBef>
                        <a:spcAft>
                          <a:spcPts val="0"/>
                        </a:spcAft>
                      </a:pPr>
                      <a:r>
                        <a:rPr lang="en-US" sz="1400" dirty="0">
                          <a:effectLst/>
                        </a:rPr>
                        <a:t>Provinces</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endParaRPr lang="en-US" sz="1400" dirty="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just"/>
                      <a:endParaRPr lang="en-US" sz="1400" dirty="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just"/>
                      <a:endParaRPr lang="en-US" sz="1400" dirty="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just"/>
                      <a:endParaRPr lang="en-US" sz="1400" dirty="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859921556"/>
                  </a:ext>
                </a:extLst>
              </a:tr>
              <a:tr h="213405">
                <a:tc>
                  <a:txBody>
                    <a:bodyPr/>
                    <a:lstStyle/>
                    <a:p>
                      <a:pPr marL="0" marR="0" algn="l">
                        <a:spcBef>
                          <a:spcPts val="0"/>
                        </a:spcBef>
                        <a:spcAft>
                          <a:spcPts val="0"/>
                        </a:spcAft>
                      </a:pPr>
                      <a:r>
                        <a:rPr lang="en-US" sz="1400" dirty="0">
                          <a:effectLst/>
                        </a:rPr>
                        <a:t>City of Kigali</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10.8</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11.1</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15.4</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62.8</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567006614"/>
                  </a:ext>
                </a:extLst>
              </a:tr>
              <a:tr h="213405">
                <a:tc>
                  <a:txBody>
                    <a:bodyPr/>
                    <a:lstStyle/>
                    <a:p>
                      <a:pPr marL="0" marR="0" algn="l">
                        <a:spcBef>
                          <a:spcPts val="0"/>
                        </a:spcBef>
                        <a:spcAft>
                          <a:spcPts val="0"/>
                        </a:spcAft>
                      </a:pPr>
                      <a:r>
                        <a:rPr lang="en-US" sz="1400" dirty="0">
                          <a:effectLst/>
                        </a:rPr>
                        <a:t>Southern Province</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20.4</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17.3</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26.7</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35.7</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603473950"/>
                  </a:ext>
                </a:extLst>
              </a:tr>
              <a:tr h="213405">
                <a:tc>
                  <a:txBody>
                    <a:bodyPr/>
                    <a:lstStyle/>
                    <a:p>
                      <a:pPr marL="0" marR="0" algn="l">
                        <a:spcBef>
                          <a:spcPts val="0"/>
                        </a:spcBef>
                        <a:spcAft>
                          <a:spcPts val="0"/>
                        </a:spcAft>
                      </a:pPr>
                      <a:r>
                        <a:rPr lang="en-US" sz="1400" dirty="0">
                          <a:effectLst/>
                        </a:rPr>
                        <a:t>Western Province</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21.0</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14.0</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29.5</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35.5</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96081113"/>
                  </a:ext>
                </a:extLst>
              </a:tr>
              <a:tr h="213405">
                <a:tc>
                  <a:txBody>
                    <a:bodyPr/>
                    <a:lstStyle/>
                    <a:p>
                      <a:pPr marL="0" marR="0" algn="l">
                        <a:spcBef>
                          <a:spcPts val="0"/>
                        </a:spcBef>
                        <a:spcAft>
                          <a:spcPts val="0"/>
                        </a:spcAft>
                      </a:pPr>
                      <a:r>
                        <a:rPr lang="en-US" sz="1400" dirty="0">
                          <a:effectLst/>
                        </a:rPr>
                        <a:t>Northern Province</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24.5</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14.3</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33.8</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27.5</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391415998"/>
                  </a:ext>
                </a:extLst>
              </a:tr>
              <a:tr h="213405">
                <a:tc>
                  <a:txBody>
                    <a:bodyPr/>
                    <a:lstStyle/>
                    <a:p>
                      <a:pPr marL="0" marR="0" algn="l">
                        <a:spcBef>
                          <a:spcPts val="0"/>
                        </a:spcBef>
                        <a:spcAft>
                          <a:spcPts val="0"/>
                        </a:spcAft>
                      </a:pPr>
                      <a:r>
                        <a:rPr lang="en-US" sz="1400" dirty="0">
                          <a:effectLst/>
                        </a:rPr>
                        <a:t>Eastern Province</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15.7</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15.8</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27.4</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41.0</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892937700"/>
                  </a:ext>
                </a:extLst>
              </a:tr>
            </a:tbl>
          </a:graphicData>
        </a:graphic>
      </p:graphicFrame>
      <p:sp>
        <p:nvSpPr>
          <p:cNvPr id="50266" name="Date Placeholder 3">
            <a:extLst>
              <a:ext uri="{FF2B5EF4-FFF2-40B4-BE49-F238E27FC236}">
                <a16:creationId xmlns:a16="http://schemas.microsoft.com/office/drawing/2014/main" xmlns="" id="{26975474-9A5D-43C9-92EE-6E16E33088C5}"/>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04AC6C69-EBDC-42E1-A3DD-3BDAEF685976}" type="datetime4">
              <a:rPr lang="en-US" altLang="en-US" sz="1200" smtClean="0">
                <a:latin typeface="Verdana" panose="020B0604030504040204" pitchFamily="34" charset="0"/>
              </a:rPr>
              <a:pPr>
                <a:spcBef>
                  <a:spcPct val="0"/>
                </a:spcBef>
                <a:buClrTx/>
                <a:buSzTx/>
                <a:buFontTx/>
                <a:buNone/>
              </a:pPr>
              <a:t>May 28, 2019</a:t>
            </a:fld>
            <a:endParaRPr lang="en-US" altLang="en-US" sz="1200">
              <a:latin typeface="Verdana" panose="020B0604030504040204" pitchFamily="34" charset="0"/>
            </a:endParaRPr>
          </a:p>
        </p:txBody>
      </p:sp>
      <p:sp>
        <p:nvSpPr>
          <p:cNvPr id="50267" name="Footer Placeholder 4">
            <a:extLst>
              <a:ext uri="{FF2B5EF4-FFF2-40B4-BE49-F238E27FC236}">
                <a16:creationId xmlns:a16="http://schemas.microsoft.com/office/drawing/2014/main" xmlns="" id="{41524257-4CA5-4C41-8451-4E169766ABD6}"/>
              </a:ext>
            </a:extLst>
          </p:cNvPr>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r>
              <a:rPr lang="en-US" altLang="en-US" sz="1000">
                <a:latin typeface="Verdana" panose="020B0604030504040204" pitchFamily="34" charset="0"/>
              </a:rPr>
              <a:t>National Institute of Statistics of Rwanda</a:t>
            </a:r>
          </a:p>
        </p:txBody>
      </p:sp>
      <p:sp>
        <p:nvSpPr>
          <p:cNvPr id="50268" name="Slide Number Placeholder 5">
            <a:extLst>
              <a:ext uri="{FF2B5EF4-FFF2-40B4-BE49-F238E27FC236}">
                <a16:creationId xmlns:a16="http://schemas.microsoft.com/office/drawing/2014/main" xmlns="" id="{9B5FF1F9-5CA5-4357-9398-EAE0E9EC4ED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ACB6B9C4-41C5-4FE1-905D-002855B42774}" type="slidenum">
              <a:rPr lang="en-US" altLang="en-US" sz="1200" smtClean="0">
                <a:latin typeface="Verdana" panose="020B0604030504040204" pitchFamily="34" charset="0"/>
              </a:rPr>
              <a:pPr>
                <a:spcBef>
                  <a:spcPct val="0"/>
                </a:spcBef>
                <a:buClrTx/>
                <a:buSzTx/>
                <a:buFontTx/>
                <a:buNone/>
              </a:pPr>
              <a:t>13</a:t>
            </a:fld>
            <a:endParaRPr lang="en-US" altLang="en-US" sz="1200">
              <a:latin typeface="Verdana" panose="020B0604030504040204" pitchFamily="34" charset="0"/>
            </a:endParaRPr>
          </a:p>
        </p:txBody>
      </p:sp>
      <p:pic>
        <p:nvPicPr>
          <p:cNvPr id="50269" name="Picture 7">
            <a:extLst>
              <a:ext uri="{FF2B5EF4-FFF2-40B4-BE49-F238E27FC236}">
                <a16:creationId xmlns:a16="http://schemas.microsoft.com/office/drawing/2014/main" xmlns="" id="{71E28DA2-80D4-4E4A-B10C-7AE9C5C01C6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0013" y="1731963"/>
            <a:ext cx="7469187"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a:extLst>
              <a:ext uri="{FF2B5EF4-FFF2-40B4-BE49-F238E27FC236}">
                <a16:creationId xmlns:a16="http://schemas.microsoft.com/office/drawing/2014/main" xmlns="" id="{DE7FBF29-B3EC-4A67-B035-8FACDC2D544C}"/>
              </a:ext>
            </a:extLst>
          </p:cNvPr>
          <p:cNvSpPr txBox="1"/>
          <p:nvPr/>
        </p:nvSpPr>
        <p:spPr>
          <a:xfrm>
            <a:off x="1219200" y="5105400"/>
            <a:ext cx="7239000" cy="1200150"/>
          </a:xfrm>
          <a:prstGeom prst="rect">
            <a:avLst/>
          </a:prstGeom>
          <a:noFill/>
        </p:spPr>
        <p:txBody>
          <a:bodyPr>
            <a:spAutoFit/>
          </a:bodyPr>
          <a:lstStyle/>
          <a:p>
            <a:pPr>
              <a:defRPr/>
            </a:pPr>
            <a:r>
              <a:rPr lang="en-US" sz="1200" dirty="0"/>
              <a:t>Chronically poor:   Poor on average throughout</a:t>
            </a:r>
          </a:p>
          <a:p>
            <a:pPr>
              <a:defRPr/>
            </a:pPr>
            <a:r>
              <a:rPr lang="en-US" sz="1200" dirty="0"/>
              <a:t>Persistently poor:  Poor every year</a:t>
            </a:r>
          </a:p>
          <a:p>
            <a:pPr>
              <a:defRPr/>
            </a:pPr>
            <a:r>
              <a:rPr lang="en-US" sz="1200" dirty="0"/>
              <a:t>Transient poor:     Poor some years but not every year</a:t>
            </a:r>
          </a:p>
          <a:p>
            <a:pPr marL="285750" indent="-285750">
              <a:buFont typeface="Wingdings" panose="05000000000000000000" pitchFamily="2" charset="2"/>
              <a:buChar char="Ø"/>
              <a:defRPr/>
            </a:pPr>
            <a:r>
              <a:rPr lang="en-US" dirty="0"/>
              <a:t>Persistent poverty: needs economic development</a:t>
            </a:r>
          </a:p>
          <a:p>
            <a:pPr marL="285750" indent="-285750">
              <a:buFont typeface="Wingdings" panose="05000000000000000000" pitchFamily="2" charset="2"/>
              <a:buChar char="Ø"/>
              <a:defRPr/>
            </a:pPr>
            <a:r>
              <a:rPr lang="en-US" dirty="0"/>
              <a:t>Transient poverty:  needs insurance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xmlns="" id="{E1E35E80-5758-497F-8DEF-117E2E233708}"/>
              </a:ext>
            </a:extLst>
          </p:cNvPr>
          <p:cNvSpPr>
            <a:spLocks noGrp="1" noChangeArrowheads="1"/>
          </p:cNvSpPr>
          <p:nvPr>
            <p:ph type="title"/>
          </p:nvPr>
        </p:nvSpPr>
        <p:spPr>
          <a:xfrm>
            <a:off x="1370013" y="301625"/>
            <a:ext cx="7313612" cy="917575"/>
          </a:xfrm>
        </p:spPr>
        <p:txBody>
          <a:bodyPr/>
          <a:lstStyle/>
          <a:p>
            <a:pPr algn="ctr"/>
            <a:r>
              <a:rPr lang="en-US" altLang="en-US"/>
              <a:t>Outline</a:t>
            </a:r>
          </a:p>
        </p:txBody>
      </p:sp>
      <p:sp>
        <p:nvSpPr>
          <p:cNvPr id="5123" name="Content Placeholder 2">
            <a:extLst>
              <a:ext uri="{FF2B5EF4-FFF2-40B4-BE49-F238E27FC236}">
                <a16:creationId xmlns:a16="http://schemas.microsoft.com/office/drawing/2014/main" xmlns="" id="{67785E47-84A5-4140-8861-6F51B197AD60}"/>
              </a:ext>
            </a:extLst>
          </p:cNvPr>
          <p:cNvSpPr>
            <a:spLocks noGrp="1"/>
          </p:cNvSpPr>
          <p:nvPr>
            <p:ph idx="1"/>
          </p:nvPr>
        </p:nvSpPr>
        <p:spPr>
          <a:xfrm>
            <a:off x="1370013" y="1981200"/>
            <a:ext cx="7313612" cy="4495800"/>
          </a:xfrm>
        </p:spPr>
        <p:txBody>
          <a:bodyPr/>
          <a:lstStyle/>
          <a:p>
            <a:pPr marL="514350" indent="-514350">
              <a:buFont typeface="Wingdings" panose="05000000000000000000" pitchFamily="2" charset="2"/>
              <a:buAutoNum type="arabicPeriod"/>
              <a:defRPr/>
            </a:pPr>
            <a:r>
              <a:rPr lang="en-US" altLang="en-US" sz="2400" dirty="0">
                <a:solidFill>
                  <a:schemeClr val="bg1">
                    <a:lumMod val="75000"/>
                  </a:schemeClr>
                </a:solidFill>
              </a:rPr>
              <a:t>Background: Evolution of GDP and poverty</a:t>
            </a:r>
          </a:p>
          <a:p>
            <a:pPr marL="514350" indent="-514350">
              <a:buFont typeface="Wingdings" panose="05000000000000000000" pitchFamily="2" charset="2"/>
              <a:buAutoNum type="arabicPeriod"/>
              <a:defRPr/>
            </a:pPr>
            <a:r>
              <a:rPr lang="en-US" altLang="en-US" sz="2400" dirty="0">
                <a:solidFill>
                  <a:schemeClr val="bg1">
                    <a:lumMod val="75000"/>
                  </a:schemeClr>
                </a:solidFill>
              </a:rPr>
              <a:t>How poverty is measured</a:t>
            </a:r>
          </a:p>
          <a:p>
            <a:pPr marL="514350" indent="-514350">
              <a:buFont typeface="Wingdings" panose="05000000000000000000" pitchFamily="2" charset="2"/>
              <a:buAutoNum type="arabicPeriod"/>
              <a:defRPr/>
            </a:pPr>
            <a:r>
              <a:rPr lang="en-US" altLang="en-US" sz="2400" dirty="0">
                <a:solidFill>
                  <a:schemeClr val="bg1">
                    <a:lumMod val="75000"/>
                  </a:schemeClr>
                </a:solidFill>
              </a:rPr>
              <a:t>Poverty dynamics: </a:t>
            </a:r>
          </a:p>
          <a:p>
            <a:pPr marL="914400" lvl="1" indent="-514350">
              <a:buFont typeface="Wingdings" panose="05000000000000000000" pitchFamily="2" charset="2"/>
              <a:buAutoNum type="alphaLcParenR"/>
              <a:defRPr/>
            </a:pPr>
            <a:r>
              <a:rPr lang="en-US" altLang="en-US" sz="2000" dirty="0">
                <a:solidFill>
                  <a:schemeClr val="bg1">
                    <a:lumMod val="75000"/>
                  </a:schemeClr>
                </a:solidFill>
              </a:rPr>
              <a:t>Moving into and out of poverty</a:t>
            </a:r>
          </a:p>
          <a:p>
            <a:pPr marL="914400" lvl="1" indent="-514350">
              <a:buFont typeface="+mj-lt"/>
              <a:buAutoNum type="alphaLcParenR"/>
              <a:defRPr/>
            </a:pPr>
            <a:r>
              <a:rPr lang="en-US" altLang="en-US" sz="2000" dirty="0">
                <a:solidFill>
                  <a:schemeClr val="bg1">
                    <a:lumMod val="75000"/>
                  </a:schemeClr>
                </a:solidFill>
              </a:rPr>
              <a:t>Moving up and down the income distribution</a:t>
            </a:r>
          </a:p>
          <a:p>
            <a:pPr marL="514350" indent="-514350">
              <a:buFont typeface="Wingdings" panose="05000000000000000000" pitchFamily="2" charset="2"/>
              <a:buAutoNum type="arabicPeriod"/>
              <a:defRPr/>
            </a:pPr>
            <a:r>
              <a:rPr lang="en-US" altLang="en-US" sz="2400" dirty="0"/>
              <a:t>Linking economic growth to changes in poverty</a:t>
            </a:r>
          </a:p>
          <a:p>
            <a:pPr marL="514350" indent="-514350">
              <a:buFont typeface="Wingdings" panose="05000000000000000000" pitchFamily="2" charset="2"/>
              <a:buAutoNum type="arabicPeriod"/>
              <a:defRPr/>
            </a:pPr>
            <a:r>
              <a:rPr lang="en-US" altLang="en-US" sz="2400" dirty="0">
                <a:solidFill>
                  <a:schemeClr val="bg1">
                    <a:lumMod val="75000"/>
                  </a:schemeClr>
                </a:solidFill>
              </a:rPr>
              <a:t>Who has gained from economic growth?</a:t>
            </a:r>
          </a:p>
          <a:p>
            <a:pPr marL="514350" indent="-514350">
              <a:buFont typeface="Wingdings" panose="05000000000000000000" pitchFamily="2" charset="2"/>
              <a:buAutoNum type="arabicPeriod"/>
              <a:defRPr/>
            </a:pPr>
            <a:r>
              <a:rPr lang="en-US" altLang="en-US" sz="2400" dirty="0">
                <a:solidFill>
                  <a:schemeClr val="bg1">
                    <a:lumMod val="75000"/>
                  </a:schemeClr>
                </a:solidFill>
              </a:rPr>
              <a:t>Correlates of movements into and out of poverty</a:t>
            </a:r>
          </a:p>
          <a:p>
            <a:pPr>
              <a:buFont typeface="Wingdings" panose="05000000000000000000" pitchFamily="2" charset="2"/>
              <a:buNone/>
              <a:defRPr/>
            </a:pPr>
            <a:endParaRPr lang="en-US" altLang="en-US" sz="2400" dirty="0"/>
          </a:p>
        </p:txBody>
      </p:sp>
      <p:sp>
        <p:nvSpPr>
          <p:cNvPr id="7172" name="Date Placeholder 3">
            <a:extLst>
              <a:ext uri="{FF2B5EF4-FFF2-40B4-BE49-F238E27FC236}">
                <a16:creationId xmlns:a16="http://schemas.microsoft.com/office/drawing/2014/main" xmlns="" id="{F0AE791B-9637-46EE-90BF-173AC72A6AC8}"/>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AD5CFDD6-1F2A-4208-90B4-2331993051B2}" type="datetime4">
              <a:rPr lang="en-US" altLang="en-US" sz="1200" smtClean="0">
                <a:latin typeface="Verdana" panose="020B0604030504040204" pitchFamily="34" charset="0"/>
              </a:rPr>
              <a:pPr>
                <a:spcBef>
                  <a:spcPct val="0"/>
                </a:spcBef>
                <a:buClrTx/>
                <a:buSzTx/>
                <a:buFontTx/>
                <a:buNone/>
              </a:pPr>
              <a:t>May 28, 2019</a:t>
            </a:fld>
            <a:endParaRPr lang="en-US" altLang="en-US" sz="1200">
              <a:latin typeface="Verdana" panose="020B0604030504040204" pitchFamily="34" charset="0"/>
            </a:endParaRPr>
          </a:p>
        </p:txBody>
      </p:sp>
      <p:sp>
        <p:nvSpPr>
          <p:cNvPr id="7173" name="Footer Placeholder 4">
            <a:extLst>
              <a:ext uri="{FF2B5EF4-FFF2-40B4-BE49-F238E27FC236}">
                <a16:creationId xmlns:a16="http://schemas.microsoft.com/office/drawing/2014/main" xmlns="" id="{EF2C200F-748A-4168-A08F-C0387AEEB8C8}"/>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r>
              <a:rPr lang="en-US" altLang="en-US" sz="1000">
                <a:latin typeface="Verdana" panose="020B0604030504040204" pitchFamily="34" charset="0"/>
              </a:rPr>
              <a:t>National Institute of Statistics of Rwanda</a:t>
            </a:r>
          </a:p>
        </p:txBody>
      </p:sp>
      <p:sp>
        <p:nvSpPr>
          <p:cNvPr id="7174" name="Slide Number Placeholder 5">
            <a:extLst>
              <a:ext uri="{FF2B5EF4-FFF2-40B4-BE49-F238E27FC236}">
                <a16:creationId xmlns:a16="http://schemas.microsoft.com/office/drawing/2014/main" xmlns="" id="{DA898614-E095-4F03-9AA0-406CF14D37A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7917941B-E876-4124-94D2-8A5BFE28A9BC}" type="slidenum">
              <a:rPr lang="en-US" altLang="en-US" sz="1200" smtClean="0">
                <a:latin typeface="Verdana" panose="020B0604030504040204" pitchFamily="34" charset="0"/>
              </a:rPr>
              <a:pPr>
                <a:spcBef>
                  <a:spcPct val="0"/>
                </a:spcBef>
                <a:buClrTx/>
                <a:buSzTx/>
                <a:buFontTx/>
                <a:buNone/>
              </a:pPr>
              <a:t>14</a:t>
            </a:fld>
            <a:endParaRPr lang="en-US" altLang="en-US" sz="1200">
              <a:latin typeface="Verdana" panose="020B0604030504040204" pitchFamily="34" charset="0"/>
            </a:endParaRPr>
          </a:p>
        </p:txBody>
      </p:sp>
    </p:spTree>
    <p:extLst>
      <p:ext uri="{BB962C8B-B14F-4D97-AF65-F5344CB8AC3E}">
        <p14:creationId xmlns:p14="http://schemas.microsoft.com/office/powerpoint/2010/main" val="2059452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xmlns="" id="{14E13706-5660-4147-86B8-248BD0C63C4B}"/>
              </a:ext>
            </a:extLst>
          </p:cNvPr>
          <p:cNvSpPr>
            <a:spLocks noGrp="1" noChangeArrowheads="1"/>
          </p:cNvSpPr>
          <p:nvPr>
            <p:ph type="title"/>
          </p:nvPr>
        </p:nvSpPr>
        <p:spPr/>
        <p:txBody>
          <a:bodyPr/>
          <a:lstStyle/>
          <a:p>
            <a:r>
              <a:rPr lang="en-US" altLang="en-US"/>
              <a:t>Fast growth, slow poverty fall</a:t>
            </a:r>
          </a:p>
        </p:txBody>
      </p:sp>
      <p:graphicFrame>
        <p:nvGraphicFramePr>
          <p:cNvPr id="7" name="Content Placeholder 6">
            <a:extLst>
              <a:ext uri="{FF2B5EF4-FFF2-40B4-BE49-F238E27FC236}">
                <a16:creationId xmlns:a16="http://schemas.microsoft.com/office/drawing/2014/main" xmlns="" id="{A60F86BB-2EA4-4D4D-A31C-BD4B6D7906D7}"/>
              </a:ext>
            </a:extLst>
          </p:cNvPr>
          <p:cNvGraphicFramePr>
            <a:graphicFrameLocks noGrp="1"/>
          </p:cNvGraphicFramePr>
          <p:nvPr>
            <p:ph idx="1"/>
          </p:nvPr>
        </p:nvGraphicFramePr>
        <p:xfrm>
          <a:off x="1357313" y="2071688"/>
          <a:ext cx="5694362" cy="2066930"/>
        </p:xfrm>
        <a:graphic>
          <a:graphicData uri="http://schemas.openxmlformats.org/drawingml/2006/table">
            <a:tbl>
              <a:tblPr firstRow="1" firstCol="1" bandRow="1">
                <a:tableStyleId>{3B4B98B0-60AC-42C2-AFA5-B58CD77FA1E5}</a:tableStyleId>
              </a:tblPr>
              <a:tblGrid>
                <a:gridCol w="3179728">
                  <a:extLst>
                    <a:ext uri="{9D8B030D-6E8A-4147-A177-3AD203B41FA5}">
                      <a16:colId xmlns:a16="http://schemas.microsoft.com/office/drawing/2014/main" xmlns="" val="3616683714"/>
                    </a:ext>
                  </a:extLst>
                </a:gridCol>
                <a:gridCol w="2514634">
                  <a:extLst>
                    <a:ext uri="{9D8B030D-6E8A-4147-A177-3AD203B41FA5}">
                      <a16:colId xmlns:a16="http://schemas.microsoft.com/office/drawing/2014/main" xmlns="" val="3184541968"/>
                    </a:ext>
                  </a:extLst>
                </a:gridCol>
              </a:tblGrid>
              <a:tr h="206693">
                <a:tc>
                  <a:txBody>
                    <a:bodyPr/>
                    <a:lstStyle/>
                    <a:p>
                      <a:pPr marL="0" marR="0">
                        <a:spcBef>
                          <a:spcPts val="0"/>
                        </a:spcBef>
                        <a:spcAft>
                          <a:spcPts val="0"/>
                        </a:spcAft>
                      </a:pPr>
                      <a:r>
                        <a:rPr lang="en-GB" sz="1200" dirty="0">
                          <a:effectLst/>
                        </a:rPr>
                        <a:t>Country and period</a:t>
                      </a:r>
                      <a:endPar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pPr>
                      <a:r>
                        <a:rPr lang="en-GB" sz="1200" dirty="0">
                          <a:effectLst/>
                        </a:rPr>
                        <a:t>Income elasticity of poverty</a:t>
                      </a:r>
                      <a:endPar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extLst>
                  <a:ext uri="{0D108BD9-81ED-4DB2-BD59-A6C34878D82A}">
                    <a16:rowId xmlns:a16="http://schemas.microsoft.com/office/drawing/2014/main" xmlns="" val="722192866"/>
                  </a:ext>
                </a:extLst>
              </a:tr>
              <a:tr h="206693">
                <a:tc>
                  <a:txBody>
                    <a:bodyPr/>
                    <a:lstStyle/>
                    <a:p>
                      <a:pPr marL="0" marR="0">
                        <a:spcBef>
                          <a:spcPts val="0"/>
                        </a:spcBef>
                        <a:spcAft>
                          <a:spcPts val="0"/>
                        </a:spcAft>
                      </a:pPr>
                      <a:r>
                        <a:rPr lang="en-GB" sz="1200" dirty="0">
                          <a:effectLst/>
                        </a:rPr>
                        <a:t>Rwanda, 2011 – 2014 </a:t>
                      </a:r>
                      <a:endPar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676910" algn="dec"/>
                        </a:tabLst>
                      </a:pPr>
                      <a:r>
                        <a:rPr lang="en-GB" sz="1200" dirty="0">
                          <a:effectLst/>
                        </a:rPr>
                        <a:t>-1.01</a:t>
                      </a:r>
                      <a:endPar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extLst>
                  <a:ext uri="{0D108BD9-81ED-4DB2-BD59-A6C34878D82A}">
                    <a16:rowId xmlns:a16="http://schemas.microsoft.com/office/drawing/2014/main" xmlns="" val="2390046715"/>
                  </a:ext>
                </a:extLst>
              </a:tr>
              <a:tr h="206693">
                <a:tc>
                  <a:txBody>
                    <a:bodyPr/>
                    <a:lstStyle/>
                    <a:p>
                      <a:pPr marL="0" marR="0">
                        <a:spcBef>
                          <a:spcPts val="0"/>
                        </a:spcBef>
                        <a:spcAft>
                          <a:spcPts val="0"/>
                        </a:spcAft>
                      </a:pPr>
                      <a:r>
                        <a:rPr lang="en-GB" sz="1200" dirty="0">
                          <a:effectLst/>
                        </a:rPr>
                        <a:t>Rwanda, 2014 – 2017</a:t>
                      </a:r>
                      <a:endPar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676910" algn="dec"/>
                        </a:tabLst>
                      </a:pPr>
                      <a:r>
                        <a:rPr lang="en-GB" sz="1200" dirty="0">
                          <a:effectLst/>
                        </a:rPr>
                        <a:t>-0.17</a:t>
                      </a:r>
                      <a:endPar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extLst>
                  <a:ext uri="{0D108BD9-81ED-4DB2-BD59-A6C34878D82A}">
                    <a16:rowId xmlns:a16="http://schemas.microsoft.com/office/drawing/2014/main" xmlns="" val="955665675"/>
                  </a:ext>
                </a:extLst>
              </a:tr>
              <a:tr h="206693">
                <a:tc>
                  <a:txBody>
                    <a:bodyPr/>
                    <a:lstStyle/>
                    <a:p>
                      <a:pPr marL="0" marR="0">
                        <a:spcBef>
                          <a:spcPts val="0"/>
                        </a:spcBef>
                        <a:spcAft>
                          <a:spcPts val="0"/>
                        </a:spcAft>
                      </a:pPr>
                      <a:r>
                        <a:rPr lang="en-GB" sz="1200" dirty="0">
                          <a:effectLst/>
                        </a:rPr>
                        <a:t>Uganda, 1993 – 2003</a:t>
                      </a:r>
                      <a:endPar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676910" algn="dec"/>
                        </a:tabLst>
                      </a:pPr>
                      <a:r>
                        <a:rPr lang="en-GB" sz="1200" dirty="0">
                          <a:effectLst/>
                        </a:rPr>
                        <a:t>-0.8</a:t>
                      </a:r>
                      <a:endPar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extLst>
                  <a:ext uri="{0D108BD9-81ED-4DB2-BD59-A6C34878D82A}">
                    <a16:rowId xmlns:a16="http://schemas.microsoft.com/office/drawing/2014/main" xmlns="" val="121049159"/>
                  </a:ext>
                </a:extLst>
              </a:tr>
              <a:tr h="206693">
                <a:tc>
                  <a:txBody>
                    <a:bodyPr/>
                    <a:lstStyle/>
                    <a:p>
                      <a:pPr marL="0" marR="0">
                        <a:spcBef>
                          <a:spcPts val="0"/>
                        </a:spcBef>
                        <a:spcAft>
                          <a:spcPts val="0"/>
                        </a:spcAft>
                      </a:pPr>
                      <a:r>
                        <a:rPr lang="en-GB" sz="1200" dirty="0">
                          <a:effectLst/>
                        </a:rPr>
                        <a:t>Uganda, 2003 – 2006</a:t>
                      </a:r>
                      <a:endPar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676910" algn="dec"/>
                        </a:tabLst>
                      </a:pPr>
                      <a:r>
                        <a:rPr lang="en-GB" sz="1200" dirty="0">
                          <a:effectLst/>
                        </a:rPr>
                        <a:t>-3.1</a:t>
                      </a:r>
                      <a:endPar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extLst>
                  <a:ext uri="{0D108BD9-81ED-4DB2-BD59-A6C34878D82A}">
                    <a16:rowId xmlns:a16="http://schemas.microsoft.com/office/drawing/2014/main" xmlns="" val="2214502928"/>
                  </a:ext>
                </a:extLst>
              </a:tr>
              <a:tr h="206693">
                <a:tc>
                  <a:txBody>
                    <a:bodyPr/>
                    <a:lstStyle/>
                    <a:p>
                      <a:pPr marL="0" marR="0">
                        <a:spcBef>
                          <a:spcPts val="0"/>
                        </a:spcBef>
                        <a:spcAft>
                          <a:spcPts val="0"/>
                        </a:spcAft>
                      </a:pPr>
                      <a:r>
                        <a:rPr lang="en-GB" sz="1200" dirty="0">
                          <a:effectLst/>
                        </a:rPr>
                        <a:t>Zambia, 1996 – 2004</a:t>
                      </a:r>
                      <a:endPar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676910" algn="dec"/>
                        </a:tabLst>
                      </a:pPr>
                      <a:r>
                        <a:rPr lang="en-GB" sz="1200" dirty="0">
                          <a:effectLst/>
                        </a:rPr>
                        <a:t>-0.22</a:t>
                      </a:r>
                      <a:endPar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extLst>
                  <a:ext uri="{0D108BD9-81ED-4DB2-BD59-A6C34878D82A}">
                    <a16:rowId xmlns:a16="http://schemas.microsoft.com/office/drawing/2014/main" xmlns="" val="3935906487"/>
                  </a:ext>
                </a:extLst>
              </a:tr>
              <a:tr h="206693">
                <a:tc>
                  <a:txBody>
                    <a:bodyPr/>
                    <a:lstStyle/>
                    <a:p>
                      <a:pPr marL="0" marR="0">
                        <a:spcBef>
                          <a:spcPts val="0"/>
                        </a:spcBef>
                        <a:spcAft>
                          <a:spcPts val="0"/>
                        </a:spcAft>
                      </a:pPr>
                      <a:r>
                        <a:rPr lang="en-GB" sz="1200" dirty="0">
                          <a:effectLst/>
                        </a:rPr>
                        <a:t>Global experience (Ram 2010)</a:t>
                      </a:r>
                      <a:endPar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676910" algn="dec"/>
                        </a:tabLst>
                      </a:pPr>
                      <a:r>
                        <a:rPr lang="en-GB" sz="1200" dirty="0">
                          <a:effectLst/>
                        </a:rPr>
                        <a:t>-0.84</a:t>
                      </a:r>
                      <a:endPar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extLst>
                  <a:ext uri="{0D108BD9-81ED-4DB2-BD59-A6C34878D82A}">
                    <a16:rowId xmlns:a16="http://schemas.microsoft.com/office/drawing/2014/main" xmlns="" val="2339076032"/>
                  </a:ext>
                </a:extLst>
              </a:tr>
              <a:tr h="206693">
                <a:tc>
                  <a:txBody>
                    <a:bodyPr/>
                    <a:lstStyle/>
                    <a:p>
                      <a:pPr marL="0" marR="0">
                        <a:spcBef>
                          <a:spcPts val="0"/>
                        </a:spcBef>
                        <a:spcAft>
                          <a:spcPts val="0"/>
                        </a:spcAft>
                      </a:pPr>
                      <a:r>
                        <a:rPr lang="en-GB" sz="1200" dirty="0">
                          <a:effectLst/>
                        </a:rPr>
                        <a:t>South Asia (Ram 2010)</a:t>
                      </a:r>
                      <a:endPar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676910" algn="dec"/>
                        </a:tabLst>
                      </a:pPr>
                      <a:r>
                        <a:rPr lang="en-GB" sz="1200" dirty="0">
                          <a:effectLst/>
                        </a:rPr>
                        <a:t>-0.22</a:t>
                      </a:r>
                      <a:endPar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extLst>
                  <a:ext uri="{0D108BD9-81ED-4DB2-BD59-A6C34878D82A}">
                    <a16:rowId xmlns:a16="http://schemas.microsoft.com/office/drawing/2014/main" xmlns="" val="2467318986"/>
                  </a:ext>
                </a:extLst>
              </a:tr>
              <a:tr h="206693">
                <a:tc>
                  <a:txBody>
                    <a:bodyPr/>
                    <a:lstStyle/>
                    <a:p>
                      <a:pPr marL="0" marR="0">
                        <a:spcBef>
                          <a:spcPts val="0"/>
                        </a:spcBef>
                        <a:spcAft>
                          <a:spcPts val="0"/>
                        </a:spcAft>
                      </a:pPr>
                      <a:r>
                        <a:rPr lang="en-GB" sz="1200" dirty="0">
                          <a:effectLst/>
                        </a:rPr>
                        <a:t>India (Ram 2010)</a:t>
                      </a:r>
                      <a:endPar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676910" algn="dec"/>
                        </a:tabLst>
                      </a:pPr>
                      <a:r>
                        <a:rPr lang="en-GB" sz="1200" dirty="0">
                          <a:effectLst/>
                        </a:rPr>
                        <a:t>-0.13</a:t>
                      </a:r>
                      <a:endPar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extLst>
                  <a:ext uri="{0D108BD9-81ED-4DB2-BD59-A6C34878D82A}">
                    <a16:rowId xmlns:a16="http://schemas.microsoft.com/office/drawing/2014/main" xmlns="" val="3656755972"/>
                  </a:ext>
                </a:extLst>
              </a:tr>
              <a:tr h="206693">
                <a:tc>
                  <a:txBody>
                    <a:bodyPr/>
                    <a:lstStyle/>
                    <a:p>
                      <a:pPr marL="0" marR="0">
                        <a:spcBef>
                          <a:spcPts val="0"/>
                        </a:spcBef>
                        <a:spcAft>
                          <a:spcPts val="0"/>
                        </a:spcAft>
                      </a:pPr>
                      <a:r>
                        <a:rPr lang="en-GB" sz="1200" dirty="0">
                          <a:effectLst/>
                        </a:rPr>
                        <a:t>India (Ram 2015), 1990 – 2005</a:t>
                      </a:r>
                      <a:endPar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676910" algn="dec"/>
                        </a:tabLst>
                      </a:pPr>
                      <a:r>
                        <a:rPr lang="en-GB" sz="1200" dirty="0">
                          <a:effectLst/>
                        </a:rPr>
                        <a:t>-0.35</a:t>
                      </a:r>
                      <a:endPar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extLst>
                  <a:ext uri="{0D108BD9-81ED-4DB2-BD59-A6C34878D82A}">
                    <a16:rowId xmlns:a16="http://schemas.microsoft.com/office/drawing/2014/main" xmlns="" val="1559691317"/>
                  </a:ext>
                </a:extLst>
              </a:tr>
            </a:tbl>
          </a:graphicData>
        </a:graphic>
      </p:graphicFrame>
      <p:sp>
        <p:nvSpPr>
          <p:cNvPr id="27675" name="Date Placeholder 3">
            <a:extLst>
              <a:ext uri="{FF2B5EF4-FFF2-40B4-BE49-F238E27FC236}">
                <a16:creationId xmlns:a16="http://schemas.microsoft.com/office/drawing/2014/main" xmlns="" id="{C8079D74-B8D1-490A-974C-5BF7416C5D7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C1EC7F6F-1D2D-46A0-BF9F-8E72B96712E5}" type="datetime4">
              <a:rPr lang="en-US" altLang="en-US" sz="1200" smtClean="0">
                <a:latin typeface="Verdana" panose="020B0604030504040204" pitchFamily="34" charset="0"/>
              </a:rPr>
              <a:pPr>
                <a:spcBef>
                  <a:spcPct val="0"/>
                </a:spcBef>
                <a:buClrTx/>
                <a:buSzTx/>
                <a:buFontTx/>
                <a:buNone/>
              </a:pPr>
              <a:t>May 28, 2019</a:t>
            </a:fld>
            <a:endParaRPr lang="en-US" altLang="en-US" sz="1200">
              <a:latin typeface="Verdana" panose="020B0604030504040204" pitchFamily="34" charset="0"/>
            </a:endParaRPr>
          </a:p>
        </p:txBody>
      </p:sp>
      <p:sp>
        <p:nvSpPr>
          <p:cNvPr id="27676" name="Footer Placeholder 4">
            <a:extLst>
              <a:ext uri="{FF2B5EF4-FFF2-40B4-BE49-F238E27FC236}">
                <a16:creationId xmlns:a16="http://schemas.microsoft.com/office/drawing/2014/main" xmlns="" id="{8ADF32E2-DE6A-4E39-B75E-18E03F4A1B86}"/>
              </a:ext>
            </a:extLst>
          </p:cNvPr>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r>
              <a:rPr lang="en-US" altLang="en-US" sz="1000">
                <a:latin typeface="Verdana" panose="020B0604030504040204" pitchFamily="34" charset="0"/>
              </a:rPr>
              <a:t>National Institute of Statistics of Rwanda</a:t>
            </a:r>
          </a:p>
        </p:txBody>
      </p:sp>
      <p:sp>
        <p:nvSpPr>
          <p:cNvPr id="27677" name="Slide Number Placeholder 5">
            <a:extLst>
              <a:ext uri="{FF2B5EF4-FFF2-40B4-BE49-F238E27FC236}">
                <a16:creationId xmlns:a16="http://schemas.microsoft.com/office/drawing/2014/main" xmlns="" id="{A98D401D-C15A-4227-922A-5C9E3F0A2D93}"/>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C54AACBA-0FC1-498E-9135-37B7FA2123FC}" type="slidenum">
              <a:rPr lang="en-US" altLang="en-US" sz="1200" smtClean="0">
                <a:latin typeface="Verdana" panose="020B0604030504040204" pitchFamily="34" charset="0"/>
              </a:rPr>
              <a:pPr>
                <a:spcBef>
                  <a:spcPct val="0"/>
                </a:spcBef>
                <a:buClrTx/>
                <a:buSzTx/>
                <a:buFontTx/>
                <a:buNone/>
              </a:pPr>
              <a:t>15</a:t>
            </a:fld>
            <a:endParaRPr lang="en-US" altLang="en-US" sz="1200">
              <a:latin typeface="Verdana" panose="020B0604030504040204" pitchFamily="34" charset="0"/>
            </a:endParaRPr>
          </a:p>
        </p:txBody>
      </p:sp>
      <p:pic>
        <p:nvPicPr>
          <p:cNvPr id="27678" name="Picture 7">
            <a:extLst>
              <a:ext uri="{FF2B5EF4-FFF2-40B4-BE49-F238E27FC236}">
                <a16:creationId xmlns:a16="http://schemas.microsoft.com/office/drawing/2014/main" xmlns="" id="{9D7DFAC9-39C3-4C65-86E8-6D0A52E5635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0013" y="1752600"/>
            <a:ext cx="9710737"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79" name="TextBox 8">
            <a:extLst>
              <a:ext uri="{FF2B5EF4-FFF2-40B4-BE49-F238E27FC236}">
                <a16:creationId xmlns:a16="http://schemas.microsoft.com/office/drawing/2014/main" xmlns="" id="{762F4A8E-FB2A-4A70-B523-712156EA58F8}"/>
              </a:ext>
            </a:extLst>
          </p:cNvPr>
          <p:cNvSpPr txBox="1">
            <a:spLocks noChangeArrowheads="1"/>
          </p:cNvSpPr>
          <p:nvPr/>
        </p:nvSpPr>
        <p:spPr bwMode="auto">
          <a:xfrm>
            <a:off x="1143000" y="4724400"/>
            <a:ext cx="7313613"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pPr>
            <a:r>
              <a:rPr lang="en-US" altLang="en-US" sz="1800" dirty="0">
                <a:latin typeface="Verdana" panose="020B0604030504040204" pitchFamily="34" charset="0"/>
              </a:rPr>
              <a:t>If price of food had stayed on trend:</a:t>
            </a:r>
          </a:p>
          <a:p>
            <a:pPr lvl="1">
              <a:spcBef>
                <a:spcPct val="0"/>
              </a:spcBef>
              <a:buClrTx/>
              <a:buSzTx/>
            </a:pPr>
            <a:r>
              <a:rPr lang="en-US" altLang="en-US" sz="1800" dirty="0">
                <a:latin typeface="Verdana" panose="020B0604030504040204" pitchFamily="34" charset="0"/>
              </a:rPr>
              <a:t>	Estimated poverty rate of 35.2% (instead of 38.2%)</a:t>
            </a:r>
          </a:p>
          <a:p>
            <a:pPr lvl="1">
              <a:spcBef>
                <a:spcPct val="0"/>
              </a:spcBef>
              <a:buClrTx/>
              <a:buSzTx/>
            </a:pPr>
            <a:r>
              <a:rPr lang="en-US" altLang="en-US" sz="1800" dirty="0">
                <a:latin typeface="Verdana" panose="020B0604030504040204" pitchFamily="34" charset="0"/>
              </a:rPr>
              <a:t>	Income elasticity of poverty of -0.77</a:t>
            </a:r>
          </a:p>
          <a:p>
            <a:pPr>
              <a:spcBef>
                <a:spcPct val="0"/>
              </a:spcBef>
              <a:buClrTx/>
              <a:buSzTx/>
            </a:pPr>
            <a:r>
              <a:rPr lang="en-US" altLang="en-US" sz="1800" dirty="0">
                <a:latin typeface="Verdana" panose="020B0604030504040204" pitchFamily="34" charset="0"/>
              </a:rPr>
              <a:t>General point: Link between GDP growth and poverty reduction is not watertight.</a:t>
            </a:r>
            <a:endParaRPr lang="en-US" altLang="en-US" sz="2200" dirty="0">
              <a:latin typeface="Verdana" panose="020B060403050404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xmlns="" id="{68890B46-FAEE-4991-BFDF-013CE7279A41}"/>
              </a:ext>
            </a:extLst>
          </p:cNvPr>
          <p:cNvSpPr>
            <a:spLocks noGrp="1" noChangeArrowheads="1"/>
          </p:cNvSpPr>
          <p:nvPr>
            <p:ph type="title"/>
          </p:nvPr>
        </p:nvSpPr>
        <p:spPr/>
        <p:txBody>
          <a:bodyPr/>
          <a:lstStyle/>
          <a:p>
            <a:r>
              <a:rPr lang="en-US" altLang="en-US"/>
              <a:t>Food price spike</a:t>
            </a:r>
          </a:p>
        </p:txBody>
      </p:sp>
      <p:sp>
        <p:nvSpPr>
          <p:cNvPr id="25603" name="Date Placeholder 3">
            <a:extLst>
              <a:ext uri="{FF2B5EF4-FFF2-40B4-BE49-F238E27FC236}">
                <a16:creationId xmlns:a16="http://schemas.microsoft.com/office/drawing/2014/main" xmlns="" id="{03D42624-17C6-4FB1-8947-7C88E8AF9E03}"/>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52E3CE7F-E9AA-47AB-BA99-E4B7F77C4BCD}" type="datetime4">
              <a:rPr lang="en-US" altLang="en-US" sz="1200" smtClean="0">
                <a:latin typeface="Verdana" panose="020B0604030504040204" pitchFamily="34" charset="0"/>
              </a:rPr>
              <a:pPr>
                <a:spcBef>
                  <a:spcPct val="0"/>
                </a:spcBef>
                <a:buClrTx/>
                <a:buSzTx/>
                <a:buFontTx/>
                <a:buNone/>
              </a:pPr>
              <a:t>May 28, 2019</a:t>
            </a:fld>
            <a:endParaRPr lang="en-US" altLang="en-US" sz="1200">
              <a:latin typeface="Verdana" panose="020B0604030504040204" pitchFamily="34" charset="0"/>
            </a:endParaRPr>
          </a:p>
        </p:txBody>
      </p:sp>
      <p:sp>
        <p:nvSpPr>
          <p:cNvPr id="25604" name="Footer Placeholder 4">
            <a:extLst>
              <a:ext uri="{FF2B5EF4-FFF2-40B4-BE49-F238E27FC236}">
                <a16:creationId xmlns:a16="http://schemas.microsoft.com/office/drawing/2014/main" xmlns="" id="{B04313BC-1924-49B9-9BA3-DA9DF60517CA}"/>
              </a:ext>
            </a:extLst>
          </p:cNvPr>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r>
              <a:rPr lang="en-US" altLang="en-US" sz="1000">
                <a:latin typeface="Verdana" panose="020B0604030504040204" pitchFamily="34" charset="0"/>
              </a:rPr>
              <a:t>National Institute of Statistics of Rwanda</a:t>
            </a:r>
          </a:p>
        </p:txBody>
      </p:sp>
      <p:sp>
        <p:nvSpPr>
          <p:cNvPr id="25605" name="Slide Number Placeholder 5">
            <a:extLst>
              <a:ext uri="{FF2B5EF4-FFF2-40B4-BE49-F238E27FC236}">
                <a16:creationId xmlns:a16="http://schemas.microsoft.com/office/drawing/2014/main" xmlns="" id="{E014D548-5C1B-412F-8EC1-EA9EA30A228A}"/>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70095424-C5E3-4C19-A50A-4B67C009C3E4}" type="slidenum">
              <a:rPr lang="en-US" altLang="en-US" sz="1200" smtClean="0">
                <a:latin typeface="Verdana" panose="020B0604030504040204" pitchFamily="34" charset="0"/>
              </a:rPr>
              <a:pPr>
                <a:spcBef>
                  <a:spcPct val="0"/>
                </a:spcBef>
                <a:buClrTx/>
                <a:buSzTx/>
                <a:buFontTx/>
                <a:buNone/>
              </a:pPr>
              <a:t>16</a:t>
            </a:fld>
            <a:endParaRPr lang="en-US" altLang="en-US" sz="1200">
              <a:latin typeface="Verdana" panose="020B0604030504040204" pitchFamily="34" charset="0"/>
            </a:endParaRPr>
          </a:p>
        </p:txBody>
      </p:sp>
      <p:pic>
        <p:nvPicPr>
          <p:cNvPr id="25606" name="Content Placeholder 6">
            <a:extLst>
              <a:ext uri="{FF2B5EF4-FFF2-40B4-BE49-F238E27FC236}">
                <a16:creationId xmlns:a16="http://schemas.microsoft.com/office/drawing/2014/main" xmlns="" id="{E0E19558-8C16-4A54-9D06-B60871D8C018}"/>
              </a:ext>
            </a:extLst>
          </p:cNvPr>
          <p:cNvPicPr>
            <a:picLocks noGrp="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370013" y="2112963"/>
            <a:ext cx="7313612" cy="3830637"/>
          </a:xfrm>
        </p:spPr>
      </p:pic>
      <p:pic>
        <p:nvPicPr>
          <p:cNvPr id="25607" name="Picture 7">
            <a:extLst>
              <a:ext uri="{FF2B5EF4-FFF2-40B4-BE49-F238E27FC236}">
                <a16:creationId xmlns:a16="http://schemas.microsoft.com/office/drawing/2014/main" xmlns="" id="{1B217782-ECDF-4824-BA96-66F22BA8158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70013" y="1760538"/>
            <a:ext cx="9507537" cy="37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7DCF60-BC34-4F80-9AA3-A29B04675525}"/>
              </a:ext>
            </a:extLst>
          </p:cNvPr>
          <p:cNvSpPr>
            <a:spLocks noGrp="1"/>
          </p:cNvSpPr>
          <p:nvPr>
            <p:ph type="title"/>
          </p:nvPr>
        </p:nvSpPr>
        <p:spPr/>
        <p:txBody>
          <a:bodyPr/>
          <a:lstStyle/>
          <a:p>
            <a:r>
              <a:rPr lang="en-US" dirty="0"/>
              <a:t>Shocks can hurt</a:t>
            </a:r>
          </a:p>
        </p:txBody>
      </p:sp>
      <p:pic>
        <p:nvPicPr>
          <p:cNvPr id="7" name="Content Placeholder 6">
            <a:extLst>
              <a:ext uri="{FF2B5EF4-FFF2-40B4-BE49-F238E27FC236}">
                <a16:creationId xmlns:a16="http://schemas.microsoft.com/office/drawing/2014/main" xmlns="" id="{24A95399-3512-4066-9CD9-2D8621BDD7A3}"/>
              </a:ext>
            </a:extLst>
          </p:cNvPr>
          <p:cNvPicPr>
            <a:picLocks noGrp="1" noChangeAspect="1"/>
          </p:cNvPicPr>
          <p:nvPr>
            <p:ph idx="1"/>
          </p:nvPr>
        </p:nvPicPr>
        <p:blipFill>
          <a:blip r:embed="rId3"/>
          <a:stretch>
            <a:fillRect/>
          </a:stretch>
        </p:blipFill>
        <p:spPr>
          <a:xfrm>
            <a:off x="640149" y="2209800"/>
            <a:ext cx="8182903" cy="3124200"/>
          </a:xfrm>
          <a:prstGeom prst="rect">
            <a:avLst/>
          </a:prstGeom>
        </p:spPr>
      </p:pic>
      <p:sp>
        <p:nvSpPr>
          <p:cNvPr id="4" name="Date Placeholder 3">
            <a:extLst>
              <a:ext uri="{FF2B5EF4-FFF2-40B4-BE49-F238E27FC236}">
                <a16:creationId xmlns:a16="http://schemas.microsoft.com/office/drawing/2014/main" xmlns="" id="{153C6AEE-F5BF-4465-97A6-919927414388}"/>
              </a:ext>
            </a:extLst>
          </p:cNvPr>
          <p:cNvSpPr>
            <a:spLocks noGrp="1"/>
          </p:cNvSpPr>
          <p:nvPr>
            <p:ph type="dt" sz="half" idx="10"/>
          </p:nvPr>
        </p:nvSpPr>
        <p:spPr/>
        <p:txBody>
          <a:bodyPr/>
          <a:lstStyle/>
          <a:p>
            <a:pPr>
              <a:defRPr/>
            </a:pPr>
            <a:fld id="{85892DD0-1E7E-4C9C-96AD-F26112C71EC8}" type="datetime4">
              <a:rPr lang="en-US" smtClean="0"/>
              <a:pPr>
                <a:defRPr/>
              </a:pPr>
              <a:t>May 28, 2019</a:t>
            </a:fld>
            <a:endParaRPr lang="en-US" dirty="0"/>
          </a:p>
        </p:txBody>
      </p:sp>
      <p:sp>
        <p:nvSpPr>
          <p:cNvPr id="5" name="Footer Placeholder 4">
            <a:extLst>
              <a:ext uri="{FF2B5EF4-FFF2-40B4-BE49-F238E27FC236}">
                <a16:creationId xmlns:a16="http://schemas.microsoft.com/office/drawing/2014/main" xmlns="" id="{0348158B-ABE4-4095-83E2-C7DD7793C39A}"/>
              </a:ext>
            </a:extLst>
          </p:cNvPr>
          <p:cNvSpPr>
            <a:spLocks noGrp="1"/>
          </p:cNvSpPr>
          <p:nvPr>
            <p:ph type="ftr" sz="quarter" idx="11"/>
          </p:nvPr>
        </p:nvSpPr>
        <p:spPr/>
        <p:txBody>
          <a:bodyPr/>
          <a:lstStyle/>
          <a:p>
            <a:pPr>
              <a:defRPr/>
            </a:pPr>
            <a:r>
              <a:rPr lang="en-US"/>
              <a:t>National Institute of Statistics of Rwanda</a:t>
            </a:r>
          </a:p>
        </p:txBody>
      </p:sp>
      <p:sp>
        <p:nvSpPr>
          <p:cNvPr id="6" name="Slide Number Placeholder 5">
            <a:extLst>
              <a:ext uri="{FF2B5EF4-FFF2-40B4-BE49-F238E27FC236}">
                <a16:creationId xmlns:a16="http://schemas.microsoft.com/office/drawing/2014/main" xmlns="" id="{0AE98631-7DC9-4F9B-9184-76EB1F36EC9E}"/>
              </a:ext>
            </a:extLst>
          </p:cNvPr>
          <p:cNvSpPr>
            <a:spLocks noGrp="1"/>
          </p:cNvSpPr>
          <p:nvPr>
            <p:ph type="sldNum" sz="quarter" idx="12"/>
          </p:nvPr>
        </p:nvSpPr>
        <p:spPr/>
        <p:txBody>
          <a:bodyPr/>
          <a:lstStyle/>
          <a:p>
            <a:pPr>
              <a:defRPr/>
            </a:pPr>
            <a:fld id="{9396BC8A-A949-46AE-8682-C3D34B2959BC}" type="slidenum">
              <a:rPr lang="en-US" altLang="en-US" smtClean="0"/>
              <a:pPr>
                <a:defRPr/>
              </a:pPr>
              <a:t>17</a:t>
            </a:fld>
            <a:endParaRPr lang="en-US" altLang="en-US" dirty="0"/>
          </a:p>
        </p:txBody>
      </p:sp>
    </p:spTree>
    <p:extLst>
      <p:ext uri="{BB962C8B-B14F-4D97-AF65-F5344CB8AC3E}">
        <p14:creationId xmlns:p14="http://schemas.microsoft.com/office/powerpoint/2010/main" val="896395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xmlns="" id="{D8205EB6-3133-4DFF-8E12-3E1BA772856C}"/>
              </a:ext>
            </a:extLst>
          </p:cNvPr>
          <p:cNvSpPr>
            <a:spLocks noGrp="1" noChangeArrowheads="1"/>
          </p:cNvSpPr>
          <p:nvPr>
            <p:ph type="title"/>
          </p:nvPr>
        </p:nvSpPr>
        <p:spPr/>
        <p:txBody>
          <a:bodyPr/>
          <a:lstStyle/>
          <a:p>
            <a:r>
              <a:rPr lang="en-US" altLang="en-US"/>
              <a:t>Analysis: Inequality</a:t>
            </a:r>
          </a:p>
        </p:txBody>
      </p:sp>
      <p:graphicFrame>
        <p:nvGraphicFramePr>
          <p:cNvPr id="7" name="Content Placeholder 6">
            <a:extLst>
              <a:ext uri="{FF2B5EF4-FFF2-40B4-BE49-F238E27FC236}">
                <a16:creationId xmlns:a16="http://schemas.microsoft.com/office/drawing/2014/main" xmlns="" id="{C0D88899-2F43-4DB4-85D8-51474227CA41}"/>
              </a:ext>
            </a:extLst>
          </p:cNvPr>
          <p:cNvGraphicFramePr>
            <a:graphicFrameLocks noGrp="1"/>
          </p:cNvGraphicFramePr>
          <p:nvPr>
            <p:ph idx="1"/>
          </p:nvPr>
        </p:nvGraphicFramePr>
        <p:xfrm>
          <a:off x="1370013" y="2152650"/>
          <a:ext cx="6173788" cy="2378077"/>
        </p:xfrm>
        <a:graphic>
          <a:graphicData uri="http://schemas.openxmlformats.org/drawingml/2006/table">
            <a:tbl>
              <a:tblPr>
                <a:tableStyleId>{69CF1AB2-1976-4502-BF36-3FF5EA218861}</a:tableStyleId>
              </a:tblPr>
              <a:tblGrid>
                <a:gridCol w="3049588">
                  <a:extLst>
                    <a:ext uri="{9D8B030D-6E8A-4147-A177-3AD203B41FA5}">
                      <a16:colId xmlns:a16="http://schemas.microsoft.com/office/drawing/2014/main" xmlns="" val="1691225307"/>
                    </a:ext>
                  </a:extLst>
                </a:gridCol>
                <a:gridCol w="1041400">
                  <a:extLst>
                    <a:ext uri="{9D8B030D-6E8A-4147-A177-3AD203B41FA5}">
                      <a16:colId xmlns:a16="http://schemas.microsoft.com/office/drawing/2014/main" xmlns="" val="965250613"/>
                    </a:ext>
                  </a:extLst>
                </a:gridCol>
                <a:gridCol w="1041400">
                  <a:extLst>
                    <a:ext uri="{9D8B030D-6E8A-4147-A177-3AD203B41FA5}">
                      <a16:colId xmlns:a16="http://schemas.microsoft.com/office/drawing/2014/main" xmlns="" val="636433846"/>
                    </a:ext>
                  </a:extLst>
                </a:gridCol>
                <a:gridCol w="1041400">
                  <a:extLst>
                    <a:ext uri="{9D8B030D-6E8A-4147-A177-3AD203B41FA5}">
                      <a16:colId xmlns:a16="http://schemas.microsoft.com/office/drawing/2014/main" xmlns="" val="2952282648"/>
                    </a:ext>
                  </a:extLst>
                </a:gridCol>
              </a:tblGrid>
              <a:tr h="182929">
                <a:tc>
                  <a:txBody>
                    <a:bodyPr/>
                    <a:lstStyle/>
                    <a:p>
                      <a:pPr marL="0" marR="0" algn="ctr">
                        <a:spcBef>
                          <a:spcPts val="0"/>
                        </a:spcBef>
                        <a:spcAft>
                          <a:spcPts val="0"/>
                        </a:spcAft>
                      </a:pPr>
                      <a:r>
                        <a:rPr lang="en-GB" sz="1200" dirty="0">
                          <a:effectLst/>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200" dirty="0">
                          <a:effectLst/>
                        </a:rPr>
                        <a:t>2014</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200" dirty="0">
                          <a:effectLst/>
                        </a:rPr>
                        <a:t>2017</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200" dirty="0">
                          <a:effectLst/>
                        </a:rPr>
                        <a:t>Change</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511470226"/>
                  </a:ext>
                </a:extLst>
              </a:tr>
              <a:tr h="182929">
                <a:tc>
                  <a:txBody>
                    <a:bodyPr/>
                    <a:lstStyle/>
                    <a:p>
                      <a:pPr marL="0" marR="0">
                        <a:spcBef>
                          <a:spcPts val="0"/>
                        </a:spcBef>
                        <a:spcAft>
                          <a:spcPts val="0"/>
                        </a:spcAft>
                      </a:pPr>
                      <a:r>
                        <a:rPr lang="en-GB" sz="1200" dirty="0">
                          <a:effectLst/>
                        </a:rPr>
                        <a:t>Gini coefficient</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266700" algn="dec"/>
                        </a:tabLst>
                      </a:pPr>
                      <a:r>
                        <a:rPr lang="en-GB" sz="1200" dirty="0">
                          <a:effectLst/>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266700" algn="dec"/>
                        </a:tabLst>
                      </a:pPr>
                      <a:r>
                        <a:rPr lang="en-GB" sz="1200" dirty="0">
                          <a:effectLst/>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266700" algn="dec"/>
                        </a:tabLst>
                      </a:pPr>
                      <a:r>
                        <a:rPr lang="en-GB" sz="1200" dirty="0">
                          <a:effectLst/>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772275422"/>
                  </a:ext>
                </a:extLst>
              </a:tr>
              <a:tr h="182929">
                <a:tc>
                  <a:txBody>
                    <a:bodyPr/>
                    <a:lstStyle/>
                    <a:p>
                      <a:pPr marL="0" marR="0">
                        <a:spcBef>
                          <a:spcPts val="0"/>
                        </a:spcBef>
                        <a:spcAft>
                          <a:spcPts val="0"/>
                        </a:spcAft>
                      </a:pPr>
                      <a:r>
                        <a:rPr lang="en-GB" sz="1200" dirty="0">
                          <a:effectLst/>
                        </a:rPr>
                        <a:t>  Estimate</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266700" algn="dec"/>
                        </a:tabLst>
                      </a:pPr>
                      <a:r>
                        <a:rPr lang="en-GB" sz="1200" dirty="0">
                          <a:effectLst/>
                        </a:rPr>
                        <a:t>0.447</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266700" algn="dec"/>
                        </a:tabLst>
                      </a:pPr>
                      <a:r>
                        <a:rPr lang="en-GB" sz="1200" dirty="0">
                          <a:effectLst/>
                        </a:rPr>
                        <a:t>0.429</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266700" algn="dec"/>
                        </a:tabLst>
                      </a:pPr>
                      <a:r>
                        <a:rPr lang="en-GB" sz="1200" dirty="0">
                          <a:effectLst/>
                        </a:rPr>
                        <a:t>-0.018</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847185537"/>
                  </a:ext>
                </a:extLst>
              </a:tr>
              <a:tr h="182929">
                <a:tc>
                  <a:txBody>
                    <a:bodyPr/>
                    <a:lstStyle/>
                    <a:p>
                      <a:pPr marL="0" marR="0">
                        <a:spcBef>
                          <a:spcPts val="0"/>
                        </a:spcBef>
                        <a:spcAft>
                          <a:spcPts val="0"/>
                        </a:spcAft>
                      </a:pPr>
                      <a:r>
                        <a:rPr lang="en-GB" sz="1200" dirty="0">
                          <a:effectLst/>
                        </a:rPr>
                        <a:t>  95% confidence interval</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266700" algn="dec"/>
                        </a:tabLst>
                      </a:pPr>
                      <a:r>
                        <a:rPr lang="en-GB" sz="1200" dirty="0">
                          <a:effectLst/>
                        </a:rPr>
                        <a:t>0.436-0.459</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266700" algn="dec"/>
                        </a:tabLst>
                      </a:pPr>
                      <a:r>
                        <a:rPr lang="en-GB" sz="1200" dirty="0">
                          <a:effectLst/>
                        </a:rPr>
                        <a:t>0.420-0.438</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266700" algn="dec"/>
                        </a:tabLst>
                      </a:pPr>
                      <a:r>
                        <a:rPr lang="en-GB" sz="1200" dirty="0">
                          <a:effectLst/>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5060766"/>
                  </a:ext>
                </a:extLst>
              </a:tr>
              <a:tr h="182929">
                <a:tc>
                  <a:txBody>
                    <a:bodyPr/>
                    <a:lstStyle/>
                    <a:p>
                      <a:pPr marL="0" marR="0">
                        <a:spcBef>
                          <a:spcPts val="0"/>
                        </a:spcBef>
                        <a:spcAft>
                          <a:spcPts val="0"/>
                        </a:spcAft>
                      </a:pPr>
                      <a:r>
                        <a:rPr lang="en-GB" sz="1200" dirty="0">
                          <a:effectLst/>
                        </a:rPr>
                        <a:t>Theil’s T [= GE(1)]</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266700" algn="dec"/>
                        </a:tabLst>
                      </a:pPr>
                      <a:r>
                        <a:rPr lang="en-GB" sz="1200" dirty="0">
                          <a:effectLst/>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266700" algn="dec"/>
                        </a:tabLst>
                      </a:pPr>
                      <a:r>
                        <a:rPr lang="en-GB" sz="1200" dirty="0">
                          <a:effectLst/>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266700" algn="dec"/>
                        </a:tabLst>
                      </a:pPr>
                      <a:r>
                        <a:rPr lang="en-GB" sz="1200" dirty="0">
                          <a:effectLst/>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329106822"/>
                  </a:ext>
                </a:extLst>
              </a:tr>
              <a:tr h="182929">
                <a:tc>
                  <a:txBody>
                    <a:bodyPr/>
                    <a:lstStyle/>
                    <a:p>
                      <a:pPr marL="0" marR="0">
                        <a:spcBef>
                          <a:spcPts val="0"/>
                        </a:spcBef>
                        <a:spcAft>
                          <a:spcPts val="0"/>
                        </a:spcAft>
                      </a:pPr>
                      <a:r>
                        <a:rPr lang="en-GB" sz="1200" dirty="0">
                          <a:effectLst/>
                        </a:rPr>
                        <a:t>All Rwanda</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266700" algn="dec"/>
                        </a:tabLst>
                      </a:pPr>
                      <a:r>
                        <a:rPr lang="en-GB" sz="1200" dirty="0">
                          <a:effectLst/>
                        </a:rPr>
                        <a:t>0.442</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266700" algn="dec"/>
                        </a:tabLst>
                      </a:pPr>
                      <a:r>
                        <a:rPr lang="en-GB" sz="1200" dirty="0">
                          <a:effectLst/>
                        </a:rPr>
                        <a:t>0.374</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266700" algn="dec"/>
                        </a:tabLst>
                      </a:pPr>
                      <a:r>
                        <a:rPr lang="en-GB" sz="1200" dirty="0">
                          <a:effectLst/>
                        </a:rPr>
                        <a:t>-0.068</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954448580"/>
                  </a:ext>
                </a:extLst>
              </a:tr>
              <a:tr h="182929">
                <a:tc>
                  <a:txBody>
                    <a:bodyPr/>
                    <a:lstStyle/>
                    <a:p>
                      <a:pPr marL="0" marR="0">
                        <a:spcBef>
                          <a:spcPts val="0"/>
                        </a:spcBef>
                        <a:spcAft>
                          <a:spcPts val="0"/>
                        </a:spcAft>
                      </a:pPr>
                      <a:r>
                        <a:rPr lang="en-GB" sz="1200" dirty="0">
                          <a:effectLst/>
                        </a:rPr>
                        <a:t>  Urban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266700" algn="dec"/>
                        </a:tabLst>
                      </a:pPr>
                      <a:r>
                        <a:rPr lang="en-GB" sz="1200" dirty="0">
                          <a:effectLst/>
                        </a:rPr>
                        <a:t>0.533</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266700" algn="dec"/>
                        </a:tabLst>
                      </a:pPr>
                      <a:r>
                        <a:rPr lang="en-GB" sz="1200" dirty="0">
                          <a:effectLst/>
                        </a:rPr>
                        <a:t>0.417</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266700" algn="dec"/>
                        </a:tabLst>
                      </a:pPr>
                      <a:r>
                        <a:rPr lang="en-GB" sz="1200" dirty="0">
                          <a:effectLst/>
                        </a:rPr>
                        <a:t>-0.116</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8515488"/>
                  </a:ext>
                </a:extLst>
              </a:tr>
              <a:tr h="182929">
                <a:tc>
                  <a:txBody>
                    <a:bodyPr/>
                    <a:lstStyle/>
                    <a:p>
                      <a:pPr marL="0" marR="0">
                        <a:spcBef>
                          <a:spcPts val="0"/>
                        </a:spcBef>
                        <a:spcAft>
                          <a:spcPts val="0"/>
                        </a:spcAft>
                      </a:pPr>
                      <a:r>
                        <a:rPr lang="en-GB" sz="1200" dirty="0">
                          <a:effectLst/>
                        </a:rPr>
                        <a:t>  Rural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266700" algn="dec"/>
                        </a:tabLst>
                      </a:pPr>
                      <a:r>
                        <a:rPr lang="en-GB" sz="1200" dirty="0">
                          <a:effectLst/>
                        </a:rPr>
                        <a:t>0.225</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266700" algn="dec"/>
                        </a:tabLst>
                      </a:pPr>
                      <a:r>
                        <a:rPr lang="en-GB" sz="1200" dirty="0">
                          <a:effectLst/>
                        </a:rPr>
                        <a:t>0.198</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266700" algn="dec"/>
                        </a:tabLst>
                      </a:pPr>
                      <a:r>
                        <a:rPr lang="en-GB" sz="1200" dirty="0">
                          <a:effectLst/>
                        </a:rPr>
                        <a:t>-0.027</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346758878"/>
                  </a:ext>
                </a:extLst>
              </a:tr>
              <a:tr h="182929">
                <a:tc>
                  <a:txBody>
                    <a:bodyPr/>
                    <a:lstStyle/>
                    <a:p>
                      <a:pPr marL="0" marR="0">
                        <a:spcBef>
                          <a:spcPts val="0"/>
                        </a:spcBef>
                        <a:spcAft>
                          <a:spcPts val="0"/>
                        </a:spcAft>
                      </a:pPr>
                      <a:r>
                        <a:rPr lang="en-GB" sz="1200" dirty="0">
                          <a:effectLst/>
                        </a:rPr>
                        <a:t>Decomposition:</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266700" algn="dec"/>
                        </a:tabLst>
                      </a:pPr>
                      <a:r>
                        <a:rPr lang="en-GB" sz="1200" dirty="0">
                          <a:effectLst/>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266700" algn="dec"/>
                        </a:tabLst>
                      </a:pPr>
                      <a:r>
                        <a:rPr lang="en-GB" sz="1200" dirty="0">
                          <a:effectLst/>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266700" algn="dec"/>
                        </a:tabLst>
                      </a:pPr>
                      <a:r>
                        <a:rPr lang="en-GB" sz="1200" dirty="0">
                          <a:effectLst/>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283899389"/>
                  </a:ext>
                </a:extLst>
              </a:tr>
              <a:tr h="182929">
                <a:tc>
                  <a:txBody>
                    <a:bodyPr/>
                    <a:lstStyle/>
                    <a:p>
                      <a:pPr marL="0" marR="0">
                        <a:spcBef>
                          <a:spcPts val="0"/>
                        </a:spcBef>
                        <a:spcAft>
                          <a:spcPts val="0"/>
                        </a:spcAft>
                      </a:pPr>
                      <a:r>
                        <a:rPr lang="en-GB" sz="1200" dirty="0">
                          <a:effectLst/>
                        </a:rPr>
                        <a:t>  “within” inequality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266700" algn="dec"/>
                        </a:tabLst>
                      </a:pPr>
                      <a:r>
                        <a:rPr lang="en-GB" sz="1200" dirty="0">
                          <a:effectLst/>
                        </a:rPr>
                        <a:t>0.335</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266700" algn="dec"/>
                        </a:tabLst>
                      </a:pPr>
                      <a:r>
                        <a:rPr lang="en-GB" sz="1200" dirty="0">
                          <a:effectLst/>
                        </a:rPr>
                        <a:t>0.277</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266700" algn="dec"/>
                        </a:tabLst>
                      </a:pPr>
                      <a:r>
                        <a:rPr lang="en-GB" sz="1200" dirty="0">
                          <a:effectLst/>
                        </a:rPr>
                        <a:t>-0.058</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318698574"/>
                  </a:ext>
                </a:extLst>
              </a:tr>
              <a:tr h="182929">
                <a:tc>
                  <a:txBody>
                    <a:bodyPr/>
                    <a:lstStyle/>
                    <a:p>
                      <a:pPr marL="0" marR="0">
                        <a:spcBef>
                          <a:spcPts val="0"/>
                        </a:spcBef>
                        <a:spcAft>
                          <a:spcPts val="0"/>
                        </a:spcAft>
                      </a:pPr>
                      <a:r>
                        <a:rPr lang="en-GB" sz="1200" dirty="0">
                          <a:effectLst/>
                        </a:rPr>
                        <a:t>  “between” inequality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266700" algn="dec"/>
                        </a:tabLst>
                      </a:pPr>
                      <a:r>
                        <a:rPr lang="en-GB" sz="1200" dirty="0">
                          <a:effectLst/>
                        </a:rPr>
                        <a:t>0.107</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266700" algn="dec"/>
                        </a:tabLst>
                      </a:pPr>
                      <a:r>
                        <a:rPr lang="en-GB" sz="1200" dirty="0">
                          <a:effectLst/>
                        </a:rPr>
                        <a:t>0.097</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266700" algn="dec"/>
                        </a:tabLst>
                      </a:pPr>
                      <a:r>
                        <a:rPr lang="en-GB" sz="1200" dirty="0">
                          <a:effectLst/>
                        </a:rPr>
                        <a:t>-0.010</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462200105"/>
                  </a:ext>
                </a:extLst>
              </a:tr>
              <a:tr h="365858">
                <a:tc>
                  <a:txBody>
                    <a:bodyPr/>
                    <a:lstStyle/>
                    <a:p>
                      <a:pPr marL="0" marR="0">
                        <a:spcBef>
                          <a:spcPts val="0"/>
                        </a:spcBef>
                        <a:spcAft>
                          <a:spcPts val="0"/>
                        </a:spcAft>
                      </a:pPr>
                      <a:r>
                        <a:rPr lang="en-GB" sz="1200" dirty="0">
                          <a:effectLst/>
                        </a:rPr>
                        <a:t>Memo: “between” inequality as % of total inequality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381000" algn="dec"/>
                        </a:tabLst>
                      </a:pPr>
                      <a:r>
                        <a:rPr lang="en-GB" sz="1200" dirty="0">
                          <a:effectLst/>
                        </a:rPr>
                        <a:t>24%</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381000" algn="dec"/>
                        </a:tabLst>
                      </a:pPr>
                      <a:r>
                        <a:rPr lang="en-GB" sz="1200" dirty="0">
                          <a:effectLst/>
                        </a:rPr>
                        <a:t>26%</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381000" algn="dec"/>
                        </a:tabLst>
                      </a:pPr>
                      <a:r>
                        <a:rPr lang="en-GB" sz="1200" dirty="0">
                          <a:effectLst/>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470244945"/>
                  </a:ext>
                </a:extLst>
              </a:tr>
            </a:tbl>
          </a:graphicData>
        </a:graphic>
      </p:graphicFrame>
      <p:sp>
        <p:nvSpPr>
          <p:cNvPr id="31814" name="Date Placeholder 3">
            <a:extLst>
              <a:ext uri="{FF2B5EF4-FFF2-40B4-BE49-F238E27FC236}">
                <a16:creationId xmlns:a16="http://schemas.microsoft.com/office/drawing/2014/main" xmlns="" id="{F899EE15-97B0-4F90-858C-742FD380823B}"/>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2DC21C52-FCA1-4C49-8DE7-3363142DF3E8}" type="datetime4">
              <a:rPr lang="en-US" altLang="en-US" sz="1200" smtClean="0">
                <a:latin typeface="Verdana" panose="020B0604030504040204" pitchFamily="34" charset="0"/>
              </a:rPr>
              <a:pPr>
                <a:spcBef>
                  <a:spcPct val="0"/>
                </a:spcBef>
                <a:buClrTx/>
                <a:buSzTx/>
                <a:buFontTx/>
                <a:buNone/>
              </a:pPr>
              <a:t>May 28, 2019</a:t>
            </a:fld>
            <a:endParaRPr lang="en-US" altLang="en-US" sz="1200">
              <a:latin typeface="Verdana" panose="020B0604030504040204" pitchFamily="34" charset="0"/>
            </a:endParaRPr>
          </a:p>
        </p:txBody>
      </p:sp>
      <p:sp>
        <p:nvSpPr>
          <p:cNvPr id="31815" name="Footer Placeholder 4">
            <a:extLst>
              <a:ext uri="{FF2B5EF4-FFF2-40B4-BE49-F238E27FC236}">
                <a16:creationId xmlns:a16="http://schemas.microsoft.com/office/drawing/2014/main" xmlns="" id="{D0E1735A-5D5B-4D13-B26C-577DBE3517BD}"/>
              </a:ext>
            </a:extLst>
          </p:cNvPr>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r>
              <a:rPr lang="en-US" altLang="en-US" sz="1000">
                <a:latin typeface="Verdana" panose="020B0604030504040204" pitchFamily="34" charset="0"/>
              </a:rPr>
              <a:t>National Institute of Statistics of Rwanda</a:t>
            </a:r>
          </a:p>
        </p:txBody>
      </p:sp>
      <p:sp>
        <p:nvSpPr>
          <p:cNvPr id="31816" name="Slide Number Placeholder 5">
            <a:extLst>
              <a:ext uri="{FF2B5EF4-FFF2-40B4-BE49-F238E27FC236}">
                <a16:creationId xmlns:a16="http://schemas.microsoft.com/office/drawing/2014/main" xmlns="" id="{0ACAC59A-03F8-40A0-AFF8-15B801D1A9ED}"/>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53157FEC-CD6E-4F0D-9D08-6EE3A2839E59}" type="slidenum">
              <a:rPr lang="en-US" altLang="en-US" sz="1200" smtClean="0">
                <a:latin typeface="Verdana" panose="020B0604030504040204" pitchFamily="34" charset="0"/>
              </a:rPr>
              <a:pPr>
                <a:spcBef>
                  <a:spcPct val="0"/>
                </a:spcBef>
                <a:buClrTx/>
                <a:buSzTx/>
                <a:buFontTx/>
                <a:buNone/>
              </a:pPr>
              <a:t>18</a:t>
            </a:fld>
            <a:endParaRPr lang="en-US" altLang="en-US" sz="1200">
              <a:latin typeface="Verdana" panose="020B0604030504040204" pitchFamily="34" charset="0"/>
            </a:endParaRPr>
          </a:p>
        </p:txBody>
      </p:sp>
      <p:pic>
        <p:nvPicPr>
          <p:cNvPr id="31817" name="Picture 7">
            <a:extLst>
              <a:ext uri="{FF2B5EF4-FFF2-40B4-BE49-F238E27FC236}">
                <a16:creationId xmlns:a16="http://schemas.microsoft.com/office/drawing/2014/main" xmlns="" id="{C0C018B6-E81D-49AF-801B-AA1940C3AE7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0013" y="1798638"/>
            <a:ext cx="85471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818" name="TextBox 8">
            <a:extLst>
              <a:ext uri="{FF2B5EF4-FFF2-40B4-BE49-F238E27FC236}">
                <a16:creationId xmlns:a16="http://schemas.microsoft.com/office/drawing/2014/main" xmlns="" id="{FB0678A3-C0A8-469E-9D76-9B76659F7A91}"/>
              </a:ext>
            </a:extLst>
          </p:cNvPr>
          <p:cNvSpPr txBox="1">
            <a:spLocks noChangeArrowheads="1"/>
          </p:cNvSpPr>
          <p:nvPr/>
        </p:nvSpPr>
        <p:spPr bwMode="auto">
          <a:xfrm>
            <a:off x="1370013" y="4953000"/>
            <a:ext cx="6173787"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 typeface="Wingdings" panose="05000000000000000000" pitchFamily="2" charset="2"/>
              <a:buChar char="Ø"/>
            </a:pPr>
            <a:r>
              <a:rPr lang="en-US" altLang="en-US" sz="1600" dirty="0">
                <a:latin typeface="Verdana" panose="020B0604030504040204" pitchFamily="34" charset="0"/>
              </a:rPr>
              <a:t>Inequality fell between 2013/14 and 2016/17</a:t>
            </a:r>
          </a:p>
          <a:p>
            <a:pPr>
              <a:spcBef>
                <a:spcPct val="0"/>
              </a:spcBef>
              <a:buClrTx/>
              <a:buSzTx/>
              <a:buFont typeface="Wingdings" panose="05000000000000000000" pitchFamily="2" charset="2"/>
              <a:buChar char="Ø"/>
            </a:pPr>
            <a:r>
              <a:rPr lang="en-US" altLang="en-US" sz="1600" dirty="0">
                <a:latin typeface="Verdana" panose="020B0604030504040204" pitchFamily="34" charset="0"/>
              </a:rPr>
              <a:t>Rural inequality is low</a:t>
            </a:r>
          </a:p>
          <a:p>
            <a:pPr>
              <a:spcBef>
                <a:spcPct val="0"/>
              </a:spcBef>
              <a:buClrTx/>
              <a:buSzTx/>
              <a:buFont typeface="Wingdings" panose="05000000000000000000" pitchFamily="2" charset="2"/>
              <a:buChar char="Ø"/>
            </a:pPr>
            <a:r>
              <a:rPr lang="en-US" altLang="en-US" sz="1600" dirty="0">
                <a:latin typeface="Verdana" panose="020B0604030504040204" pitchFamily="34" charset="0"/>
              </a:rPr>
              <a:t>A quarter of inequality is due to urban/rural divide</a:t>
            </a:r>
          </a:p>
          <a:p>
            <a:pPr>
              <a:spcBef>
                <a:spcPct val="0"/>
              </a:spcBef>
              <a:buClrTx/>
              <a:buSzTx/>
              <a:buFont typeface="Wingdings" panose="05000000000000000000" pitchFamily="2" charset="2"/>
              <a:buChar char="Ø"/>
            </a:pPr>
            <a:endParaRPr lang="en-US" altLang="en-US" sz="1600" dirty="0">
              <a:latin typeface="Verdana" panose="020B0604030504040204" pitchFamily="34" charset="0"/>
            </a:endParaRPr>
          </a:p>
          <a:p>
            <a:pPr>
              <a:spcBef>
                <a:spcPct val="0"/>
              </a:spcBef>
              <a:buClrTx/>
              <a:buSzTx/>
              <a:buFont typeface="Wingdings" panose="05000000000000000000" pitchFamily="2" charset="2"/>
              <a:buChar char="Ø"/>
            </a:pPr>
            <a:r>
              <a:rPr lang="en-US" altLang="en-US" sz="1600" dirty="0">
                <a:latin typeface="Verdana" panose="020B0604030504040204" pitchFamily="34" charset="0"/>
              </a:rPr>
              <a:t>Why? Mainly because reported expend./ae of rich fell</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xmlns="" id="{A721F769-1E06-4F62-913A-C3BF0CB41295}"/>
              </a:ext>
            </a:extLst>
          </p:cNvPr>
          <p:cNvSpPr>
            <a:spLocks noGrp="1" noChangeArrowheads="1"/>
          </p:cNvSpPr>
          <p:nvPr>
            <p:ph type="title"/>
          </p:nvPr>
        </p:nvSpPr>
        <p:spPr/>
        <p:txBody>
          <a:bodyPr/>
          <a:lstStyle/>
          <a:p>
            <a:r>
              <a:rPr lang="en-US" altLang="en-US"/>
              <a:t>Analysis: Shift-share</a:t>
            </a:r>
          </a:p>
        </p:txBody>
      </p:sp>
      <p:graphicFrame>
        <p:nvGraphicFramePr>
          <p:cNvPr id="7" name="Content Placeholder 6">
            <a:extLst>
              <a:ext uri="{FF2B5EF4-FFF2-40B4-BE49-F238E27FC236}">
                <a16:creationId xmlns:a16="http://schemas.microsoft.com/office/drawing/2014/main" xmlns="" id="{0A0EFCE9-E832-4B79-921A-6B52B4005994}"/>
              </a:ext>
            </a:extLst>
          </p:cNvPr>
          <p:cNvGraphicFramePr>
            <a:graphicFrameLocks noGrp="1"/>
          </p:cNvGraphicFramePr>
          <p:nvPr>
            <p:ph idx="1"/>
          </p:nvPr>
        </p:nvGraphicFramePr>
        <p:xfrm>
          <a:off x="1370013" y="2362200"/>
          <a:ext cx="6743700" cy="2133600"/>
        </p:xfrm>
        <a:graphic>
          <a:graphicData uri="http://schemas.openxmlformats.org/drawingml/2006/table">
            <a:tbl>
              <a:tblPr firstRow="1" firstCol="1" bandRow="1">
                <a:tableStyleId>{BC89EF96-8CEA-46FF-86C4-4CE0E7609802}</a:tableStyleId>
              </a:tblPr>
              <a:tblGrid>
                <a:gridCol w="2939562">
                  <a:extLst>
                    <a:ext uri="{9D8B030D-6E8A-4147-A177-3AD203B41FA5}">
                      <a16:colId xmlns:a16="http://schemas.microsoft.com/office/drawing/2014/main" xmlns="" val="4173528181"/>
                    </a:ext>
                  </a:extLst>
                </a:gridCol>
                <a:gridCol w="1902069">
                  <a:extLst>
                    <a:ext uri="{9D8B030D-6E8A-4147-A177-3AD203B41FA5}">
                      <a16:colId xmlns:a16="http://schemas.microsoft.com/office/drawing/2014/main" xmlns="" val="2267952105"/>
                    </a:ext>
                  </a:extLst>
                </a:gridCol>
                <a:gridCol w="1902069">
                  <a:extLst>
                    <a:ext uri="{9D8B030D-6E8A-4147-A177-3AD203B41FA5}">
                      <a16:colId xmlns:a16="http://schemas.microsoft.com/office/drawing/2014/main" xmlns="" val="2797091112"/>
                    </a:ext>
                  </a:extLst>
                </a:gridCol>
              </a:tblGrid>
              <a:tr h="0">
                <a:tc rowSpan="2">
                  <a:txBody>
                    <a:bodyPr/>
                    <a:lstStyle/>
                    <a:p>
                      <a:pPr marL="0" marR="0" algn="ctr">
                        <a:spcBef>
                          <a:spcPts val="0"/>
                        </a:spcBef>
                        <a:spcAft>
                          <a:spcPts val="0"/>
                        </a:spcAft>
                      </a:pPr>
                      <a:r>
                        <a:rPr lang="en-GB" sz="1400" dirty="0">
                          <a:effectLst/>
                        </a:rPr>
                        <a:t> </a:t>
                      </a:r>
                      <a:endPar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gridSpan="2">
                  <a:txBody>
                    <a:bodyPr/>
                    <a:lstStyle/>
                    <a:p>
                      <a:pPr marL="0" marR="0" algn="ctr">
                        <a:spcBef>
                          <a:spcPts val="0"/>
                        </a:spcBef>
                        <a:spcAft>
                          <a:spcPts val="0"/>
                        </a:spcAft>
                      </a:pPr>
                      <a:r>
                        <a:rPr lang="en-GB" sz="1400" dirty="0">
                          <a:effectLst/>
                        </a:rPr>
                        <a:t>Total poverty</a:t>
                      </a:r>
                      <a:endPar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xmlns="" val="130877632"/>
                  </a:ext>
                </a:extLst>
              </a:tr>
              <a:tr h="0">
                <a:tc vMerge="1">
                  <a:txBody>
                    <a:bodyPr/>
                    <a:lstStyle/>
                    <a:p>
                      <a:endParaRPr lang="en-US"/>
                    </a:p>
                  </a:txBody>
                  <a:tcPr/>
                </a:tc>
                <a:tc>
                  <a:txBody>
                    <a:bodyPr/>
                    <a:lstStyle/>
                    <a:p>
                      <a:pPr marL="0" marR="0" algn="ctr">
                        <a:spcBef>
                          <a:spcPts val="0"/>
                        </a:spcBef>
                        <a:spcAft>
                          <a:spcPts val="0"/>
                        </a:spcAft>
                      </a:pPr>
                      <a:r>
                        <a:rPr lang="en-GB" sz="1400" dirty="0">
                          <a:effectLst/>
                        </a:rPr>
                        <a:t>Absolute change</a:t>
                      </a:r>
                      <a:endPar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400" dirty="0">
                          <a:effectLst/>
                        </a:rPr>
                        <a:t>Percentage change</a:t>
                      </a:r>
                      <a:endPar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731675559"/>
                  </a:ext>
                </a:extLst>
              </a:tr>
              <a:tr h="0">
                <a:tc>
                  <a:txBody>
                    <a:bodyPr/>
                    <a:lstStyle/>
                    <a:p>
                      <a:pPr marL="0" marR="0">
                        <a:spcBef>
                          <a:spcPts val="0"/>
                        </a:spcBef>
                        <a:spcAft>
                          <a:spcPts val="0"/>
                        </a:spcAft>
                      </a:pPr>
                      <a:r>
                        <a:rPr lang="en-GB" sz="1400" dirty="0">
                          <a:effectLst/>
                        </a:rPr>
                        <a:t>Change in headcount poverty</a:t>
                      </a:r>
                      <a:endPar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tabLst>
                          <a:tab pos="266700" algn="dec"/>
                        </a:tabLst>
                      </a:pPr>
                      <a:r>
                        <a:rPr lang="en-GB" sz="1400" dirty="0">
                          <a:effectLst/>
                        </a:rPr>
                        <a:t>-0.90</a:t>
                      </a:r>
                      <a:endPar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tabLst>
                          <a:tab pos="409575" algn="dec"/>
                        </a:tabLst>
                      </a:pPr>
                      <a:r>
                        <a:rPr lang="en-GB" sz="1400" dirty="0">
                          <a:effectLst/>
                        </a:rPr>
                        <a:t>100.00</a:t>
                      </a:r>
                      <a:endPar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6197971"/>
                  </a:ext>
                </a:extLst>
              </a:tr>
              <a:tr h="0">
                <a:tc>
                  <a:txBody>
                    <a:bodyPr/>
                    <a:lstStyle/>
                    <a:p>
                      <a:pPr marL="0" marR="0">
                        <a:spcBef>
                          <a:spcPts val="0"/>
                        </a:spcBef>
                        <a:spcAft>
                          <a:spcPts val="0"/>
                        </a:spcAft>
                      </a:pPr>
                      <a:r>
                        <a:rPr lang="en-GB" sz="1400" dirty="0">
                          <a:effectLst/>
                        </a:rPr>
                        <a:t>of which</a:t>
                      </a:r>
                      <a:endPar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tabLst>
                          <a:tab pos="266700" algn="dec"/>
                        </a:tabLst>
                      </a:pPr>
                      <a:r>
                        <a:rPr lang="en-GB" sz="1400" dirty="0">
                          <a:effectLst/>
                        </a:rPr>
                        <a:t> </a:t>
                      </a:r>
                      <a:endPar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tabLst>
                          <a:tab pos="409575" algn="dec"/>
                        </a:tabLst>
                      </a:pPr>
                      <a:r>
                        <a:rPr lang="en-GB" sz="1400" dirty="0">
                          <a:effectLst/>
                        </a:rPr>
                        <a:t> </a:t>
                      </a:r>
                      <a:endPar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416835955"/>
                  </a:ext>
                </a:extLst>
              </a:tr>
              <a:tr h="0">
                <a:tc>
                  <a:txBody>
                    <a:bodyPr/>
                    <a:lstStyle/>
                    <a:p>
                      <a:pPr marL="0" marR="0">
                        <a:spcBef>
                          <a:spcPts val="0"/>
                        </a:spcBef>
                        <a:spcAft>
                          <a:spcPts val="0"/>
                        </a:spcAft>
                      </a:pPr>
                      <a:r>
                        <a:rPr lang="en-GB" sz="1400" dirty="0">
                          <a:effectLst/>
                        </a:rPr>
                        <a:t>  Intra-sectoral effect</a:t>
                      </a:r>
                      <a:endPar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tabLst>
                          <a:tab pos="266700" algn="dec"/>
                        </a:tabLst>
                      </a:pPr>
                      <a:r>
                        <a:rPr lang="en-GB" sz="1400" dirty="0">
                          <a:effectLst/>
                        </a:rPr>
                        <a:t>-0.60</a:t>
                      </a:r>
                      <a:endPar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tabLst>
                          <a:tab pos="409575" algn="dec"/>
                        </a:tabLst>
                      </a:pPr>
                      <a:r>
                        <a:rPr lang="en-GB" sz="1400" dirty="0">
                          <a:effectLst/>
                        </a:rPr>
                        <a:t>66.9</a:t>
                      </a:r>
                      <a:endPar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891536490"/>
                  </a:ext>
                </a:extLst>
              </a:tr>
              <a:tr h="0">
                <a:tc>
                  <a:txBody>
                    <a:bodyPr/>
                    <a:lstStyle/>
                    <a:p>
                      <a:pPr marL="0" marR="0">
                        <a:spcBef>
                          <a:spcPts val="0"/>
                        </a:spcBef>
                        <a:spcAft>
                          <a:spcPts val="0"/>
                        </a:spcAft>
                      </a:pPr>
                      <a:r>
                        <a:rPr lang="en-GB" sz="1400" dirty="0">
                          <a:effectLst/>
                        </a:rPr>
                        <a:t>  Population-shift effect</a:t>
                      </a:r>
                      <a:endPar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tabLst>
                          <a:tab pos="266700" algn="dec"/>
                        </a:tabLst>
                      </a:pPr>
                      <a:r>
                        <a:rPr lang="en-GB" sz="1400" dirty="0">
                          <a:effectLst/>
                        </a:rPr>
                        <a:t>-0.30</a:t>
                      </a:r>
                      <a:endPar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tabLst>
                          <a:tab pos="409575" algn="dec"/>
                        </a:tabLst>
                      </a:pPr>
                      <a:r>
                        <a:rPr lang="en-GB" sz="1400" dirty="0">
                          <a:effectLst/>
                        </a:rPr>
                        <a:t>33.9</a:t>
                      </a:r>
                      <a:endPar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743948822"/>
                  </a:ext>
                </a:extLst>
              </a:tr>
              <a:tr h="0">
                <a:tc>
                  <a:txBody>
                    <a:bodyPr/>
                    <a:lstStyle/>
                    <a:p>
                      <a:pPr marL="0" marR="0">
                        <a:spcBef>
                          <a:spcPts val="0"/>
                        </a:spcBef>
                        <a:spcAft>
                          <a:spcPts val="0"/>
                        </a:spcAft>
                      </a:pPr>
                      <a:r>
                        <a:rPr lang="en-GB" sz="1400" dirty="0">
                          <a:effectLst/>
                        </a:rPr>
                        <a:t>  Interaction effect</a:t>
                      </a:r>
                      <a:endPar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tabLst>
                          <a:tab pos="266700" algn="dec"/>
                        </a:tabLst>
                      </a:pPr>
                      <a:r>
                        <a:rPr lang="en-GB" sz="1400" dirty="0">
                          <a:effectLst/>
                        </a:rPr>
                        <a:t>0.01</a:t>
                      </a:r>
                      <a:endPar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tabLst>
                          <a:tab pos="409575" algn="dec"/>
                        </a:tabLst>
                      </a:pPr>
                      <a:r>
                        <a:rPr lang="en-GB" sz="1400" dirty="0">
                          <a:effectLst/>
                        </a:rPr>
                        <a:t>-0.8</a:t>
                      </a:r>
                      <a:endPar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740307136"/>
                  </a:ext>
                </a:extLst>
              </a:tr>
              <a:tr h="0">
                <a:tc>
                  <a:txBody>
                    <a:bodyPr/>
                    <a:lstStyle/>
                    <a:p>
                      <a:pPr marL="0" marR="0">
                        <a:spcBef>
                          <a:spcPts val="0"/>
                        </a:spcBef>
                        <a:spcAft>
                          <a:spcPts val="0"/>
                        </a:spcAft>
                      </a:pPr>
                      <a:r>
                        <a:rPr lang="en-GB" sz="1400" dirty="0">
                          <a:effectLst/>
                        </a:rPr>
                        <a:t>Intra-sectoral effects</a:t>
                      </a:r>
                      <a:endPar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tabLst>
                          <a:tab pos="266700" algn="dec"/>
                        </a:tabLst>
                      </a:pPr>
                      <a:r>
                        <a:rPr lang="en-GB" sz="1400" dirty="0">
                          <a:effectLst/>
                        </a:rPr>
                        <a:t> </a:t>
                      </a:r>
                      <a:endPar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tabLst>
                          <a:tab pos="409575" algn="dec"/>
                        </a:tabLst>
                      </a:pPr>
                      <a:r>
                        <a:rPr lang="en-GB" sz="1400" dirty="0">
                          <a:effectLst/>
                        </a:rPr>
                        <a:t> </a:t>
                      </a:r>
                      <a:endPar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943591587"/>
                  </a:ext>
                </a:extLst>
              </a:tr>
              <a:tr h="44450">
                <a:tc>
                  <a:txBody>
                    <a:bodyPr/>
                    <a:lstStyle/>
                    <a:p>
                      <a:pPr marL="0" marR="0">
                        <a:spcBef>
                          <a:spcPts val="0"/>
                        </a:spcBef>
                        <a:spcAft>
                          <a:spcPts val="0"/>
                        </a:spcAft>
                      </a:pPr>
                      <a:r>
                        <a:rPr lang="en-GB" sz="1400" dirty="0">
                          <a:effectLst/>
                        </a:rPr>
                        <a:t>  Urban</a:t>
                      </a:r>
                      <a:endPar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tabLst>
                          <a:tab pos="266700" algn="dec"/>
                        </a:tabLst>
                      </a:pPr>
                      <a:r>
                        <a:rPr lang="en-GB" sz="1400" dirty="0">
                          <a:effectLst/>
                        </a:rPr>
                        <a:t>-0.01</a:t>
                      </a:r>
                      <a:endPar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tabLst>
                          <a:tab pos="409575" algn="dec"/>
                        </a:tabLst>
                      </a:pPr>
                      <a:r>
                        <a:rPr lang="en-GB" sz="1400" dirty="0">
                          <a:effectLst/>
                        </a:rPr>
                        <a:t>0.7</a:t>
                      </a:r>
                      <a:endPar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316397532"/>
                  </a:ext>
                </a:extLst>
              </a:tr>
              <a:tr h="0">
                <a:tc>
                  <a:txBody>
                    <a:bodyPr/>
                    <a:lstStyle/>
                    <a:p>
                      <a:pPr marL="0" marR="0">
                        <a:spcBef>
                          <a:spcPts val="0"/>
                        </a:spcBef>
                        <a:spcAft>
                          <a:spcPts val="0"/>
                        </a:spcAft>
                      </a:pPr>
                      <a:r>
                        <a:rPr lang="en-GB" sz="1400" dirty="0">
                          <a:effectLst/>
                        </a:rPr>
                        <a:t>  Rural</a:t>
                      </a:r>
                      <a:endPar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tabLst>
                          <a:tab pos="266700" algn="dec"/>
                        </a:tabLst>
                      </a:pPr>
                      <a:r>
                        <a:rPr lang="en-GB" sz="1400" dirty="0">
                          <a:effectLst/>
                        </a:rPr>
                        <a:t>-0.59</a:t>
                      </a:r>
                      <a:endPar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tabLst>
                          <a:tab pos="409575" algn="dec"/>
                        </a:tabLst>
                      </a:pPr>
                      <a:r>
                        <a:rPr lang="en-GB" sz="1400" dirty="0">
                          <a:effectLst/>
                        </a:rPr>
                        <a:t>66.2</a:t>
                      </a:r>
                      <a:endPar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525464143"/>
                  </a:ext>
                </a:extLst>
              </a:tr>
            </a:tbl>
          </a:graphicData>
        </a:graphic>
      </p:graphicFrame>
      <p:sp>
        <p:nvSpPr>
          <p:cNvPr id="35890" name="Date Placeholder 3">
            <a:extLst>
              <a:ext uri="{FF2B5EF4-FFF2-40B4-BE49-F238E27FC236}">
                <a16:creationId xmlns:a16="http://schemas.microsoft.com/office/drawing/2014/main" xmlns="" id="{934EACEF-9778-46DC-83A7-7CACDBDEE8BC}"/>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EC8CDB68-D52A-40BF-9630-9BEFF55D8857}" type="datetime4">
              <a:rPr lang="en-US" altLang="en-US" sz="1200" smtClean="0">
                <a:latin typeface="Verdana" panose="020B0604030504040204" pitchFamily="34" charset="0"/>
              </a:rPr>
              <a:pPr>
                <a:spcBef>
                  <a:spcPct val="0"/>
                </a:spcBef>
                <a:buClrTx/>
                <a:buSzTx/>
                <a:buFontTx/>
                <a:buNone/>
              </a:pPr>
              <a:t>May 28, 2019</a:t>
            </a:fld>
            <a:endParaRPr lang="en-US" altLang="en-US" sz="1200">
              <a:latin typeface="Verdana" panose="020B0604030504040204" pitchFamily="34" charset="0"/>
            </a:endParaRPr>
          </a:p>
        </p:txBody>
      </p:sp>
      <p:sp>
        <p:nvSpPr>
          <p:cNvPr id="35891" name="Footer Placeholder 4">
            <a:extLst>
              <a:ext uri="{FF2B5EF4-FFF2-40B4-BE49-F238E27FC236}">
                <a16:creationId xmlns:a16="http://schemas.microsoft.com/office/drawing/2014/main" xmlns="" id="{B10B5B3E-C61C-460B-B9DD-E0C0A7D22523}"/>
              </a:ext>
            </a:extLst>
          </p:cNvPr>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r>
              <a:rPr lang="en-US" altLang="en-US" sz="1000">
                <a:latin typeface="Verdana" panose="020B0604030504040204" pitchFamily="34" charset="0"/>
              </a:rPr>
              <a:t>National Institute of Statistics of Rwanda</a:t>
            </a:r>
          </a:p>
        </p:txBody>
      </p:sp>
      <p:sp>
        <p:nvSpPr>
          <p:cNvPr id="35892" name="Slide Number Placeholder 5">
            <a:extLst>
              <a:ext uri="{FF2B5EF4-FFF2-40B4-BE49-F238E27FC236}">
                <a16:creationId xmlns:a16="http://schemas.microsoft.com/office/drawing/2014/main" xmlns="" id="{A7B04763-E1A8-4A08-8143-0BBEC54A1F33}"/>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7B57BF78-49CC-4959-9F75-EED5EAD3C740}" type="slidenum">
              <a:rPr lang="en-US" altLang="en-US" sz="1200" smtClean="0">
                <a:latin typeface="Verdana" panose="020B0604030504040204" pitchFamily="34" charset="0"/>
              </a:rPr>
              <a:pPr>
                <a:spcBef>
                  <a:spcPct val="0"/>
                </a:spcBef>
                <a:buClrTx/>
                <a:buSzTx/>
                <a:buFontTx/>
                <a:buNone/>
              </a:pPr>
              <a:t>19</a:t>
            </a:fld>
            <a:endParaRPr lang="en-US" altLang="en-US" sz="1200">
              <a:latin typeface="Verdana" panose="020B0604030504040204" pitchFamily="34" charset="0"/>
            </a:endParaRPr>
          </a:p>
        </p:txBody>
      </p:sp>
      <p:pic>
        <p:nvPicPr>
          <p:cNvPr id="35893" name="Picture 7">
            <a:extLst>
              <a:ext uri="{FF2B5EF4-FFF2-40B4-BE49-F238E27FC236}">
                <a16:creationId xmlns:a16="http://schemas.microsoft.com/office/drawing/2014/main" xmlns="" id="{C2A73F92-7ED1-4A94-8315-39C45547864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0013" y="1882775"/>
            <a:ext cx="9213850"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94" name="TextBox 8">
            <a:extLst>
              <a:ext uri="{FF2B5EF4-FFF2-40B4-BE49-F238E27FC236}">
                <a16:creationId xmlns:a16="http://schemas.microsoft.com/office/drawing/2014/main" xmlns="" id="{A2F22C7D-A3E3-4EAD-803D-A14DC2751DE6}"/>
              </a:ext>
            </a:extLst>
          </p:cNvPr>
          <p:cNvSpPr txBox="1">
            <a:spLocks noChangeArrowheads="1"/>
          </p:cNvSpPr>
          <p:nvPr/>
        </p:nvSpPr>
        <p:spPr bwMode="auto">
          <a:xfrm>
            <a:off x="1370013" y="4800600"/>
            <a:ext cx="67437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 typeface="Wingdings" panose="05000000000000000000" pitchFamily="2" charset="2"/>
              <a:buChar char="Ø"/>
            </a:pPr>
            <a:r>
              <a:rPr lang="en-US" altLang="en-US" sz="1600" dirty="0">
                <a:latin typeface="Verdana" panose="020B0604030504040204" pitchFamily="34" charset="0"/>
              </a:rPr>
              <a:t>A third of poverty reduction was due to movement from poorer rural to richer urban </a:t>
            </a:r>
            <a:r>
              <a:rPr lang="en-US" altLang="en-US" sz="1600" dirty="0" smtClean="0">
                <a:latin typeface="Verdana" panose="020B0604030504040204" pitchFamily="34" charset="0"/>
              </a:rPr>
              <a:t>areas</a:t>
            </a:r>
            <a:endParaRPr lang="en-US" altLang="en-US" sz="1600" dirty="0">
              <a:latin typeface="Verdana" panose="020B060403050404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xmlns="" id="{E1E35E80-5758-497F-8DEF-117E2E233708}"/>
              </a:ext>
            </a:extLst>
          </p:cNvPr>
          <p:cNvSpPr>
            <a:spLocks noGrp="1" noChangeArrowheads="1"/>
          </p:cNvSpPr>
          <p:nvPr>
            <p:ph type="title"/>
          </p:nvPr>
        </p:nvSpPr>
        <p:spPr>
          <a:xfrm>
            <a:off x="1370013" y="301625"/>
            <a:ext cx="7313612" cy="917575"/>
          </a:xfrm>
        </p:spPr>
        <p:txBody>
          <a:bodyPr/>
          <a:lstStyle/>
          <a:p>
            <a:pPr algn="ctr"/>
            <a:r>
              <a:rPr lang="en-US" altLang="en-US"/>
              <a:t>Outline</a:t>
            </a:r>
          </a:p>
        </p:txBody>
      </p:sp>
      <p:sp>
        <p:nvSpPr>
          <p:cNvPr id="5123" name="Content Placeholder 2">
            <a:extLst>
              <a:ext uri="{FF2B5EF4-FFF2-40B4-BE49-F238E27FC236}">
                <a16:creationId xmlns:a16="http://schemas.microsoft.com/office/drawing/2014/main" xmlns="" id="{67785E47-84A5-4140-8861-6F51B197AD60}"/>
              </a:ext>
            </a:extLst>
          </p:cNvPr>
          <p:cNvSpPr>
            <a:spLocks noGrp="1"/>
          </p:cNvSpPr>
          <p:nvPr>
            <p:ph idx="1"/>
          </p:nvPr>
        </p:nvSpPr>
        <p:spPr>
          <a:xfrm>
            <a:off x="1370013" y="1981200"/>
            <a:ext cx="7313612" cy="4495800"/>
          </a:xfrm>
        </p:spPr>
        <p:txBody>
          <a:bodyPr/>
          <a:lstStyle/>
          <a:p>
            <a:pPr marL="514350" indent="-514350">
              <a:buFont typeface="Wingdings" panose="05000000000000000000" pitchFamily="2" charset="2"/>
              <a:buAutoNum type="arabicPeriod"/>
              <a:defRPr/>
            </a:pPr>
            <a:r>
              <a:rPr lang="en-US" altLang="en-US" sz="2400" dirty="0"/>
              <a:t>Background: Evolution of GDP and poverty</a:t>
            </a:r>
          </a:p>
          <a:p>
            <a:pPr marL="514350" indent="-514350">
              <a:buFont typeface="Wingdings" panose="05000000000000000000" pitchFamily="2" charset="2"/>
              <a:buAutoNum type="arabicPeriod"/>
              <a:defRPr/>
            </a:pPr>
            <a:r>
              <a:rPr lang="en-US" altLang="en-US" sz="2400" dirty="0"/>
              <a:t>How poverty is measured</a:t>
            </a:r>
          </a:p>
          <a:p>
            <a:pPr marL="514350" indent="-514350">
              <a:buFont typeface="Wingdings" panose="05000000000000000000" pitchFamily="2" charset="2"/>
              <a:buAutoNum type="arabicPeriod"/>
              <a:defRPr/>
            </a:pPr>
            <a:r>
              <a:rPr lang="en-US" altLang="en-US" sz="2400" dirty="0"/>
              <a:t>Poverty dynamics: </a:t>
            </a:r>
          </a:p>
          <a:p>
            <a:pPr marL="914400" lvl="1" indent="-514350">
              <a:buFont typeface="Wingdings" panose="05000000000000000000" pitchFamily="2" charset="2"/>
              <a:buAutoNum type="alphaLcParenR"/>
              <a:defRPr/>
            </a:pPr>
            <a:r>
              <a:rPr lang="en-US" altLang="en-US" sz="2000" dirty="0"/>
              <a:t>Moving into and out of poverty</a:t>
            </a:r>
          </a:p>
          <a:p>
            <a:pPr marL="914400" lvl="1" indent="-514350">
              <a:buFont typeface="+mj-lt"/>
              <a:buAutoNum type="alphaLcParenR"/>
              <a:defRPr/>
            </a:pPr>
            <a:r>
              <a:rPr lang="en-US" altLang="en-US" sz="2000" dirty="0"/>
              <a:t>Moving up and down the income distribution</a:t>
            </a:r>
          </a:p>
          <a:p>
            <a:pPr marL="514350" indent="-514350">
              <a:buFont typeface="Wingdings" panose="05000000000000000000" pitchFamily="2" charset="2"/>
              <a:buAutoNum type="arabicPeriod"/>
              <a:defRPr/>
            </a:pPr>
            <a:r>
              <a:rPr lang="en-US" altLang="en-US" sz="2400" dirty="0"/>
              <a:t>Linking economic growth to changes in poverty</a:t>
            </a:r>
          </a:p>
          <a:p>
            <a:pPr marL="514350" indent="-514350">
              <a:buFont typeface="Wingdings" panose="05000000000000000000" pitchFamily="2" charset="2"/>
              <a:buAutoNum type="arabicPeriod"/>
              <a:defRPr/>
            </a:pPr>
            <a:r>
              <a:rPr lang="en-US" altLang="en-US" sz="2400" dirty="0"/>
              <a:t>Who has gained from economic growth?</a:t>
            </a:r>
          </a:p>
          <a:p>
            <a:pPr marL="514350" indent="-514350">
              <a:buFont typeface="Wingdings" panose="05000000000000000000" pitchFamily="2" charset="2"/>
              <a:buAutoNum type="arabicPeriod"/>
              <a:defRPr/>
            </a:pPr>
            <a:r>
              <a:rPr lang="en-US" altLang="en-US" sz="2400" dirty="0"/>
              <a:t>Correlates of movements into and out of poverty</a:t>
            </a:r>
          </a:p>
          <a:p>
            <a:pPr>
              <a:buFont typeface="Wingdings" panose="05000000000000000000" pitchFamily="2" charset="2"/>
              <a:buNone/>
              <a:defRPr/>
            </a:pPr>
            <a:endParaRPr lang="en-US" altLang="en-US" sz="2400" dirty="0"/>
          </a:p>
        </p:txBody>
      </p:sp>
      <p:sp>
        <p:nvSpPr>
          <p:cNvPr id="7172" name="Date Placeholder 3">
            <a:extLst>
              <a:ext uri="{FF2B5EF4-FFF2-40B4-BE49-F238E27FC236}">
                <a16:creationId xmlns:a16="http://schemas.microsoft.com/office/drawing/2014/main" xmlns="" id="{F0AE791B-9637-46EE-90BF-173AC72A6AC8}"/>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AD5CFDD6-1F2A-4208-90B4-2331993051B2}" type="datetime4">
              <a:rPr lang="en-US" altLang="en-US" sz="1200" smtClean="0">
                <a:latin typeface="Verdana" panose="020B0604030504040204" pitchFamily="34" charset="0"/>
              </a:rPr>
              <a:pPr>
                <a:spcBef>
                  <a:spcPct val="0"/>
                </a:spcBef>
                <a:buClrTx/>
                <a:buSzTx/>
                <a:buFontTx/>
                <a:buNone/>
              </a:pPr>
              <a:t>May 28, 2019</a:t>
            </a:fld>
            <a:endParaRPr lang="en-US" altLang="en-US" sz="1200">
              <a:latin typeface="Verdana" panose="020B0604030504040204" pitchFamily="34" charset="0"/>
            </a:endParaRPr>
          </a:p>
        </p:txBody>
      </p:sp>
      <p:sp>
        <p:nvSpPr>
          <p:cNvPr id="7173" name="Footer Placeholder 4">
            <a:extLst>
              <a:ext uri="{FF2B5EF4-FFF2-40B4-BE49-F238E27FC236}">
                <a16:creationId xmlns:a16="http://schemas.microsoft.com/office/drawing/2014/main" xmlns="" id="{EF2C200F-748A-4168-A08F-C0387AEEB8C8}"/>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r>
              <a:rPr lang="en-US" altLang="en-US" sz="1000">
                <a:latin typeface="Verdana" panose="020B0604030504040204" pitchFamily="34" charset="0"/>
              </a:rPr>
              <a:t>National Institute of Statistics of Rwanda</a:t>
            </a:r>
          </a:p>
        </p:txBody>
      </p:sp>
      <p:sp>
        <p:nvSpPr>
          <p:cNvPr id="7174" name="Slide Number Placeholder 5">
            <a:extLst>
              <a:ext uri="{FF2B5EF4-FFF2-40B4-BE49-F238E27FC236}">
                <a16:creationId xmlns:a16="http://schemas.microsoft.com/office/drawing/2014/main" xmlns="" id="{DA898614-E095-4F03-9AA0-406CF14D37A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7917941B-E876-4124-94D2-8A5BFE28A9BC}" type="slidenum">
              <a:rPr lang="en-US" altLang="en-US" sz="1200" smtClean="0">
                <a:latin typeface="Verdana" panose="020B0604030504040204" pitchFamily="34" charset="0"/>
              </a:rPr>
              <a:pPr>
                <a:spcBef>
                  <a:spcPct val="0"/>
                </a:spcBef>
                <a:buClrTx/>
                <a:buSzTx/>
                <a:buFontTx/>
                <a:buNone/>
              </a:pPr>
              <a:t>2</a:t>
            </a:fld>
            <a:endParaRPr lang="en-US" altLang="en-US" sz="1200">
              <a:latin typeface="Verdana" panose="020B060403050404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xmlns="" id="{E1E35E80-5758-497F-8DEF-117E2E233708}"/>
              </a:ext>
            </a:extLst>
          </p:cNvPr>
          <p:cNvSpPr>
            <a:spLocks noGrp="1" noChangeArrowheads="1"/>
          </p:cNvSpPr>
          <p:nvPr>
            <p:ph type="title"/>
          </p:nvPr>
        </p:nvSpPr>
        <p:spPr>
          <a:xfrm>
            <a:off x="1370013" y="301625"/>
            <a:ext cx="7313612" cy="917575"/>
          </a:xfrm>
        </p:spPr>
        <p:txBody>
          <a:bodyPr/>
          <a:lstStyle/>
          <a:p>
            <a:pPr algn="ctr"/>
            <a:r>
              <a:rPr lang="en-US" altLang="en-US"/>
              <a:t>Outline</a:t>
            </a:r>
          </a:p>
        </p:txBody>
      </p:sp>
      <p:sp>
        <p:nvSpPr>
          <p:cNvPr id="5123" name="Content Placeholder 2">
            <a:extLst>
              <a:ext uri="{FF2B5EF4-FFF2-40B4-BE49-F238E27FC236}">
                <a16:creationId xmlns:a16="http://schemas.microsoft.com/office/drawing/2014/main" xmlns="" id="{67785E47-84A5-4140-8861-6F51B197AD60}"/>
              </a:ext>
            </a:extLst>
          </p:cNvPr>
          <p:cNvSpPr>
            <a:spLocks noGrp="1"/>
          </p:cNvSpPr>
          <p:nvPr>
            <p:ph idx="1"/>
          </p:nvPr>
        </p:nvSpPr>
        <p:spPr>
          <a:xfrm>
            <a:off x="1370013" y="1981200"/>
            <a:ext cx="7313612" cy="4495800"/>
          </a:xfrm>
        </p:spPr>
        <p:txBody>
          <a:bodyPr/>
          <a:lstStyle/>
          <a:p>
            <a:pPr marL="514350" indent="-514350">
              <a:buFont typeface="Wingdings" panose="05000000000000000000" pitchFamily="2" charset="2"/>
              <a:buAutoNum type="arabicPeriod"/>
              <a:defRPr/>
            </a:pPr>
            <a:r>
              <a:rPr lang="en-US" altLang="en-US" sz="2400" dirty="0">
                <a:solidFill>
                  <a:schemeClr val="bg1">
                    <a:lumMod val="75000"/>
                  </a:schemeClr>
                </a:solidFill>
              </a:rPr>
              <a:t>Background: Evolution of GDP and poverty</a:t>
            </a:r>
          </a:p>
          <a:p>
            <a:pPr marL="514350" indent="-514350">
              <a:buFont typeface="Wingdings" panose="05000000000000000000" pitchFamily="2" charset="2"/>
              <a:buAutoNum type="arabicPeriod"/>
              <a:defRPr/>
            </a:pPr>
            <a:r>
              <a:rPr lang="en-US" altLang="en-US" sz="2400" dirty="0">
                <a:solidFill>
                  <a:schemeClr val="bg1">
                    <a:lumMod val="75000"/>
                  </a:schemeClr>
                </a:solidFill>
              </a:rPr>
              <a:t>How poverty is measured</a:t>
            </a:r>
          </a:p>
          <a:p>
            <a:pPr marL="514350" indent="-514350">
              <a:buFont typeface="Wingdings" panose="05000000000000000000" pitchFamily="2" charset="2"/>
              <a:buAutoNum type="arabicPeriod"/>
              <a:defRPr/>
            </a:pPr>
            <a:r>
              <a:rPr lang="en-US" altLang="en-US" sz="2400" dirty="0">
                <a:solidFill>
                  <a:schemeClr val="bg1">
                    <a:lumMod val="75000"/>
                  </a:schemeClr>
                </a:solidFill>
              </a:rPr>
              <a:t>Poverty dynamics: </a:t>
            </a:r>
          </a:p>
          <a:p>
            <a:pPr marL="914400" lvl="1" indent="-514350">
              <a:buFont typeface="Wingdings" panose="05000000000000000000" pitchFamily="2" charset="2"/>
              <a:buAutoNum type="alphaLcParenR"/>
              <a:defRPr/>
            </a:pPr>
            <a:r>
              <a:rPr lang="en-US" altLang="en-US" sz="2000" dirty="0">
                <a:solidFill>
                  <a:schemeClr val="bg1">
                    <a:lumMod val="75000"/>
                  </a:schemeClr>
                </a:solidFill>
              </a:rPr>
              <a:t>Moving into and out of poverty</a:t>
            </a:r>
          </a:p>
          <a:p>
            <a:pPr marL="914400" lvl="1" indent="-514350">
              <a:buFont typeface="+mj-lt"/>
              <a:buAutoNum type="alphaLcParenR"/>
              <a:defRPr/>
            </a:pPr>
            <a:r>
              <a:rPr lang="en-US" altLang="en-US" sz="2000" dirty="0">
                <a:solidFill>
                  <a:schemeClr val="bg1">
                    <a:lumMod val="75000"/>
                  </a:schemeClr>
                </a:solidFill>
              </a:rPr>
              <a:t>Moving up and down the income distribution</a:t>
            </a:r>
          </a:p>
          <a:p>
            <a:pPr marL="514350" indent="-514350">
              <a:buFont typeface="Wingdings" panose="05000000000000000000" pitchFamily="2" charset="2"/>
              <a:buAutoNum type="arabicPeriod"/>
              <a:defRPr/>
            </a:pPr>
            <a:r>
              <a:rPr lang="en-US" altLang="en-US" sz="2400" dirty="0">
                <a:solidFill>
                  <a:schemeClr val="bg1">
                    <a:lumMod val="75000"/>
                  </a:schemeClr>
                </a:solidFill>
              </a:rPr>
              <a:t>Linking economic growth to changes in poverty</a:t>
            </a:r>
          </a:p>
          <a:p>
            <a:pPr marL="514350" indent="-514350">
              <a:buFont typeface="Wingdings" panose="05000000000000000000" pitchFamily="2" charset="2"/>
              <a:buAutoNum type="arabicPeriod"/>
              <a:defRPr/>
            </a:pPr>
            <a:r>
              <a:rPr lang="en-US" altLang="en-US" sz="2400" dirty="0"/>
              <a:t>Who has gained from economic growth?</a:t>
            </a:r>
          </a:p>
          <a:p>
            <a:pPr marL="514350" indent="-514350">
              <a:buFont typeface="Wingdings" panose="05000000000000000000" pitchFamily="2" charset="2"/>
              <a:buAutoNum type="arabicPeriod"/>
              <a:defRPr/>
            </a:pPr>
            <a:r>
              <a:rPr lang="en-US" altLang="en-US" sz="2400" dirty="0">
                <a:solidFill>
                  <a:schemeClr val="bg1">
                    <a:lumMod val="75000"/>
                  </a:schemeClr>
                </a:solidFill>
              </a:rPr>
              <a:t>Correlates of movements into and out of poverty</a:t>
            </a:r>
          </a:p>
          <a:p>
            <a:pPr>
              <a:buFont typeface="Wingdings" panose="05000000000000000000" pitchFamily="2" charset="2"/>
              <a:buNone/>
              <a:defRPr/>
            </a:pPr>
            <a:endParaRPr lang="en-US" altLang="en-US" sz="2400" dirty="0"/>
          </a:p>
        </p:txBody>
      </p:sp>
      <p:sp>
        <p:nvSpPr>
          <p:cNvPr id="7172" name="Date Placeholder 3">
            <a:extLst>
              <a:ext uri="{FF2B5EF4-FFF2-40B4-BE49-F238E27FC236}">
                <a16:creationId xmlns:a16="http://schemas.microsoft.com/office/drawing/2014/main" xmlns="" id="{F0AE791B-9637-46EE-90BF-173AC72A6AC8}"/>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AD5CFDD6-1F2A-4208-90B4-2331993051B2}" type="datetime4">
              <a:rPr lang="en-US" altLang="en-US" sz="1200" smtClean="0">
                <a:latin typeface="Verdana" panose="020B0604030504040204" pitchFamily="34" charset="0"/>
              </a:rPr>
              <a:pPr>
                <a:spcBef>
                  <a:spcPct val="0"/>
                </a:spcBef>
                <a:buClrTx/>
                <a:buSzTx/>
                <a:buFontTx/>
                <a:buNone/>
              </a:pPr>
              <a:t>May 28, 2019</a:t>
            </a:fld>
            <a:endParaRPr lang="en-US" altLang="en-US" sz="1200">
              <a:latin typeface="Verdana" panose="020B0604030504040204" pitchFamily="34" charset="0"/>
            </a:endParaRPr>
          </a:p>
        </p:txBody>
      </p:sp>
      <p:sp>
        <p:nvSpPr>
          <p:cNvPr id="7173" name="Footer Placeholder 4">
            <a:extLst>
              <a:ext uri="{FF2B5EF4-FFF2-40B4-BE49-F238E27FC236}">
                <a16:creationId xmlns:a16="http://schemas.microsoft.com/office/drawing/2014/main" xmlns="" id="{EF2C200F-748A-4168-A08F-C0387AEEB8C8}"/>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r>
              <a:rPr lang="en-US" altLang="en-US" sz="1000">
                <a:latin typeface="Verdana" panose="020B0604030504040204" pitchFamily="34" charset="0"/>
              </a:rPr>
              <a:t>National Institute of Statistics of Rwanda</a:t>
            </a:r>
          </a:p>
        </p:txBody>
      </p:sp>
      <p:sp>
        <p:nvSpPr>
          <p:cNvPr id="7174" name="Slide Number Placeholder 5">
            <a:extLst>
              <a:ext uri="{FF2B5EF4-FFF2-40B4-BE49-F238E27FC236}">
                <a16:creationId xmlns:a16="http://schemas.microsoft.com/office/drawing/2014/main" xmlns="" id="{DA898614-E095-4F03-9AA0-406CF14D37A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7917941B-E876-4124-94D2-8A5BFE28A9BC}" type="slidenum">
              <a:rPr lang="en-US" altLang="en-US" sz="1200" smtClean="0">
                <a:latin typeface="Verdana" panose="020B0604030504040204" pitchFamily="34" charset="0"/>
              </a:rPr>
              <a:pPr>
                <a:spcBef>
                  <a:spcPct val="0"/>
                </a:spcBef>
                <a:buClrTx/>
                <a:buSzTx/>
                <a:buFontTx/>
                <a:buNone/>
              </a:pPr>
              <a:t>20</a:t>
            </a:fld>
            <a:endParaRPr lang="en-US" altLang="en-US" sz="1200">
              <a:latin typeface="Verdana" panose="020B0604030504040204" pitchFamily="34" charset="0"/>
            </a:endParaRPr>
          </a:p>
        </p:txBody>
      </p:sp>
    </p:spTree>
    <p:extLst>
      <p:ext uri="{BB962C8B-B14F-4D97-AF65-F5344CB8AC3E}">
        <p14:creationId xmlns:p14="http://schemas.microsoft.com/office/powerpoint/2010/main" val="23160772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xmlns="" id="{7E2F9824-B3C2-4097-B629-4C8303E2169C}"/>
              </a:ext>
            </a:extLst>
          </p:cNvPr>
          <p:cNvSpPr>
            <a:spLocks noGrp="1" noChangeArrowheads="1"/>
          </p:cNvSpPr>
          <p:nvPr>
            <p:ph type="title"/>
          </p:nvPr>
        </p:nvSpPr>
        <p:spPr/>
        <p:txBody>
          <a:bodyPr/>
          <a:lstStyle/>
          <a:p>
            <a:r>
              <a:rPr lang="en-US" altLang="en-US"/>
              <a:t>Geographic pattern</a:t>
            </a:r>
          </a:p>
        </p:txBody>
      </p:sp>
      <p:graphicFrame>
        <p:nvGraphicFramePr>
          <p:cNvPr id="7" name="Content Placeholder 6">
            <a:extLst>
              <a:ext uri="{FF2B5EF4-FFF2-40B4-BE49-F238E27FC236}">
                <a16:creationId xmlns:a16="http://schemas.microsoft.com/office/drawing/2014/main" xmlns="" id="{7ED63AF4-E528-4A0D-9360-B21C2D60A3CF}"/>
              </a:ext>
            </a:extLst>
          </p:cNvPr>
          <p:cNvGraphicFramePr>
            <a:graphicFrameLocks noGrp="1"/>
          </p:cNvGraphicFramePr>
          <p:nvPr>
            <p:ph idx="1"/>
          </p:nvPr>
        </p:nvGraphicFramePr>
        <p:xfrm>
          <a:off x="1365250" y="1965325"/>
          <a:ext cx="4933950" cy="2927346"/>
        </p:xfrm>
        <a:graphic>
          <a:graphicData uri="http://schemas.openxmlformats.org/drawingml/2006/table">
            <a:tbl>
              <a:tblPr firstRow="1" firstCol="1" bandRow="1">
                <a:tableStyleId>{BC89EF96-8CEA-46FF-86C4-4CE0E7609802}</a:tableStyleId>
              </a:tblPr>
              <a:tblGrid>
                <a:gridCol w="1638537">
                  <a:extLst>
                    <a:ext uri="{9D8B030D-6E8A-4147-A177-3AD203B41FA5}">
                      <a16:colId xmlns:a16="http://schemas.microsoft.com/office/drawing/2014/main" xmlns="" val="3521988699"/>
                    </a:ext>
                  </a:extLst>
                </a:gridCol>
                <a:gridCol w="1098471">
                  <a:extLst>
                    <a:ext uri="{9D8B030D-6E8A-4147-A177-3AD203B41FA5}">
                      <a16:colId xmlns:a16="http://schemas.microsoft.com/office/drawing/2014/main" xmlns="" val="2085818869"/>
                    </a:ext>
                  </a:extLst>
                </a:gridCol>
                <a:gridCol w="1098471">
                  <a:extLst>
                    <a:ext uri="{9D8B030D-6E8A-4147-A177-3AD203B41FA5}">
                      <a16:colId xmlns:a16="http://schemas.microsoft.com/office/drawing/2014/main" xmlns="" val="1281864178"/>
                    </a:ext>
                  </a:extLst>
                </a:gridCol>
                <a:gridCol w="1098471">
                  <a:extLst>
                    <a:ext uri="{9D8B030D-6E8A-4147-A177-3AD203B41FA5}">
                      <a16:colId xmlns:a16="http://schemas.microsoft.com/office/drawing/2014/main" xmlns="" val="164091017"/>
                    </a:ext>
                  </a:extLst>
                </a:gridCol>
              </a:tblGrid>
              <a:tr h="182959">
                <a:tc rowSpan="2">
                  <a:txBody>
                    <a:bodyPr/>
                    <a:lstStyle/>
                    <a:p>
                      <a:pPr marL="0" marR="0" algn="l">
                        <a:spcBef>
                          <a:spcPts val="0"/>
                        </a:spcBef>
                        <a:spcAft>
                          <a:spcPts val="0"/>
                        </a:spcAft>
                      </a:pPr>
                      <a:r>
                        <a:rPr lang="en-US" sz="1200" dirty="0">
                          <a:effectLst/>
                        </a:rPr>
                        <a:t> </a:t>
                      </a:r>
                    </a:p>
                    <a:p>
                      <a:pPr marL="0" marR="0" algn="l">
                        <a:spcBef>
                          <a:spcPts val="0"/>
                        </a:spcBef>
                        <a:spcAft>
                          <a:spcPts val="0"/>
                        </a:spcAft>
                      </a:pPr>
                      <a:r>
                        <a:rPr lang="en-US" sz="1200" dirty="0">
                          <a:effectLst/>
                        </a:rPr>
                        <a:t> </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tc>
                <a:tc gridSpan="3">
                  <a:txBody>
                    <a:bodyPr/>
                    <a:lstStyle/>
                    <a:p>
                      <a:pPr marL="0" marR="0" algn="ctr">
                        <a:spcBef>
                          <a:spcPts val="0"/>
                        </a:spcBef>
                        <a:spcAft>
                          <a:spcPts val="0"/>
                        </a:spcAft>
                      </a:pPr>
                      <a:r>
                        <a:rPr lang="en-GB" sz="1200" dirty="0">
                          <a:effectLst/>
                        </a:rPr>
                        <a:t>Total Poverty</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2021521772"/>
                  </a:ext>
                </a:extLst>
              </a:tr>
              <a:tr h="365920">
                <a:tc vMerge="1">
                  <a:txBody>
                    <a:bodyPr/>
                    <a:lstStyle/>
                    <a:p>
                      <a:endParaRPr lang="en-US"/>
                    </a:p>
                  </a:txBody>
                  <a:tcPr/>
                </a:tc>
                <a:tc>
                  <a:txBody>
                    <a:bodyPr/>
                    <a:lstStyle/>
                    <a:p>
                      <a:pPr marL="0" marR="0" algn="ctr">
                        <a:spcBef>
                          <a:spcPts val="0"/>
                        </a:spcBef>
                        <a:spcAft>
                          <a:spcPts val="0"/>
                        </a:spcAft>
                      </a:pPr>
                      <a:r>
                        <a:rPr lang="en-GB" sz="1200" dirty="0">
                          <a:effectLst/>
                        </a:rPr>
                        <a:t>2014</a:t>
                      </a:r>
                      <a:endParaRPr lang="en-US" sz="1200" dirty="0">
                        <a:effectLst/>
                      </a:endParaRPr>
                    </a:p>
                    <a:p>
                      <a:pPr marL="0" marR="0" algn="ctr">
                        <a:spcBef>
                          <a:spcPts val="0"/>
                        </a:spcBef>
                        <a:spcAft>
                          <a:spcPts val="0"/>
                        </a:spcAft>
                      </a:pPr>
                      <a:r>
                        <a:rPr lang="en-GB" sz="1200" dirty="0">
                          <a:effectLst/>
                        </a:rPr>
                        <a:t>(EICV4)</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tc>
                <a:tc>
                  <a:txBody>
                    <a:bodyPr/>
                    <a:lstStyle/>
                    <a:p>
                      <a:pPr marL="0" marR="0" algn="ctr">
                        <a:spcBef>
                          <a:spcPts val="0"/>
                        </a:spcBef>
                        <a:spcAft>
                          <a:spcPts val="0"/>
                        </a:spcAft>
                      </a:pPr>
                      <a:r>
                        <a:rPr lang="en-GB" sz="1200" dirty="0">
                          <a:effectLst/>
                        </a:rPr>
                        <a:t>2017</a:t>
                      </a:r>
                      <a:endParaRPr lang="en-US" sz="1200" dirty="0">
                        <a:effectLst/>
                      </a:endParaRPr>
                    </a:p>
                    <a:p>
                      <a:pPr marL="0" marR="0" algn="ctr">
                        <a:spcBef>
                          <a:spcPts val="0"/>
                        </a:spcBef>
                        <a:spcAft>
                          <a:spcPts val="0"/>
                        </a:spcAft>
                      </a:pPr>
                      <a:r>
                        <a:rPr lang="en-GB" sz="1200" dirty="0">
                          <a:effectLst/>
                        </a:rPr>
                        <a:t>(EICV5)</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tc>
                <a:tc>
                  <a:txBody>
                    <a:bodyPr/>
                    <a:lstStyle/>
                    <a:p>
                      <a:pPr marL="0" marR="0" algn="ctr">
                        <a:spcBef>
                          <a:spcPts val="0"/>
                        </a:spcBef>
                        <a:spcAft>
                          <a:spcPts val="0"/>
                        </a:spcAft>
                      </a:pPr>
                      <a:r>
                        <a:rPr lang="en-GB" sz="1200" dirty="0">
                          <a:effectLst/>
                        </a:rPr>
                        <a:t>Change</a:t>
                      </a:r>
                      <a:endParaRPr lang="en-US" sz="1200" dirty="0">
                        <a:effectLst/>
                      </a:endParaRPr>
                    </a:p>
                    <a:p>
                      <a:pPr marL="0" marR="0" algn="ctr">
                        <a:spcBef>
                          <a:spcPts val="0"/>
                        </a:spcBef>
                        <a:spcAft>
                          <a:spcPts val="0"/>
                        </a:spcAft>
                      </a:pPr>
                      <a:r>
                        <a:rPr lang="en-GB" sz="1200" dirty="0">
                          <a:effectLst/>
                        </a:rPr>
                        <a:t>% points</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tc>
                <a:extLst>
                  <a:ext uri="{0D108BD9-81ED-4DB2-BD59-A6C34878D82A}">
                    <a16:rowId xmlns:a16="http://schemas.microsoft.com/office/drawing/2014/main" xmlns="" val="622412037"/>
                  </a:ext>
                </a:extLst>
              </a:tr>
              <a:tr h="182959">
                <a:tc>
                  <a:txBody>
                    <a:bodyPr/>
                    <a:lstStyle/>
                    <a:p>
                      <a:pPr marL="0" marR="0" algn="l">
                        <a:spcBef>
                          <a:spcPts val="0"/>
                        </a:spcBef>
                        <a:spcAft>
                          <a:spcPts val="0"/>
                        </a:spcAft>
                      </a:pP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tc>
                <a:tc gridSpan="3">
                  <a:txBody>
                    <a:bodyPr/>
                    <a:lstStyle/>
                    <a:p>
                      <a:pPr marL="0" marR="0" algn="ctr">
                        <a:spcBef>
                          <a:spcPts val="0"/>
                        </a:spcBef>
                        <a:spcAft>
                          <a:spcPts val="0"/>
                        </a:spcAft>
                      </a:pPr>
                      <a:r>
                        <a:rPr lang="en-US" sz="1200" dirty="0">
                          <a:effectLst/>
                        </a:rPr>
                        <a:t>percentages</a:t>
                      </a:r>
                      <a:endParaRPr lang="en-US" sz="1200" i="1"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tc>
                <a:tc hMerge="1">
                  <a:txBody>
                    <a:bodyPr/>
                    <a:lstStyle/>
                    <a:p>
                      <a:pPr marL="0" marR="0" algn="ctr">
                        <a:spcBef>
                          <a:spcPts val="0"/>
                        </a:spcBef>
                        <a:spcAft>
                          <a:spcPts val="0"/>
                        </a:spcAft>
                      </a:pPr>
                      <a:endParaRPr lang="en-US" sz="11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pPr marL="0" marR="0" algn="ctr">
                        <a:spcBef>
                          <a:spcPts val="0"/>
                        </a:spcBef>
                        <a:spcAft>
                          <a:spcPts val="0"/>
                        </a:spcAft>
                      </a:pPr>
                      <a:endParaRPr lang="en-US" sz="11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82593172"/>
                  </a:ext>
                </a:extLst>
              </a:tr>
              <a:tr h="182959">
                <a:tc>
                  <a:txBody>
                    <a:bodyPr/>
                    <a:lstStyle/>
                    <a:p>
                      <a:pPr marL="0" marR="0" algn="l">
                        <a:spcBef>
                          <a:spcPts val="0"/>
                        </a:spcBef>
                        <a:spcAft>
                          <a:spcPts val="0"/>
                        </a:spcAft>
                      </a:pPr>
                      <a:r>
                        <a:rPr lang="en-GB" sz="1200" dirty="0">
                          <a:effectLst/>
                        </a:rPr>
                        <a:t>Nationally</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tc>
                <a:tc>
                  <a:txBody>
                    <a:bodyPr/>
                    <a:lstStyle/>
                    <a:p>
                      <a:pPr marL="0" marR="0" algn="l">
                        <a:spcBef>
                          <a:spcPts val="0"/>
                        </a:spcBef>
                        <a:spcAft>
                          <a:spcPts val="0"/>
                        </a:spcAft>
                      </a:pPr>
                      <a:r>
                        <a:rPr lang="en-US" sz="1200" dirty="0">
                          <a:effectLst/>
                        </a:rPr>
                        <a:t> </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tc>
                <a:tc>
                  <a:txBody>
                    <a:bodyPr/>
                    <a:lstStyle/>
                    <a:p>
                      <a:pPr marL="0" marR="0" algn="l">
                        <a:spcBef>
                          <a:spcPts val="0"/>
                        </a:spcBef>
                        <a:spcAft>
                          <a:spcPts val="0"/>
                        </a:spcAft>
                      </a:pPr>
                      <a:r>
                        <a:rPr lang="en-US" sz="1200" dirty="0">
                          <a:effectLst/>
                        </a:rPr>
                        <a:t> </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tc>
                <a:tc>
                  <a:txBody>
                    <a:bodyPr/>
                    <a:lstStyle/>
                    <a:p>
                      <a:pPr marL="0" marR="0" algn="l">
                        <a:spcBef>
                          <a:spcPts val="0"/>
                        </a:spcBef>
                        <a:spcAft>
                          <a:spcPts val="0"/>
                        </a:spcAft>
                      </a:pPr>
                      <a:r>
                        <a:rPr lang="en-US" sz="1200" dirty="0">
                          <a:effectLst/>
                        </a:rPr>
                        <a:t> </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tc>
                <a:extLst>
                  <a:ext uri="{0D108BD9-81ED-4DB2-BD59-A6C34878D82A}">
                    <a16:rowId xmlns:a16="http://schemas.microsoft.com/office/drawing/2014/main" xmlns="" val="2540861199"/>
                  </a:ext>
                </a:extLst>
              </a:tr>
              <a:tr h="182959">
                <a:tc>
                  <a:txBody>
                    <a:bodyPr/>
                    <a:lstStyle/>
                    <a:p>
                      <a:pPr marL="0" marR="0" algn="l">
                        <a:spcBef>
                          <a:spcPts val="0"/>
                        </a:spcBef>
                        <a:spcAft>
                          <a:spcPts val="0"/>
                        </a:spcAft>
                      </a:pPr>
                      <a:r>
                        <a:rPr lang="en-GB" sz="1200" dirty="0">
                          <a:effectLst/>
                        </a:rPr>
                        <a:t>  Rwanda</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tc>
                <a:tc>
                  <a:txBody>
                    <a:bodyPr/>
                    <a:lstStyle/>
                    <a:p>
                      <a:pPr marL="0" marR="0" algn="ctr">
                        <a:spcBef>
                          <a:spcPts val="0"/>
                        </a:spcBef>
                        <a:spcAft>
                          <a:spcPts val="0"/>
                        </a:spcAft>
                      </a:pPr>
                      <a:r>
                        <a:rPr lang="en-GB" sz="1200" dirty="0">
                          <a:effectLst/>
                        </a:rPr>
                        <a:t>39.1</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tc>
                  <a:txBody>
                    <a:bodyPr/>
                    <a:lstStyle/>
                    <a:p>
                      <a:pPr marL="0" marR="0" algn="ctr">
                        <a:spcBef>
                          <a:spcPts val="0"/>
                        </a:spcBef>
                        <a:spcAft>
                          <a:spcPts val="0"/>
                        </a:spcAft>
                      </a:pPr>
                      <a:r>
                        <a:rPr lang="en-GB" sz="1200" dirty="0">
                          <a:effectLst/>
                        </a:rPr>
                        <a:t>38.2</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tc>
                  <a:txBody>
                    <a:bodyPr/>
                    <a:lstStyle/>
                    <a:p>
                      <a:pPr marL="0" marR="0" algn="ctr">
                        <a:spcBef>
                          <a:spcPts val="0"/>
                        </a:spcBef>
                        <a:spcAft>
                          <a:spcPts val="0"/>
                        </a:spcAft>
                      </a:pPr>
                      <a:r>
                        <a:rPr lang="en-GB" sz="1200" dirty="0">
                          <a:effectLst/>
                        </a:rPr>
                        <a:t>-0.9</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extLst>
                  <a:ext uri="{0D108BD9-81ED-4DB2-BD59-A6C34878D82A}">
                    <a16:rowId xmlns:a16="http://schemas.microsoft.com/office/drawing/2014/main" xmlns="" val="2227687898"/>
                  </a:ext>
                </a:extLst>
              </a:tr>
              <a:tr h="182959">
                <a:tc>
                  <a:txBody>
                    <a:bodyPr/>
                    <a:lstStyle/>
                    <a:p>
                      <a:pPr marL="0" marR="0" algn="l">
                        <a:spcBef>
                          <a:spcPts val="0"/>
                        </a:spcBef>
                        <a:spcAft>
                          <a:spcPts val="0"/>
                        </a:spcAft>
                      </a:pPr>
                      <a:r>
                        <a:rPr lang="en-GB" sz="1200" dirty="0">
                          <a:effectLst/>
                        </a:rPr>
                        <a:t>       Standard error</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tc>
                <a:tc>
                  <a:txBody>
                    <a:bodyPr/>
                    <a:lstStyle/>
                    <a:p>
                      <a:pPr marL="0" marR="0" algn="ctr">
                        <a:spcBef>
                          <a:spcPts val="0"/>
                        </a:spcBef>
                        <a:spcAft>
                          <a:spcPts val="0"/>
                        </a:spcAft>
                      </a:pPr>
                      <a:r>
                        <a:rPr lang="en-GB" sz="1200" dirty="0">
                          <a:effectLst/>
                        </a:rPr>
                        <a:t>0.62</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tc>
                  <a:txBody>
                    <a:bodyPr/>
                    <a:lstStyle/>
                    <a:p>
                      <a:pPr marL="0" marR="0" algn="ctr">
                        <a:spcBef>
                          <a:spcPts val="0"/>
                        </a:spcBef>
                        <a:spcAft>
                          <a:spcPts val="0"/>
                        </a:spcAft>
                      </a:pPr>
                      <a:r>
                        <a:rPr lang="en-GB" sz="1200" dirty="0">
                          <a:effectLst/>
                        </a:rPr>
                        <a:t>0.61</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tc>
                  <a:txBody>
                    <a:bodyPr/>
                    <a:lstStyle/>
                    <a:p>
                      <a:pPr marL="0" marR="0" algn="ctr">
                        <a:spcBef>
                          <a:spcPts val="0"/>
                        </a:spcBef>
                        <a:spcAft>
                          <a:spcPts val="0"/>
                        </a:spcAft>
                      </a:pPr>
                      <a:r>
                        <a:rPr lang="en-GB" sz="1200" dirty="0">
                          <a:effectLst/>
                        </a:rPr>
                        <a:t>0.87</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extLst>
                  <a:ext uri="{0D108BD9-81ED-4DB2-BD59-A6C34878D82A}">
                    <a16:rowId xmlns:a16="http://schemas.microsoft.com/office/drawing/2014/main" xmlns="" val="1898759281"/>
                  </a:ext>
                </a:extLst>
              </a:tr>
              <a:tr h="182959">
                <a:tc>
                  <a:txBody>
                    <a:bodyPr/>
                    <a:lstStyle/>
                    <a:p>
                      <a:pPr marL="0" marR="0" algn="l">
                        <a:spcBef>
                          <a:spcPts val="0"/>
                        </a:spcBef>
                        <a:spcAft>
                          <a:spcPts val="0"/>
                        </a:spcAft>
                      </a:pPr>
                      <a:r>
                        <a:rPr lang="en-GB" sz="1200" dirty="0">
                          <a:effectLst/>
                        </a:rPr>
                        <a:t>Area of Residence</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tc>
                <a:tc>
                  <a:txBody>
                    <a:bodyPr/>
                    <a:lstStyle/>
                    <a:p>
                      <a:pPr marL="0" marR="0" algn="ctr">
                        <a:spcBef>
                          <a:spcPts val="0"/>
                        </a:spcBef>
                        <a:spcAft>
                          <a:spcPts val="0"/>
                        </a:spcAft>
                      </a:pPr>
                      <a:r>
                        <a:rPr lang="en-US" sz="1200" dirty="0">
                          <a:effectLst/>
                        </a:rPr>
                        <a:t> </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tc>
                  <a:txBody>
                    <a:bodyPr/>
                    <a:lstStyle/>
                    <a:p>
                      <a:pPr marL="0" marR="0" algn="ctr">
                        <a:spcBef>
                          <a:spcPts val="0"/>
                        </a:spcBef>
                        <a:spcAft>
                          <a:spcPts val="0"/>
                        </a:spcAft>
                      </a:pPr>
                      <a:r>
                        <a:rPr lang="en-GB" sz="1200" dirty="0">
                          <a:effectLst/>
                        </a:rPr>
                        <a:t> </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tc>
                  <a:txBody>
                    <a:bodyPr/>
                    <a:lstStyle/>
                    <a:p>
                      <a:pPr marL="0" marR="0" algn="ctr">
                        <a:spcBef>
                          <a:spcPts val="0"/>
                        </a:spcBef>
                        <a:spcAft>
                          <a:spcPts val="0"/>
                        </a:spcAft>
                      </a:pPr>
                      <a:r>
                        <a:rPr lang="en-GB" sz="1200" dirty="0">
                          <a:effectLst/>
                        </a:rPr>
                        <a:t> </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extLst>
                  <a:ext uri="{0D108BD9-81ED-4DB2-BD59-A6C34878D82A}">
                    <a16:rowId xmlns:a16="http://schemas.microsoft.com/office/drawing/2014/main" xmlns="" val="291450603"/>
                  </a:ext>
                </a:extLst>
              </a:tr>
              <a:tr h="182959">
                <a:tc>
                  <a:txBody>
                    <a:bodyPr/>
                    <a:lstStyle/>
                    <a:p>
                      <a:pPr marL="0" marR="0" algn="l">
                        <a:spcBef>
                          <a:spcPts val="0"/>
                        </a:spcBef>
                        <a:spcAft>
                          <a:spcPts val="0"/>
                        </a:spcAft>
                      </a:pPr>
                      <a:r>
                        <a:rPr lang="en-GB" sz="1200" dirty="0">
                          <a:effectLst/>
                        </a:rPr>
                        <a:t>  Urban</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tc>
                <a:tc>
                  <a:txBody>
                    <a:bodyPr/>
                    <a:lstStyle/>
                    <a:p>
                      <a:pPr marL="0" marR="0" algn="ctr">
                        <a:spcBef>
                          <a:spcPts val="0"/>
                        </a:spcBef>
                        <a:spcAft>
                          <a:spcPts val="0"/>
                        </a:spcAft>
                      </a:pPr>
                      <a:r>
                        <a:rPr lang="en-GB" sz="1200" dirty="0">
                          <a:effectLst/>
                        </a:rPr>
                        <a:t>15.9</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tc>
                  <a:txBody>
                    <a:bodyPr/>
                    <a:lstStyle/>
                    <a:p>
                      <a:pPr marL="0" marR="0" algn="ctr">
                        <a:spcBef>
                          <a:spcPts val="0"/>
                        </a:spcBef>
                        <a:spcAft>
                          <a:spcPts val="0"/>
                        </a:spcAft>
                      </a:pPr>
                      <a:r>
                        <a:rPr lang="en-GB" sz="1200" dirty="0">
                          <a:effectLst/>
                        </a:rPr>
                        <a:t>15.8</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tc>
                  <a:txBody>
                    <a:bodyPr/>
                    <a:lstStyle/>
                    <a:p>
                      <a:pPr marL="0" marR="0" algn="ctr">
                        <a:spcBef>
                          <a:spcPts val="0"/>
                        </a:spcBef>
                        <a:spcAft>
                          <a:spcPts val="0"/>
                        </a:spcAft>
                      </a:pPr>
                      <a:r>
                        <a:rPr lang="en-GB" sz="1200" dirty="0">
                          <a:effectLst/>
                        </a:rPr>
                        <a:t>0.0</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extLst>
                  <a:ext uri="{0D108BD9-81ED-4DB2-BD59-A6C34878D82A}">
                    <a16:rowId xmlns:a16="http://schemas.microsoft.com/office/drawing/2014/main" xmlns="" val="2405411308"/>
                  </a:ext>
                </a:extLst>
              </a:tr>
              <a:tr h="182959">
                <a:tc>
                  <a:txBody>
                    <a:bodyPr/>
                    <a:lstStyle/>
                    <a:p>
                      <a:pPr marL="0" marR="0" algn="l">
                        <a:spcBef>
                          <a:spcPts val="0"/>
                        </a:spcBef>
                        <a:spcAft>
                          <a:spcPts val="0"/>
                        </a:spcAft>
                      </a:pPr>
                      <a:r>
                        <a:rPr lang="en-GB" sz="1200" dirty="0">
                          <a:effectLst/>
                        </a:rPr>
                        <a:t>  Rural</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tc>
                <a:tc>
                  <a:txBody>
                    <a:bodyPr/>
                    <a:lstStyle/>
                    <a:p>
                      <a:pPr marL="0" marR="0" algn="ctr">
                        <a:spcBef>
                          <a:spcPts val="0"/>
                        </a:spcBef>
                        <a:spcAft>
                          <a:spcPts val="0"/>
                        </a:spcAft>
                      </a:pPr>
                      <a:r>
                        <a:rPr lang="en-GB" sz="1200" dirty="0">
                          <a:effectLst/>
                        </a:rPr>
                        <a:t>43.7</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tc>
                  <a:txBody>
                    <a:bodyPr/>
                    <a:lstStyle/>
                    <a:p>
                      <a:pPr marL="0" marR="0" algn="ctr">
                        <a:spcBef>
                          <a:spcPts val="0"/>
                        </a:spcBef>
                        <a:spcAft>
                          <a:spcPts val="0"/>
                        </a:spcAft>
                      </a:pPr>
                      <a:r>
                        <a:rPr lang="en-GB" sz="1200" dirty="0">
                          <a:effectLst/>
                        </a:rPr>
                        <a:t>43.1</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tc>
                  <a:txBody>
                    <a:bodyPr/>
                    <a:lstStyle/>
                    <a:p>
                      <a:pPr marL="0" marR="0" algn="ctr">
                        <a:spcBef>
                          <a:spcPts val="0"/>
                        </a:spcBef>
                        <a:spcAft>
                          <a:spcPts val="0"/>
                        </a:spcAft>
                      </a:pPr>
                      <a:r>
                        <a:rPr lang="en-GB" sz="1200" dirty="0">
                          <a:effectLst/>
                        </a:rPr>
                        <a:t>-0.7</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extLst>
                  <a:ext uri="{0D108BD9-81ED-4DB2-BD59-A6C34878D82A}">
                    <a16:rowId xmlns:a16="http://schemas.microsoft.com/office/drawing/2014/main" xmlns="" val="3426098181"/>
                  </a:ext>
                </a:extLst>
              </a:tr>
              <a:tr h="182959">
                <a:tc>
                  <a:txBody>
                    <a:bodyPr/>
                    <a:lstStyle/>
                    <a:p>
                      <a:pPr marL="0" marR="0" algn="l">
                        <a:spcBef>
                          <a:spcPts val="0"/>
                        </a:spcBef>
                        <a:spcAft>
                          <a:spcPts val="0"/>
                        </a:spcAft>
                      </a:pPr>
                      <a:r>
                        <a:rPr lang="en-GB" sz="1200" dirty="0">
                          <a:effectLst/>
                        </a:rPr>
                        <a:t>Province</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tc>
                <a:tc>
                  <a:txBody>
                    <a:bodyPr/>
                    <a:lstStyle/>
                    <a:p>
                      <a:pPr marL="0" marR="0" algn="ctr">
                        <a:spcBef>
                          <a:spcPts val="0"/>
                        </a:spcBef>
                        <a:spcAft>
                          <a:spcPts val="0"/>
                        </a:spcAft>
                      </a:pPr>
                      <a:r>
                        <a:rPr lang="en-US" sz="1200" dirty="0">
                          <a:effectLst/>
                        </a:rPr>
                        <a:t> </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tc>
                  <a:txBody>
                    <a:bodyPr/>
                    <a:lstStyle/>
                    <a:p>
                      <a:pPr marL="0" marR="0" algn="ctr">
                        <a:spcBef>
                          <a:spcPts val="0"/>
                        </a:spcBef>
                        <a:spcAft>
                          <a:spcPts val="0"/>
                        </a:spcAft>
                      </a:pPr>
                      <a:r>
                        <a:rPr lang="en-GB" sz="1200" dirty="0">
                          <a:effectLst/>
                        </a:rPr>
                        <a:t> </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tc>
                  <a:txBody>
                    <a:bodyPr/>
                    <a:lstStyle/>
                    <a:p>
                      <a:pPr marL="0" marR="0" algn="ctr">
                        <a:spcBef>
                          <a:spcPts val="0"/>
                        </a:spcBef>
                        <a:spcAft>
                          <a:spcPts val="0"/>
                        </a:spcAft>
                      </a:pPr>
                      <a:r>
                        <a:rPr lang="en-GB" sz="1200" dirty="0">
                          <a:effectLst/>
                        </a:rPr>
                        <a:t> </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extLst>
                  <a:ext uri="{0D108BD9-81ED-4DB2-BD59-A6C34878D82A}">
                    <a16:rowId xmlns:a16="http://schemas.microsoft.com/office/drawing/2014/main" xmlns="" val="2972020535"/>
                  </a:ext>
                </a:extLst>
              </a:tr>
              <a:tr h="182959">
                <a:tc>
                  <a:txBody>
                    <a:bodyPr/>
                    <a:lstStyle/>
                    <a:p>
                      <a:pPr marL="0" marR="0" algn="l">
                        <a:spcBef>
                          <a:spcPts val="0"/>
                        </a:spcBef>
                        <a:spcAft>
                          <a:spcPts val="0"/>
                        </a:spcAft>
                      </a:pPr>
                      <a:r>
                        <a:rPr lang="en-GB" sz="1200" dirty="0">
                          <a:effectLst/>
                        </a:rPr>
                        <a:t>  City of Kigali </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tc>
                <a:tc>
                  <a:txBody>
                    <a:bodyPr/>
                    <a:lstStyle/>
                    <a:p>
                      <a:pPr marL="0" marR="0" algn="ctr">
                        <a:spcBef>
                          <a:spcPts val="0"/>
                        </a:spcBef>
                        <a:spcAft>
                          <a:spcPts val="0"/>
                        </a:spcAft>
                      </a:pPr>
                      <a:r>
                        <a:rPr lang="en-GB" sz="1200" dirty="0">
                          <a:effectLst/>
                        </a:rPr>
                        <a:t>20.9</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tc>
                  <a:txBody>
                    <a:bodyPr/>
                    <a:lstStyle/>
                    <a:p>
                      <a:pPr marL="0" marR="0" algn="ctr">
                        <a:spcBef>
                          <a:spcPts val="0"/>
                        </a:spcBef>
                        <a:spcAft>
                          <a:spcPts val="0"/>
                        </a:spcAft>
                      </a:pPr>
                      <a:r>
                        <a:rPr lang="en-GB" sz="1200" dirty="0">
                          <a:effectLst/>
                        </a:rPr>
                        <a:t>13.9</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tc>
                  <a:txBody>
                    <a:bodyPr/>
                    <a:lstStyle/>
                    <a:p>
                      <a:pPr marL="0" marR="0" algn="ctr">
                        <a:spcBef>
                          <a:spcPts val="0"/>
                        </a:spcBef>
                        <a:spcAft>
                          <a:spcPts val="0"/>
                        </a:spcAft>
                      </a:pPr>
                      <a:r>
                        <a:rPr lang="en-GB" sz="1200" dirty="0">
                          <a:effectLst/>
                        </a:rPr>
                        <a:t>-6.9 *</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extLst>
                  <a:ext uri="{0D108BD9-81ED-4DB2-BD59-A6C34878D82A}">
                    <a16:rowId xmlns:a16="http://schemas.microsoft.com/office/drawing/2014/main" xmlns="" val="1410790971"/>
                  </a:ext>
                </a:extLst>
              </a:tr>
              <a:tr h="182959">
                <a:tc>
                  <a:txBody>
                    <a:bodyPr/>
                    <a:lstStyle/>
                    <a:p>
                      <a:pPr marL="0" marR="0" algn="l">
                        <a:spcBef>
                          <a:spcPts val="0"/>
                        </a:spcBef>
                        <a:spcAft>
                          <a:spcPts val="0"/>
                        </a:spcAft>
                      </a:pPr>
                      <a:r>
                        <a:rPr lang="en-GB" sz="1200" dirty="0">
                          <a:effectLst/>
                        </a:rPr>
                        <a:t>  Southern Province</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tc>
                <a:tc>
                  <a:txBody>
                    <a:bodyPr/>
                    <a:lstStyle/>
                    <a:p>
                      <a:pPr marL="0" marR="0" algn="ctr">
                        <a:spcBef>
                          <a:spcPts val="0"/>
                        </a:spcBef>
                        <a:spcAft>
                          <a:spcPts val="0"/>
                        </a:spcAft>
                      </a:pPr>
                      <a:r>
                        <a:rPr lang="en-GB" sz="1200" dirty="0">
                          <a:effectLst/>
                        </a:rPr>
                        <a:t>38.4</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tc>
                  <a:txBody>
                    <a:bodyPr/>
                    <a:lstStyle/>
                    <a:p>
                      <a:pPr marL="0" marR="0" algn="ctr">
                        <a:spcBef>
                          <a:spcPts val="0"/>
                        </a:spcBef>
                        <a:spcAft>
                          <a:spcPts val="0"/>
                        </a:spcAft>
                      </a:pPr>
                      <a:r>
                        <a:rPr lang="en-GB" sz="1200" dirty="0">
                          <a:effectLst/>
                        </a:rPr>
                        <a:t>41.4</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tc>
                  <a:txBody>
                    <a:bodyPr/>
                    <a:lstStyle/>
                    <a:p>
                      <a:pPr marL="0" marR="0" algn="ctr">
                        <a:spcBef>
                          <a:spcPts val="0"/>
                        </a:spcBef>
                        <a:spcAft>
                          <a:spcPts val="0"/>
                        </a:spcAft>
                      </a:pPr>
                      <a:r>
                        <a:rPr lang="en-GB" sz="1200" dirty="0">
                          <a:effectLst/>
                        </a:rPr>
                        <a:t>3.1</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extLst>
                  <a:ext uri="{0D108BD9-81ED-4DB2-BD59-A6C34878D82A}">
                    <a16:rowId xmlns:a16="http://schemas.microsoft.com/office/drawing/2014/main" xmlns="" val="1800492109"/>
                  </a:ext>
                </a:extLst>
              </a:tr>
              <a:tr h="182959">
                <a:tc>
                  <a:txBody>
                    <a:bodyPr/>
                    <a:lstStyle/>
                    <a:p>
                      <a:pPr marL="0" marR="0" algn="l">
                        <a:spcBef>
                          <a:spcPts val="0"/>
                        </a:spcBef>
                        <a:spcAft>
                          <a:spcPts val="0"/>
                        </a:spcAft>
                      </a:pPr>
                      <a:r>
                        <a:rPr lang="en-GB" sz="1200" dirty="0">
                          <a:effectLst/>
                        </a:rPr>
                        <a:t>  Western Province</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tc>
                <a:tc>
                  <a:txBody>
                    <a:bodyPr/>
                    <a:lstStyle/>
                    <a:p>
                      <a:pPr marL="0" marR="0" algn="ctr">
                        <a:spcBef>
                          <a:spcPts val="0"/>
                        </a:spcBef>
                        <a:spcAft>
                          <a:spcPts val="0"/>
                        </a:spcAft>
                      </a:pPr>
                      <a:r>
                        <a:rPr lang="en-GB" sz="1200" dirty="0">
                          <a:effectLst/>
                        </a:rPr>
                        <a:t>45.2</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tc>
                  <a:txBody>
                    <a:bodyPr/>
                    <a:lstStyle/>
                    <a:p>
                      <a:pPr marL="0" marR="0" algn="ctr">
                        <a:spcBef>
                          <a:spcPts val="0"/>
                        </a:spcBef>
                        <a:spcAft>
                          <a:spcPts val="0"/>
                        </a:spcAft>
                      </a:pPr>
                      <a:r>
                        <a:rPr lang="en-GB" sz="1200" dirty="0">
                          <a:effectLst/>
                        </a:rPr>
                        <a:t>47.1</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tc>
                  <a:txBody>
                    <a:bodyPr/>
                    <a:lstStyle/>
                    <a:p>
                      <a:pPr marL="0" marR="0" algn="ctr">
                        <a:spcBef>
                          <a:spcPts val="0"/>
                        </a:spcBef>
                        <a:spcAft>
                          <a:spcPts val="0"/>
                        </a:spcAft>
                      </a:pPr>
                      <a:r>
                        <a:rPr lang="en-GB" sz="1200" dirty="0">
                          <a:effectLst/>
                        </a:rPr>
                        <a:t>1.9</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extLst>
                  <a:ext uri="{0D108BD9-81ED-4DB2-BD59-A6C34878D82A}">
                    <a16:rowId xmlns:a16="http://schemas.microsoft.com/office/drawing/2014/main" xmlns="" val="3275671237"/>
                  </a:ext>
                </a:extLst>
              </a:tr>
              <a:tr h="182959">
                <a:tc>
                  <a:txBody>
                    <a:bodyPr/>
                    <a:lstStyle/>
                    <a:p>
                      <a:pPr marL="0" marR="0" algn="l">
                        <a:spcBef>
                          <a:spcPts val="0"/>
                        </a:spcBef>
                        <a:spcAft>
                          <a:spcPts val="0"/>
                        </a:spcAft>
                      </a:pPr>
                      <a:r>
                        <a:rPr lang="en-GB" sz="1200" dirty="0">
                          <a:effectLst/>
                        </a:rPr>
                        <a:t>  Northern Province</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tc>
                <a:tc>
                  <a:txBody>
                    <a:bodyPr/>
                    <a:lstStyle/>
                    <a:p>
                      <a:pPr marL="0" marR="0" algn="ctr">
                        <a:spcBef>
                          <a:spcPts val="0"/>
                        </a:spcBef>
                        <a:spcAft>
                          <a:spcPts val="0"/>
                        </a:spcAft>
                      </a:pPr>
                      <a:r>
                        <a:rPr lang="en-GB" sz="1200" dirty="0">
                          <a:effectLst/>
                        </a:rPr>
                        <a:t>45.9</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tc>
                  <a:txBody>
                    <a:bodyPr/>
                    <a:lstStyle/>
                    <a:p>
                      <a:pPr marL="0" marR="0" algn="ctr">
                        <a:spcBef>
                          <a:spcPts val="0"/>
                        </a:spcBef>
                        <a:spcAft>
                          <a:spcPts val="0"/>
                        </a:spcAft>
                      </a:pPr>
                      <a:r>
                        <a:rPr lang="en-GB" sz="1200" dirty="0">
                          <a:effectLst/>
                        </a:rPr>
                        <a:t>42.3</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tc>
                  <a:txBody>
                    <a:bodyPr/>
                    <a:lstStyle/>
                    <a:p>
                      <a:pPr marL="0" marR="0" algn="ctr">
                        <a:spcBef>
                          <a:spcPts val="0"/>
                        </a:spcBef>
                        <a:spcAft>
                          <a:spcPts val="0"/>
                        </a:spcAft>
                      </a:pPr>
                      <a:r>
                        <a:rPr lang="en-GB" sz="1200" dirty="0">
                          <a:effectLst/>
                        </a:rPr>
                        <a:t>-3.6</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extLst>
                  <a:ext uri="{0D108BD9-81ED-4DB2-BD59-A6C34878D82A}">
                    <a16:rowId xmlns:a16="http://schemas.microsoft.com/office/drawing/2014/main" xmlns="" val="2449106927"/>
                  </a:ext>
                </a:extLst>
              </a:tr>
              <a:tr h="182959">
                <a:tc>
                  <a:txBody>
                    <a:bodyPr/>
                    <a:lstStyle/>
                    <a:p>
                      <a:pPr marL="0" marR="0" algn="l">
                        <a:spcBef>
                          <a:spcPts val="0"/>
                        </a:spcBef>
                        <a:spcAft>
                          <a:spcPts val="0"/>
                        </a:spcAft>
                      </a:pPr>
                      <a:r>
                        <a:rPr lang="en-GB" sz="1200" dirty="0">
                          <a:effectLst/>
                        </a:rPr>
                        <a:t>  Eastern Province</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tc>
                <a:tc>
                  <a:txBody>
                    <a:bodyPr/>
                    <a:lstStyle/>
                    <a:p>
                      <a:pPr marL="0" marR="0" algn="ctr">
                        <a:spcBef>
                          <a:spcPts val="0"/>
                        </a:spcBef>
                        <a:spcAft>
                          <a:spcPts val="0"/>
                        </a:spcAft>
                      </a:pPr>
                      <a:r>
                        <a:rPr lang="en-GB" sz="1200" dirty="0">
                          <a:effectLst/>
                        </a:rPr>
                        <a:t>38.0</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tc>
                  <a:txBody>
                    <a:bodyPr/>
                    <a:lstStyle/>
                    <a:p>
                      <a:pPr marL="0" marR="0" algn="ctr">
                        <a:spcBef>
                          <a:spcPts val="0"/>
                        </a:spcBef>
                        <a:spcAft>
                          <a:spcPts val="0"/>
                        </a:spcAft>
                      </a:pPr>
                      <a:r>
                        <a:rPr lang="en-GB" sz="1200" dirty="0">
                          <a:effectLst/>
                        </a:rPr>
                        <a:t>37.4</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tc>
                  <a:txBody>
                    <a:bodyPr/>
                    <a:lstStyle/>
                    <a:p>
                      <a:pPr marL="0" marR="0" algn="ctr">
                        <a:spcBef>
                          <a:spcPts val="0"/>
                        </a:spcBef>
                        <a:spcAft>
                          <a:spcPts val="0"/>
                        </a:spcAft>
                      </a:pPr>
                      <a:r>
                        <a:rPr lang="en-GB" sz="1200" dirty="0">
                          <a:effectLst/>
                        </a:rPr>
                        <a:t>-0.6</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extLst>
                  <a:ext uri="{0D108BD9-81ED-4DB2-BD59-A6C34878D82A}">
                    <a16:rowId xmlns:a16="http://schemas.microsoft.com/office/drawing/2014/main" xmlns="" val="3326017203"/>
                  </a:ext>
                </a:extLst>
              </a:tr>
            </a:tbl>
          </a:graphicData>
        </a:graphic>
      </p:graphicFrame>
      <p:sp>
        <p:nvSpPr>
          <p:cNvPr id="38997" name="Date Placeholder 3">
            <a:extLst>
              <a:ext uri="{FF2B5EF4-FFF2-40B4-BE49-F238E27FC236}">
                <a16:creationId xmlns:a16="http://schemas.microsoft.com/office/drawing/2014/main" xmlns="" id="{110FA609-9B09-4F0D-AE37-FEB75EE1D274}"/>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EF5DB43B-2603-4DA5-B26F-96D547A8948B}" type="datetime4">
              <a:rPr lang="en-US" altLang="en-US" sz="1200" smtClean="0">
                <a:latin typeface="Verdana" panose="020B0604030504040204" pitchFamily="34" charset="0"/>
              </a:rPr>
              <a:pPr>
                <a:spcBef>
                  <a:spcPct val="0"/>
                </a:spcBef>
                <a:buClrTx/>
                <a:buSzTx/>
                <a:buFontTx/>
                <a:buNone/>
              </a:pPr>
              <a:t>May 28, 2019</a:t>
            </a:fld>
            <a:endParaRPr lang="en-US" altLang="en-US" sz="1200">
              <a:latin typeface="Verdana" panose="020B0604030504040204" pitchFamily="34" charset="0"/>
            </a:endParaRPr>
          </a:p>
        </p:txBody>
      </p:sp>
      <p:sp>
        <p:nvSpPr>
          <p:cNvPr id="38998" name="Footer Placeholder 4">
            <a:extLst>
              <a:ext uri="{FF2B5EF4-FFF2-40B4-BE49-F238E27FC236}">
                <a16:creationId xmlns:a16="http://schemas.microsoft.com/office/drawing/2014/main" xmlns="" id="{32BEAF44-6598-44EE-8736-B7B7592CA8A5}"/>
              </a:ext>
            </a:extLst>
          </p:cNvPr>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r>
              <a:rPr lang="en-US" altLang="en-US" sz="1000">
                <a:latin typeface="Verdana" panose="020B0604030504040204" pitchFamily="34" charset="0"/>
              </a:rPr>
              <a:t>National Institute of Statistics of Rwanda</a:t>
            </a:r>
          </a:p>
        </p:txBody>
      </p:sp>
      <p:sp>
        <p:nvSpPr>
          <p:cNvPr id="38999" name="Slide Number Placeholder 5">
            <a:extLst>
              <a:ext uri="{FF2B5EF4-FFF2-40B4-BE49-F238E27FC236}">
                <a16:creationId xmlns:a16="http://schemas.microsoft.com/office/drawing/2014/main" xmlns="" id="{18CE4CD3-CF59-4BEA-9600-61F6963D785B}"/>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927BC48E-A505-4859-85A5-121FC4F19F94}" type="slidenum">
              <a:rPr lang="en-US" altLang="en-US" sz="1200" smtClean="0">
                <a:latin typeface="Verdana" panose="020B0604030504040204" pitchFamily="34" charset="0"/>
              </a:rPr>
              <a:pPr>
                <a:spcBef>
                  <a:spcPct val="0"/>
                </a:spcBef>
                <a:buClrTx/>
                <a:buSzTx/>
                <a:buFontTx/>
                <a:buNone/>
              </a:pPr>
              <a:t>21</a:t>
            </a:fld>
            <a:endParaRPr lang="en-US" altLang="en-US" sz="1200">
              <a:latin typeface="Verdana" panose="020B0604030504040204" pitchFamily="34" charset="0"/>
            </a:endParaRPr>
          </a:p>
        </p:txBody>
      </p:sp>
      <p:pic>
        <p:nvPicPr>
          <p:cNvPr id="39000" name="Picture 7">
            <a:extLst>
              <a:ext uri="{FF2B5EF4-FFF2-40B4-BE49-F238E27FC236}">
                <a16:creationId xmlns:a16="http://schemas.microsoft.com/office/drawing/2014/main" xmlns="" id="{213409C2-F1F3-40D2-B988-0C86024D565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65250" y="1698625"/>
            <a:ext cx="9147175"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001" name="TextBox 8">
            <a:extLst>
              <a:ext uri="{FF2B5EF4-FFF2-40B4-BE49-F238E27FC236}">
                <a16:creationId xmlns:a16="http://schemas.microsoft.com/office/drawing/2014/main" xmlns="" id="{BBF18532-A32A-41CE-AEBF-27FAC8C09742}"/>
              </a:ext>
            </a:extLst>
          </p:cNvPr>
          <p:cNvSpPr txBox="1">
            <a:spLocks noChangeArrowheads="1"/>
          </p:cNvSpPr>
          <p:nvPr/>
        </p:nvSpPr>
        <p:spPr bwMode="auto">
          <a:xfrm>
            <a:off x="1365250" y="5257800"/>
            <a:ext cx="64833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 typeface="Wingdings" panose="05000000000000000000" pitchFamily="2" charset="2"/>
              <a:buChar char="Ø"/>
            </a:pPr>
            <a:r>
              <a:rPr lang="en-US" altLang="en-US" sz="1600">
                <a:latin typeface="Verdana" panose="020B0604030504040204" pitchFamily="34" charset="0"/>
              </a:rPr>
              <a:t>Only the change (reduction) in Kigali City is statistically significant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xmlns="" id="{123EF2AE-7E3E-4EEA-9BC2-C8C024F0D469}"/>
              </a:ext>
            </a:extLst>
          </p:cNvPr>
          <p:cNvSpPr>
            <a:spLocks noGrp="1" noChangeArrowheads="1"/>
          </p:cNvSpPr>
          <p:nvPr>
            <p:ph type="title"/>
          </p:nvPr>
        </p:nvSpPr>
        <p:spPr/>
        <p:txBody>
          <a:bodyPr/>
          <a:lstStyle/>
          <a:p>
            <a:r>
              <a:rPr lang="en-US" altLang="en-US"/>
              <a:t>Mobility by area and province</a:t>
            </a:r>
          </a:p>
        </p:txBody>
      </p:sp>
      <p:graphicFrame>
        <p:nvGraphicFramePr>
          <p:cNvPr id="7" name="Content Placeholder 6">
            <a:extLst>
              <a:ext uri="{FF2B5EF4-FFF2-40B4-BE49-F238E27FC236}">
                <a16:creationId xmlns:a16="http://schemas.microsoft.com/office/drawing/2014/main" xmlns="" id="{5BAA7BCC-6E72-4A46-8144-0AE6CD0D8D88}"/>
              </a:ext>
            </a:extLst>
          </p:cNvPr>
          <p:cNvGraphicFramePr>
            <a:graphicFrameLocks noGrp="1"/>
          </p:cNvGraphicFramePr>
          <p:nvPr>
            <p:ph idx="1"/>
          </p:nvPr>
        </p:nvGraphicFramePr>
        <p:xfrm>
          <a:off x="1370013" y="2173288"/>
          <a:ext cx="7240586" cy="2378077"/>
        </p:xfrm>
        <a:graphic>
          <a:graphicData uri="http://schemas.openxmlformats.org/drawingml/2006/table">
            <a:tbl>
              <a:tblPr firstRow="1" firstCol="1" bandRow="1">
                <a:tableStyleId>{BC89EF96-8CEA-46FF-86C4-4CE0E7609802}</a:tableStyleId>
              </a:tblPr>
              <a:tblGrid>
                <a:gridCol w="1947717">
                  <a:extLst>
                    <a:ext uri="{9D8B030D-6E8A-4147-A177-3AD203B41FA5}">
                      <a16:colId xmlns:a16="http://schemas.microsoft.com/office/drawing/2014/main" xmlns="" val="2109461732"/>
                    </a:ext>
                  </a:extLst>
                </a:gridCol>
                <a:gridCol w="829771">
                  <a:extLst>
                    <a:ext uri="{9D8B030D-6E8A-4147-A177-3AD203B41FA5}">
                      <a16:colId xmlns:a16="http://schemas.microsoft.com/office/drawing/2014/main" xmlns="" val="3792826400"/>
                    </a:ext>
                  </a:extLst>
                </a:gridCol>
                <a:gridCol w="829771">
                  <a:extLst>
                    <a:ext uri="{9D8B030D-6E8A-4147-A177-3AD203B41FA5}">
                      <a16:colId xmlns:a16="http://schemas.microsoft.com/office/drawing/2014/main" xmlns="" val="2471879284"/>
                    </a:ext>
                  </a:extLst>
                </a:gridCol>
                <a:gridCol w="829771">
                  <a:extLst>
                    <a:ext uri="{9D8B030D-6E8A-4147-A177-3AD203B41FA5}">
                      <a16:colId xmlns:a16="http://schemas.microsoft.com/office/drawing/2014/main" xmlns="" val="832967548"/>
                    </a:ext>
                  </a:extLst>
                </a:gridCol>
                <a:gridCol w="832668">
                  <a:extLst>
                    <a:ext uri="{9D8B030D-6E8A-4147-A177-3AD203B41FA5}">
                      <a16:colId xmlns:a16="http://schemas.microsoft.com/office/drawing/2014/main" xmlns="" val="1377846348"/>
                    </a:ext>
                  </a:extLst>
                </a:gridCol>
                <a:gridCol w="867422">
                  <a:extLst>
                    <a:ext uri="{9D8B030D-6E8A-4147-A177-3AD203B41FA5}">
                      <a16:colId xmlns:a16="http://schemas.microsoft.com/office/drawing/2014/main" xmlns="" val="1216214021"/>
                    </a:ext>
                  </a:extLst>
                </a:gridCol>
                <a:gridCol w="1103466">
                  <a:extLst>
                    <a:ext uri="{9D8B030D-6E8A-4147-A177-3AD203B41FA5}">
                      <a16:colId xmlns:a16="http://schemas.microsoft.com/office/drawing/2014/main" xmlns="" val="3595551721"/>
                    </a:ext>
                  </a:extLst>
                </a:gridCol>
              </a:tblGrid>
              <a:tr h="365858">
                <a:tc>
                  <a:txBody>
                    <a:bodyPr/>
                    <a:lstStyle/>
                    <a:p>
                      <a:pPr marL="0" marR="0" algn="just">
                        <a:spcBef>
                          <a:spcPts val="0"/>
                        </a:spcBef>
                        <a:spcAft>
                          <a:spcPts val="0"/>
                        </a:spcAft>
                      </a:pPr>
                      <a:r>
                        <a:rPr lang="en-GB" sz="1200" dirty="0">
                          <a:effectLst/>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pPr>
                      <a:r>
                        <a:rPr lang="en-GB" sz="1200" dirty="0">
                          <a:effectLst/>
                        </a:rPr>
                        <a:t>Stayed poor</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pPr>
                      <a:r>
                        <a:rPr lang="en-GB" sz="1200" dirty="0">
                          <a:effectLst/>
                        </a:rPr>
                        <a:t>Became poor</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pPr>
                      <a:r>
                        <a:rPr lang="en-GB" sz="1200" dirty="0">
                          <a:effectLst/>
                        </a:rPr>
                        <a:t>Exited poverty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pPr>
                      <a:r>
                        <a:rPr lang="en-GB" sz="1200" dirty="0">
                          <a:effectLst/>
                        </a:rPr>
                        <a:t>Never poor</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pPr>
                      <a:r>
                        <a:rPr lang="en-GB" sz="1200" dirty="0">
                          <a:effectLst/>
                        </a:rPr>
                        <a:t>Total across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pPr>
                      <a:r>
                        <a:rPr lang="en-GB" sz="1200" dirty="0">
                          <a:effectLst/>
                        </a:rPr>
                        <a:t>% population within group</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extLst>
                  <a:ext uri="{0D108BD9-81ED-4DB2-BD59-A6C34878D82A}">
                    <a16:rowId xmlns:a16="http://schemas.microsoft.com/office/drawing/2014/main" xmlns="" val="3024229487"/>
                  </a:ext>
                </a:extLst>
              </a:tr>
              <a:tr h="182929">
                <a:tc>
                  <a:txBody>
                    <a:bodyPr/>
                    <a:lstStyle/>
                    <a:p>
                      <a:pPr marL="0" marR="0" algn="just">
                        <a:spcBef>
                          <a:spcPts val="0"/>
                        </a:spcBef>
                        <a:spcAft>
                          <a:spcPts val="0"/>
                        </a:spcAft>
                      </a:pPr>
                      <a:r>
                        <a:rPr lang="en-GB" sz="1200" dirty="0">
                          <a:effectLst/>
                        </a:rPr>
                        <a:t>Nationally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just">
                        <a:spcBef>
                          <a:spcPts val="0"/>
                        </a:spcBef>
                        <a:spcAft>
                          <a:spcPts val="0"/>
                        </a:spcAft>
                      </a:pPr>
                      <a:r>
                        <a:rPr lang="en-GB" sz="1200" dirty="0">
                          <a:effectLst/>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just">
                        <a:spcBef>
                          <a:spcPts val="0"/>
                        </a:spcBef>
                        <a:spcAft>
                          <a:spcPts val="0"/>
                        </a:spcAft>
                      </a:pPr>
                      <a:r>
                        <a:rPr lang="en-GB" sz="1200" dirty="0">
                          <a:effectLst/>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just">
                        <a:spcBef>
                          <a:spcPts val="0"/>
                        </a:spcBef>
                        <a:spcAft>
                          <a:spcPts val="0"/>
                        </a:spcAft>
                      </a:pPr>
                      <a:r>
                        <a:rPr lang="en-GB" sz="1200" dirty="0">
                          <a:effectLst/>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just">
                        <a:spcBef>
                          <a:spcPts val="0"/>
                        </a:spcBef>
                        <a:spcAft>
                          <a:spcPts val="0"/>
                        </a:spcAft>
                      </a:pPr>
                      <a:r>
                        <a:rPr lang="en-GB" sz="1200" dirty="0">
                          <a:effectLst/>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just">
                        <a:spcBef>
                          <a:spcPts val="0"/>
                        </a:spcBef>
                        <a:spcAft>
                          <a:spcPts val="0"/>
                        </a:spcAft>
                      </a:pPr>
                      <a:r>
                        <a:rPr lang="en-GB" sz="1200" dirty="0">
                          <a:effectLst/>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just">
                        <a:spcBef>
                          <a:spcPts val="0"/>
                        </a:spcBef>
                        <a:spcAft>
                          <a:spcPts val="0"/>
                        </a:spcAft>
                      </a:pPr>
                      <a:r>
                        <a:rPr lang="en-GB" sz="1200" dirty="0">
                          <a:effectLst/>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extLst>
                  <a:ext uri="{0D108BD9-81ED-4DB2-BD59-A6C34878D82A}">
                    <a16:rowId xmlns:a16="http://schemas.microsoft.com/office/drawing/2014/main" xmlns="" val="3637454177"/>
                  </a:ext>
                </a:extLst>
              </a:tr>
              <a:tr h="182929">
                <a:tc>
                  <a:txBody>
                    <a:bodyPr/>
                    <a:lstStyle/>
                    <a:p>
                      <a:pPr marL="0" marR="0" algn="just">
                        <a:spcBef>
                          <a:spcPts val="0"/>
                        </a:spcBef>
                        <a:spcAft>
                          <a:spcPts val="0"/>
                        </a:spcAft>
                      </a:pPr>
                      <a:r>
                        <a:rPr lang="en-GB" sz="1200" dirty="0">
                          <a:effectLst/>
                        </a:rPr>
                        <a:t>  Rwanda</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24.6</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11.7</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13.4</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50.2</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334010" algn="dec"/>
                        </a:tabLst>
                      </a:pPr>
                      <a:r>
                        <a:rPr lang="en-GB" sz="1200" dirty="0">
                          <a:effectLst/>
                        </a:rPr>
                        <a:t>100.0</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391160" algn="dec"/>
                        </a:tabLst>
                      </a:pPr>
                      <a:r>
                        <a:rPr lang="en-GB" sz="1200" dirty="0">
                          <a:effectLst/>
                        </a:rPr>
                        <a:t>100.0</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extLst>
                  <a:ext uri="{0D108BD9-81ED-4DB2-BD59-A6C34878D82A}">
                    <a16:rowId xmlns:a16="http://schemas.microsoft.com/office/drawing/2014/main" xmlns="" val="3859644598"/>
                  </a:ext>
                </a:extLst>
              </a:tr>
              <a:tr h="182929">
                <a:tc>
                  <a:txBody>
                    <a:bodyPr/>
                    <a:lstStyle/>
                    <a:p>
                      <a:pPr marL="0" marR="0" algn="just">
                        <a:spcBef>
                          <a:spcPts val="0"/>
                        </a:spcBef>
                        <a:spcAft>
                          <a:spcPts val="0"/>
                        </a:spcAft>
                      </a:pPr>
                      <a:r>
                        <a:rPr lang="en-GB" sz="1200" dirty="0">
                          <a:effectLst/>
                        </a:rPr>
                        <a:t>Area of Residence, 2017</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334010" algn="dec"/>
                        </a:tabLst>
                      </a:pPr>
                      <a:r>
                        <a:rPr lang="en-GB" sz="1200" dirty="0">
                          <a:effectLst/>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391160" algn="dec"/>
                        </a:tabLst>
                      </a:pPr>
                      <a:r>
                        <a:rPr lang="en-GB" sz="1200" dirty="0">
                          <a:effectLst/>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extLst>
                  <a:ext uri="{0D108BD9-81ED-4DB2-BD59-A6C34878D82A}">
                    <a16:rowId xmlns:a16="http://schemas.microsoft.com/office/drawing/2014/main" xmlns="" val="2794790044"/>
                  </a:ext>
                </a:extLst>
              </a:tr>
              <a:tr h="182929">
                <a:tc>
                  <a:txBody>
                    <a:bodyPr/>
                    <a:lstStyle/>
                    <a:p>
                      <a:pPr marL="0" marR="0" algn="just">
                        <a:spcBef>
                          <a:spcPts val="0"/>
                        </a:spcBef>
                        <a:spcAft>
                          <a:spcPts val="0"/>
                        </a:spcAft>
                      </a:pPr>
                      <a:r>
                        <a:rPr lang="en-GB" sz="1200" dirty="0">
                          <a:effectLst/>
                        </a:rPr>
                        <a:t>  Urban</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12.6</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5.0</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11.3</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71.1</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334010" algn="dec"/>
                        </a:tabLst>
                      </a:pPr>
                      <a:r>
                        <a:rPr lang="en-GB" sz="1200" dirty="0">
                          <a:effectLst/>
                        </a:rPr>
                        <a:t>100.0</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391160" algn="dec"/>
                        </a:tabLst>
                      </a:pPr>
                      <a:r>
                        <a:rPr lang="en-GB" sz="1200" dirty="0">
                          <a:effectLst/>
                        </a:rPr>
                        <a:t>21.8</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extLst>
                  <a:ext uri="{0D108BD9-81ED-4DB2-BD59-A6C34878D82A}">
                    <a16:rowId xmlns:a16="http://schemas.microsoft.com/office/drawing/2014/main" xmlns="" val="1273599305"/>
                  </a:ext>
                </a:extLst>
              </a:tr>
              <a:tr h="182929">
                <a:tc>
                  <a:txBody>
                    <a:bodyPr/>
                    <a:lstStyle/>
                    <a:p>
                      <a:pPr marL="0" marR="0" algn="just">
                        <a:spcBef>
                          <a:spcPts val="0"/>
                        </a:spcBef>
                        <a:spcAft>
                          <a:spcPts val="0"/>
                        </a:spcAft>
                      </a:pPr>
                      <a:r>
                        <a:rPr lang="en-GB" sz="1200" dirty="0">
                          <a:effectLst/>
                        </a:rPr>
                        <a:t>  Rural</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28.0</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13.6</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14.0</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44.4</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334010" algn="dec"/>
                        </a:tabLst>
                      </a:pPr>
                      <a:r>
                        <a:rPr lang="en-GB" sz="1200" dirty="0">
                          <a:effectLst/>
                        </a:rPr>
                        <a:t>100.0</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391160" algn="dec"/>
                        </a:tabLst>
                      </a:pPr>
                      <a:r>
                        <a:rPr lang="en-GB" sz="1200" dirty="0">
                          <a:effectLst/>
                        </a:rPr>
                        <a:t>78.2</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extLst>
                  <a:ext uri="{0D108BD9-81ED-4DB2-BD59-A6C34878D82A}">
                    <a16:rowId xmlns:a16="http://schemas.microsoft.com/office/drawing/2014/main" xmlns="" val="3515104611"/>
                  </a:ext>
                </a:extLst>
              </a:tr>
              <a:tr h="182929">
                <a:tc>
                  <a:txBody>
                    <a:bodyPr/>
                    <a:lstStyle/>
                    <a:p>
                      <a:pPr marL="0" marR="0" algn="just">
                        <a:spcBef>
                          <a:spcPts val="0"/>
                        </a:spcBef>
                        <a:spcAft>
                          <a:spcPts val="0"/>
                        </a:spcAft>
                      </a:pPr>
                      <a:r>
                        <a:rPr lang="en-GB" sz="1200" dirty="0">
                          <a:effectLst/>
                        </a:rPr>
                        <a:t>Province</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334010" algn="dec"/>
                        </a:tabLst>
                      </a:pPr>
                      <a:r>
                        <a:rPr lang="en-GB" sz="1200" dirty="0">
                          <a:effectLst/>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391160" algn="dec"/>
                        </a:tabLst>
                      </a:pPr>
                      <a:r>
                        <a:rPr lang="en-GB" sz="1200" dirty="0">
                          <a:effectLst/>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extLst>
                  <a:ext uri="{0D108BD9-81ED-4DB2-BD59-A6C34878D82A}">
                    <a16:rowId xmlns:a16="http://schemas.microsoft.com/office/drawing/2014/main" xmlns="" val="2105547697"/>
                  </a:ext>
                </a:extLst>
              </a:tr>
              <a:tr h="182929">
                <a:tc>
                  <a:txBody>
                    <a:bodyPr/>
                    <a:lstStyle/>
                    <a:p>
                      <a:pPr marL="0" marR="0" algn="just">
                        <a:spcBef>
                          <a:spcPts val="0"/>
                        </a:spcBef>
                        <a:spcAft>
                          <a:spcPts val="0"/>
                        </a:spcAft>
                      </a:pPr>
                      <a:r>
                        <a:rPr lang="en-GB" sz="1200" dirty="0">
                          <a:effectLst/>
                        </a:rPr>
                        <a:t>  City of Kigali</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14.5</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1.9</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12.5</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71.2</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334010" algn="dec"/>
                        </a:tabLst>
                      </a:pPr>
                      <a:r>
                        <a:rPr lang="en-GB" sz="1200" dirty="0">
                          <a:effectLst/>
                        </a:rPr>
                        <a:t>100.0</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391160" algn="dec"/>
                        </a:tabLst>
                      </a:pPr>
                      <a:r>
                        <a:rPr lang="en-GB" sz="1200" dirty="0">
                          <a:effectLst/>
                        </a:rPr>
                        <a:t>10.0</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extLst>
                  <a:ext uri="{0D108BD9-81ED-4DB2-BD59-A6C34878D82A}">
                    <a16:rowId xmlns:a16="http://schemas.microsoft.com/office/drawing/2014/main" xmlns="" val="655738498"/>
                  </a:ext>
                </a:extLst>
              </a:tr>
              <a:tr h="182929">
                <a:tc>
                  <a:txBody>
                    <a:bodyPr/>
                    <a:lstStyle/>
                    <a:p>
                      <a:pPr marL="0" marR="0" algn="just">
                        <a:spcBef>
                          <a:spcPts val="0"/>
                        </a:spcBef>
                        <a:spcAft>
                          <a:spcPts val="0"/>
                        </a:spcAft>
                      </a:pPr>
                      <a:r>
                        <a:rPr lang="en-GB" sz="1200" dirty="0">
                          <a:effectLst/>
                        </a:rPr>
                        <a:t>  Southern Province</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26.9</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14.1</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9.4</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49.6</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334010" algn="dec"/>
                        </a:tabLst>
                      </a:pPr>
                      <a:r>
                        <a:rPr lang="en-GB" sz="1200" dirty="0">
                          <a:effectLst/>
                        </a:rPr>
                        <a:t>100.0</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391160" algn="dec"/>
                        </a:tabLst>
                      </a:pPr>
                      <a:r>
                        <a:rPr lang="en-GB" sz="1200" dirty="0">
                          <a:effectLst/>
                        </a:rPr>
                        <a:t>24.0</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extLst>
                  <a:ext uri="{0D108BD9-81ED-4DB2-BD59-A6C34878D82A}">
                    <a16:rowId xmlns:a16="http://schemas.microsoft.com/office/drawing/2014/main" xmlns="" val="387469442"/>
                  </a:ext>
                </a:extLst>
              </a:tr>
              <a:tr h="182929">
                <a:tc>
                  <a:txBody>
                    <a:bodyPr/>
                    <a:lstStyle/>
                    <a:p>
                      <a:pPr marL="0" marR="0" algn="just">
                        <a:spcBef>
                          <a:spcPts val="0"/>
                        </a:spcBef>
                        <a:spcAft>
                          <a:spcPts val="0"/>
                        </a:spcAft>
                      </a:pPr>
                      <a:r>
                        <a:rPr lang="en-GB" sz="1200" dirty="0">
                          <a:effectLst/>
                        </a:rPr>
                        <a:t>  Western Province</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27.9</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15.7</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12.1</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44.3</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334010" algn="dec"/>
                        </a:tabLst>
                      </a:pPr>
                      <a:r>
                        <a:rPr lang="en-GB" sz="1200" dirty="0">
                          <a:effectLst/>
                        </a:rPr>
                        <a:t>100.0</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391160" algn="dec"/>
                        </a:tabLst>
                      </a:pPr>
                      <a:r>
                        <a:rPr lang="en-GB" sz="1200" dirty="0">
                          <a:effectLst/>
                        </a:rPr>
                        <a:t>24.0</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extLst>
                  <a:ext uri="{0D108BD9-81ED-4DB2-BD59-A6C34878D82A}">
                    <a16:rowId xmlns:a16="http://schemas.microsoft.com/office/drawing/2014/main" xmlns="" val="2860475543"/>
                  </a:ext>
                </a:extLst>
              </a:tr>
              <a:tr h="182929">
                <a:tc>
                  <a:txBody>
                    <a:bodyPr/>
                    <a:lstStyle/>
                    <a:p>
                      <a:pPr marL="0" marR="0" algn="just">
                        <a:spcBef>
                          <a:spcPts val="0"/>
                        </a:spcBef>
                        <a:spcAft>
                          <a:spcPts val="0"/>
                        </a:spcAft>
                      </a:pPr>
                      <a:r>
                        <a:rPr lang="en-GB" sz="1200" dirty="0">
                          <a:effectLst/>
                        </a:rPr>
                        <a:t>  Northern Province</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29.9</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8.2</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15.9</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46.0</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334010" algn="dec"/>
                        </a:tabLst>
                      </a:pPr>
                      <a:r>
                        <a:rPr lang="en-GB" sz="1200" dirty="0">
                          <a:effectLst/>
                        </a:rPr>
                        <a:t>100.0</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391160" algn="dec"/>
                        </a:tabLst>
                      </a:pPr>
                      <a:r>
                        <a:rPr lang="en-GB" sz="1200" dirty="0">
                          <a:effectLst/>
                        </a:rPr>
                        <a:t>16.8</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extLst>
                  <a:ext uri="{0D108BD9-81ED-4DB2-BD59-A6C34878D82A}">
                    <a16:rowId xmlns:a16="http://schemas.microsoft.com/office/drawing/2014/main" xmlns="" val="295371293"/>
                  </a:ext>
                </a:extLst>
              </a:tr>
              <a:tr h="182929">
                <a:tc>
                  <a:txBody>
                    <a:bodyPr/>
                    <a:lstStyle/>
                    <a:p>
                      <a:pPr marL="0" marR="0" algn="just">
                        <a:spcBef>
                          <a:spcPts val="0"/>
                        </a:spcBef>
                        <a:spcAft>
                          <a:spcPts val="0"/>
                        </a:spcAft>
                      </a:pPr>
                      <a:r>
                        <a:rPr lang="en-GB" sz="1200" dirty="0">
                          <a:effectLst/>
                        </a:rPr>
                        <a:t>  Eastern Province</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19.9</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11.9</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17.3</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51.0</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334010" algn="dec"/>
                        </a:tabLst>
                      </a:pPr>
                      <a:r>
                        <a:rPr lang="en-GB" sz="1200" dirty="0">
                          <a:effectLst/>
                        </a:rPr>
                        <a:t>100.0</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391160" algn="dec"/>
                        </a:tabLst>
                      </a:pPr>
                      <a:r>
                        <a:rPr lang="en-GB" sz="1200" dirty="0">
                          <a:effectLst/>
                        </a:rPr>
                        <a:t>25.2</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extLst>
                  <a:ext uri="{0D108BD9-81ED-4DB2-BD59-A6C34878D82A}">
                    <a16:rowId xmlns:a16="http://schemas.microsoft.com/office/drawing/2014/main" xmlns="" val="731962083"/>
                  </a:ext>
                </a:extLst>
              </a:tr>
            </a:tbl>
          </a:graphicData>
        </a:graphic>
      </p:graphicFrame>
      <p:sp>
        <p:nvSpPr>
          <p:cNvPr id="54381" name="Date Placeholder 3">
            <a:extLst>
              <a:ext uri="{FF2B5EF4-FFF2-40B4-BE49-F238E27FC236}">
                <a16:creationId xmlns:a16="http://schemas.microsoft.com/office/drawing/2014/main" xmlns="" id="{F7D117C7-3F21-45CB-BC86-D34DE7B8295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A1AB35CA-9545-4080-AF87-80DE1CCC9232}" type="datetime4">
              <a:rPr lang="en-US" altLang="en-US" sz="1200" smtClean="0">
                <a:latin typeface="Verdana" panose="020B0604030504040204" pitchFamily="34" charset="0"/>
              </a:rPr>
              <a:pPr>
                <a:spcBef>
                  <a:spcPct val="0"/>
                </a:spcBef>
                <a:buClrTx/>
                <a:buSzTx/>
                <a:buFontTx/>
                <a:buNone/>
              </a:pPr>
              <a:t>May 28, 2019</a:t>
            </a:fld>
            <a:endParaRPr lang="en-US" altLang="en-US" sz="1200">
              <a:latin typeface="Verdana" panose="020B0604030504040204" pitchFamily="34" charset="0"/>
            </a:endParaRPr>
          </a:p>
        </p:txBody>
      </p:sp>
      <p:sp>
        <p:nvSpPr>
          <p:cNvPr id="54382" name="Footer Placeholder 4">
            <a:extLst>
              <a:ext uri="{FF2B5EF4-FFF2-40B4-BE49-F238E27FC236}">
                <a16:creationId xmlns:a16="http://schemas.microsoft.com/office/drawing/2014/main" xmlns="" id="{1860858D-26B2-4699-9CCD-0A54911B218D}"/>
              </a:ext>
            </a:extLst>
          </p:cNvPr>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r>
              <a:rPr lang="en-US" altLang="en-US" sz="1000">
                <a:latin typeface="Verdana" panose="020B0604030504040204" pitchFamily="34" charset="0"/>
              </a:rPr>
              <a:t>National Institute of Statistics of Rwanda</a:t>
            </a:r>
          </a:p>
        </p:txBody>
      </p:sp>
      <p:sp>
        <p:nvSpPr>
          <p:cNvPr id="54383" name="Slide Number Placeholder 5">
            <a:extLst>
              <a:ext uri="{FF2B5EF4-FFF2-40B4-BE49-F238E27FC236}">
                <a16:creationId xmlns:a16="http://schemas.microsoft.com/office/drawing/2014/main" xmlns="" id="{6B34DCF8-1ED9-4503-9E61-8BEB08C7110B}"/>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2D2726AA-DE80-44A5-A1D4-C217A120617C}" type="slidenum">
              <a:rPr lang="en-US" altLang="en-US" sz="1200" smtClean="0">
                <a:latin typeface="Verdana" panose="020B0604030504040204" pitchFamily="34" charset="0"/>
              </a:rPr>
              <a:pPr>
                <a:spcBef>
                  <a:spcPct val="0"/>
                </a:spcBef>
                <a:buClrTx/>
                <a:buSzTx/>
                <a:buFontTx/>
                <a:buNone/>
              </a:pPr>
              <a:t>22</a:t>
            </a:fld>
            <a:endParaRPr lang="en-US" altLang="en-US" sz="1200">
              <a:latin typeface="Verdana" panose="020B0604030504040204" pitchFamily="34" charset="0"/>
            </a:endParaRPr>
          </a:p>
        </p:txBody>
      </p:sp>
      <p:pic>
        <p:nvPicPr>
          <p:cNvPr id="54384" name="Picture 7">
            <a:extLst>
              <a:ext uri="{FF2B5EF4-FFF2-40B4-BE49-F238E27FC236}">
                <a16:creationId xmlns:a16="http://schemas.microsoft.com/office/drawing/2014/main" xmlns="" id="{BECC4029-128F-4ACF-AAE7-F7BC471BDB6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0013" y="1697038"/>
            <a:ext cx="98266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385" name="TextBox 8">
            <a:extLst>
              <a:ext uri="{FF2B5EF4-FFF2-40B4-BE49-F238E27FC236}">
                <a16:creationId xmlns:a16="http://schemas.microsoft.com/office/drawing/2014/main" xmlns="" id="{237C4410-87CF-4B80-8A65-7D906D1B5185}"/>
              </a:ext>
            </a:extLst>
          </p:cNvPr>
          <p:cNvSpPr txBox="1">
            <a:spLocks noChangeArrowheads="1"/>
          </p:cNvSpPr>
          <p:nvPr/>
        </p:nvSpPr>
        <p:spPr bwMode="auto">
          <a:xfrm>
            <a:off x="1370013" y="4876800"/>
            <a:ext cx="72405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 typeface="Wingdings" panose="05000000000000000000" pitchFamily="2" charset="2"/>
              <a:buChar char="Ø"/>
            </a:pPr>
            <a:r>
              <a:rPr lang="en-US" altLang="en-US" sz="1600">
                <a:latin typeface="Verdana" panose="020B0604030504040204" pitchFamily="34" charset="0"/>
              </a:rPr>
              <a:t>High persistent poverty in Southern, Western, Northern</a:t>
            </a:r>
          </a:p>
          <a:p>
            <a:pPr>
              <a:spcBef>
                <a:spcPct val="0"/>
              </a:spcBef>
              <a:buClrTx/>
              <a:buSzTx/>
              <a:buFont typeface="Wingdings" panose="05000000000000000000" pitchFamily="2" charset="2"/>
              <a:buChar char="Ø"/>
            </a:pPr>
            <a:r>
              <a:rPr lang="en-US" altLang="en-US" sz="1600">
                <a:latin typeface="Verdana" panose="020B0604030504040204" pitchFamily="34" charset="0"/>
              </a:rPr>
              <a:t>Mobility high, even in Kigali City</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xmlns="" id="{E1E35E80-5758-497F-8DEF-117E2E233708}"/>
              </a:ext>
            </a:extLst>
          </p:cNvPr>
          <p:cNvSpPr>
            <a:spLocks noGrp="1" noChangeArrowheads="1"/>
          </p:cNvSpPr>
          <p:nvPr>
            <p:ph type="title"/>
          </p:nvPr>
        </p:nvSpPr>
        <p:spPr>
          <a:xfrm>
            <a:off x="1370013" y="301625"/>
            <a:ext cx="7313612" cy="917575"/>
          </a:xfrm>
        </p:spPr>
        <p:txBody>
          <a:bodyPr/>
          <a:lstStyle/>
          <a:p>
            <a:pPr algn="ctr"/>
            <a:r>
              <a:rPr lang="en-US" altLang="en-US"/>
              <a:t>Outline</a:t>
            </a:r>
          </a:p>
        </p:txBody>
      </p:sp>
      <p:sp>
        <p:nvSpPr>
          <p:cNvPr id="5123" name="Content Placeholder 2">
            <a:extLst>
              <a:ext uri="{FF2B5EF4-FFF2-40B4-BE49-F238E27FC236}">
                <a16:creationId xmlns:a16="http://schemas.microsoft.com/office/drawing/2014/main" xmlns="" id="{67785E47-84A5-4140-8861-6F51B197AD60}"/>
              </a:ext>
            </a:extLst>
          </p:cNvPr>
          <p:cNvSpPr>
            <a:spLocks noGrp="1"/>
          </p:cNvSpPr>
          <p:nvPr>
            <p:ph idx="1"/>
          </p:nvPr>
        </p:nvSpPr>
        <p:spPr>
          <a:xfrm>
            <a:off x="1370013" y="1981200"/>
            <a:ext cx="7313612" cy="4495800"/>
          </a:xfrm>
        </p:spPr>
        <p:txBody>
          <a:bodyPr/>
          <a:lstStyle/>
          <a:p>
            <a:pPr marL="514350" indent="-514350">
              <a:buFont typeface="Wingdings" panose="05000000000000000000" pitchFamily="2" charset="2"/>
              <a:buAutoNum type="arabicPeriod"/>
              <a:defRPr/>
            </a:pPr>
            <a:r>
              <a:rPr lang="en-US" altLang="en-US" sz="2400" dirty="0">
                <a:solidFill>
                  <a:schemeClr val="bg1">
                    <a:lumMod val="75000"/>
                  </a:schemeClr>
                </a:solidFill>
              </a:rPr>
              <a:t>Background: Evolution of GDP and poverty</a:t>
            </a:r>
          </a:p>
          <a:p>
            <a:pPr marL="514350" indent="-514350">
              <a:buFont typeface="Wingdings" panose="05000000000000000000" pitchFamily="2" charset="2"/>
              <a:buAutoNum type="arabicPeriod"/>
              <a:defRPr/>
            </a:pPr>
            <a:r>
              <a:rPr lang="en-US" altLang="en-US" sz="2400" dirty="0">
                <a:solidFill>
                  <a:schemeClr val="bg1">
                    <a:lumMod val="75000"/>
                  </a:schemeClr>
                </a:solidFill>
              </a:rPr>
              <a:t>How poverty is measured</a:t>
            </a:r>
          </a:p>
          <a:p>
            <a:pPr marL="514350" indent="-514350">
              <a:buFont typeface="Wingdings" panose="05000000000000000000" pitchFamily="2" charset="2"/>
              <a:buAutoNum type="arabicPeriod"/>
              <a:defRPr/>
            </a:pPr>
            <a:r>
              <a:rPr lang="en-US" altLang="en-US" sz="2400" dirty="0">
                <a:solidFill>
                  <a:schemeClr val="bg1">
                    <a:lumMod val="75000"/>
                  </a:schemeClr>
                </a:solidFill>
              </a:rPr>
              <a:t>Poverty dynamics: </a:t>
            </a:r>
          </a:p>
          <a:p>
            <a:pPr marL="914400" lvl="1" indent="-514350">
              <a:buFont typeface="Wingdings" panose="05000000000000000000" pitchFamily="2" charset="2"/>
              <a:buAutoNum type="alphaLcParenR"/>
              <a:defRPr/>
            </a:pPr>
            <a:r>
              <a:rPr lang="en-US" altLang="en-US" sz="2000" dirty="0">
                <a:solidFill>
                  <a:schemeClr val="bg1">
                    <a:lumMod val="75000"/>
                  </a:schemeClr>
                </a:solidFill>
              </a:rPr>
              <a:t>Moving into and out of poverty</a:t>
            </a:r>
          </a:p>
          <a:p>
            <a:pPr marL="914400" lvl="1" indent="-514350">
              <a:buFont typeface="+mj-lt"/>
              <a:buAutoNum type="alphaLcParenR"/>
              <a:defRPr/>
            </a:pPr>
            <a:r>
              <a:rPr lang="en-US" altLang="en-US" sz="2000" dirty="0">
                <a:solidFill>
                  <a:schemeClr val="bg1">
                    <a:lumMod val="75000"/>
                  </a:schemeClr>
                </a:solidFill>
              </a:rPr>
              <a:t>Moving up and down the income distribution</a:t>
            </a:r>
          </a:p>
          <a:p>
            <a:pPr marL="514350" indent="-514350">
              <a:buFont typeface="Wingdings" panose="05000000000000000000" pitchFamily="2" charset="2"/>
              <a:buAutoNum type="arabicPeriod"/>
              <a:defRPr/>
            </a:pPr>
            <a:r>
              <a:rPr lang="en-US" altLang="en-US" sz="2400" dirty="0">
                <a:solidFill>
                  <a:schemeClr val="bg1">
                    <a:lumMod val="75000"/>
                  </a:schemeClr>
                </a:solidFill>
              </a:rPr>
              <a:t>Linking economic growth to changes in poverty</a:t>
            </a:r>
          </a:p>
          <a:p>
            <a:pPr marL="514350" indent="-514350">
              <a:buFont typeface="Wingdings" panose="05000000000000000000" pitchFamily="2" charset="2"/>
              <a:buAutoNum type="arabicPeriod"/>
              <a:defRPr/>
            </a:pPr>
            <a:r>
              <a:rPr lang="en-US" altLang="en-US" sz="2400" dirty="0">
                <a:solidFill>
                  <a:schemeClr val="bg1">
                    <a:lumMod val="75000"/>
                  </a:schemeClr>
                </a:solidFill>
              </a:rPr>
              <a:t>Who has gained from economic growth?</a:t>
            </a:r>
          </a:p>
          <a:p>
            <a:pPr marL="514350" indent="-514350">
              <a:buFont typeface="Wingdings" panose="05000000000000000000" pitchFamily="2" charset="2"/>
              <a:buAutoNum type="arabicPeriod"/>
              <a:defRPr/>
            </a:pPr>
            <a:r>
              <a:rPr lang="en-US" altLang="en-US" sz="2400" dirty="0"/>
              <a:t>Correlates of movements into and out of poverty</a:t>
            </a:r>
          </a:p>
          <a:p>
            <a:pPr>
              <a:buFont typeface="Wingdings" panose="05000000000000000000" pitchFamily="2" charset="2"/>
              <a:buNone/>
              <a:defRPr/>
            </a:pPr>
            <a:endParaRPr lang="en-US" altLang="en-US" sz="2400" dirty="0"/>
          </a:p>
        </p:txBody>
      </p:sp>
      <p:sp>
        <p:nvSpPr>
          <p:cNvPr id="7172" name="Date Placeholder 3">
            <a:extLst>
              <a:ext uri="{FF2B5EF4-FFF2-40B4-BE49-F238E27FC236}">
                <a16:creationId xmlns:a16="http://schemas.microsoft.com/office/drawing/2014/main" xmlns="" id="{F0AE791B-9637-46EE-90BF-173AC72A6AC8}"/>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AD5CFDD6-1F2A-4208-90B4-2331993051B2}" type="datetime4">
              <a:rPr lang="en-US" altLang="en-US" sz="1200" smtClean="0">
                <a:latin typeface="Verdana" panose="020B0604030504040204" pitchFamily="34" charset="0"/>
              </a:rPr>
              <a:pPr>
                <a:spcBef>
                  <a:spcPct val="0"/>
                </a:spcBef>
                <a:buClrTx/>
                <a:buSzTx/>
                <a:buFontTx/>
                <a:buNone/>
              </a:pPr>
              <a:t>May 28, 2019</a:t>
            </a:fld>
            <a:endParaRPr lang="en-US" altLang="en-US" sz="1200">
              <a:latin typeface="Verdana" panose="020B0604030504040204" pitchFamily="34" charset="0"/>
            </a:endParaRPr>
          </a:p>
        </p:txBody>
      </p:sp>
      <p:sp>
        <p:nvSpPr>
          <p:cNvPr id="7173" name="Footer Placeholder 4">
            <a:extLst>
              <a:ext uri="{FF2B5EF4-FFF2-40B4-BE49-F238E27FC236}">
                <a16:creationId xmlns:a16="http://schemas.microsoft.com/office/drawing/2014/main" xmlns="" id="{EF2C200F-748A-4168-A08F-C0387AEEB8C8}"/>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r>
              <a:rPr lang="en-US" altLang="en-US" sz="1000">
                <a:latin typeface="Verdana" panose="020B0604030504040204" pitchFamily="34" charset="0"/>
              </a:rPr>
              <a:t>National Institute of Statistics of Rwanda</a:t>
            </a:r>
          </a:p>
        </p:txBody>
      </p:sp>
      <p:sp>
        <p:nvSpPr>
          <p:cNvPr id="7174" name="Slide Number Placeholder 5">
            <a:extLst>
              <a:ext uri="{FF2B5EF4-FFF2-40B4-BE49-F238E27FC236}">
                <a16:creationId xmlns:a16="http://schemas.microsoft.com/office/drawing/2014/main" xmlns="" id="{DA898614-E095-4F03-9AA0-406CF14D37A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7917941B-E876-4124-94D2-8A5BFE28A9BC}" type="slidenum">
              <a:rPr lang="en-US" altLang="en-US" sz="1200" smtClean="0">
                <a:latin typeface="Verdana" panose="020B0604030504040204" pitchFamily="34" charset="0"/>
              </a:rPr>
              <a:pPr>
                <a:spcBef>
                  <a:spcPct val="0"/>
                </a:spcBef>
                <a:buClrTx/>
                <a:buSzTx/>
                <a:buFontTx/>
                <a:buNone/>
              </a:pPr>
              <a:t>23</a:t>
            </a:fld>
            <a:endParaRPr lang="en-US" altLang="en-US" sz="1200">
              <a:latin typeface="Verdana" panose="020B0604030504040204" pitchFamily="34" charset="0"/>
            </a:endParaRPr>
          </a:p>
        </p:txBody>
      </p:sp>
    </p:spTree>
    <p:extLst>
      <p:ext uri="{BB962C8B-B14F-4D97-AF65-F5344CB8AC3E}">
        <p14:creationId xmlns:p14="http://schemas.microsoft.com/office/powerpoint/2010/main" val="20450052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870DFC-89E8-4C3E-BC28-D5187B9F3D6C}"/>
              </a:ext>
            </a:extLst>
          </p:cNvPr>
          <p:cNvSpPr>
            <a:spLocks noGrp="1"/>
          </p:cNvSpPr>
          <p:nvPr>
            <p:ph type="title"/>
          </p:nvPr>
        </p:nvSpPr>
        <p:spPr/>
        <p:txBody>
          <a:bodyPr/>
          <a:lstStyle/>
          <a:p>
            <a:r>
              <a:rPr lang="en-US" dirty="0"/>
              <a:t>Correlates of changes in poverty</a:t>
            </a:r>
          </a:p>
        </p:txBody>
      </p:sp>
      <p:pic>
        <p:nvPicPr>
          <p:cNvPr id="7" name="Content Placeholder 6">
            <a:extLst>
              <a:ext uri="{FF2B5EF4-FFF2-40B4-BE49-F238E27FC236}">
                <a16:creationId xmlns:a16="http://schemas.microsoft.com/office/drawing/2014/main" xmlns="" id="{F7647E1C-FECD-415F-9DEE-423A2830D354}"/>
              </a:ext>
            </a:extLst>
          </p:cNvPr>
          <p:cNvPicPr>
            <a:picLocks noGrp="1" noChangeAspect="1"/>
          </p:cNvPicPr>
          <p:nvPr>
            <p:ph idx="1"/>
          </p:nvPr>
        </p:nvPicPr>
        <p:blipFill rotWithShape="1">
          <a:blip r:embed="rId3"/>
          <a:srcRect r="32681"/>
          <a:stretch/>
        </p:blipFill>
        <p:spPr>
          <a:xfrm>
            <a:off x="2438400" y="1548925"/>
            <a:ext cx="5938021" cy="4964764"/>
          </a:xfrm>
          <a:prstGeom prst="rect">
            <a:avLst/>
          </a:prstGeom>
        </p:spPr>
      </p:pic>
      <p:sp>
        <p:nvSpPr>
          <p:cNvPr id="4" name="Date Placeholder 3">
            <a:extLst>
              <a:ext uri="{FF2B5EF4-FFF2-40B4-BE49-F238E27FC236}">
                <a16:creationId xmlns:a16="http://schemas.microsoft.com/office/drawing/2014/main" xmlns="" id="{5994D8B0-6E45-4DD5-8FC1-05207280E241}"/>
              </a:ext>
            </a:extLst>
          </p:cNvPr>
          <p:cNvSpPr>
            <a:spLocks noGrp="1"/>
          </p:cNvSpPr>
          <p:nvPr>
            <p:ph type="dt" sz="half" idx="10"/>
          </p:nvPr>
        </p:nvSpPr>
        <p:spPr/>
        <p:txBody>
          <a:bodyPr/>
          <a:lstStyle/>
          <a:p>
            <a:pPr>
              <a:defRPr/>
            </a:pPr>
            <a:fld id="{85892DD0-1E7E-4C9C-96AD-F26112C71EC8}" type="datetime4">
              <a:rPr lang="en-US" smtClean="0"/>
              <a:pPr>
                <a:defRPr/>
              </a:pPr>
              <a:t>May 28, 2019</a:t>
            </a:fld>
            <a:endParaRPr lang="en-US" dirty="0"/>
          </a:p>
        </p:txBody>
      </p:sp>
      <p:sp>
        <p:nvSpPr>
          <p:cNvPr id="5" name="Footer Placeholder 4">
            <a:extLst>
              <a:ext uri="{FF2B5EF4-FFF2-40B4-BE49-F238E27FC236}">
                <a16:creationId xmlns:a16="http://schemas.microsoft.com/office/drawing/2014/main" xmlns="" id="{A8F8800B-91A3-4D59-8DBF-6C8A3C538D14}"/>
              </a:ext>
            </a:extLst>
          </p:cNvPr>
          <p:cNvSpPr>
            <a:spLocks noGrp="1"/>
          </p:cNvSpPr>
          <p:nvPr>
            <p:ph type="ftr" sz="quarter" idx="11"/>
          </p:nvPr>
        </p:nvSpPr>
        <p:spPr/>
        <p:txBody>
          <a:bodyPr/>
          <a:lstStyle/>
          <a:p>
            <a:pPr>
              <a:defRPr/>
            </a:pPr>
            <a:r>
              <a:rPr lang="en-US"/>
              <a:t>National Institute of Statistics of Rwanda</a:t>
            </a:r>
          </a:p>
        </p:txBody>
      </p:sp>
      <p:sp>
        <p:nvSpPr>
          <p:cNvPr id="6" name="Slide Number Placeholder 5">
            <a:extLst>
              <a:ext uri="{FF2B5EF4-FFF2-40B4-BE49-F238E27FC236}">
                <a16:creationId xmlns:a16="http://schemas.microsoft.com/office/drawing/2014/main" xmlns="" id="{1A3D7AC8-C501-463C-B30E-2EC08A07D4A5}"/>
              </a:ext>
            </a:extLst>
          </p:cNvPr>
          <p:cNvSpPr>
            <a:spLocks noGrp="1"/>
          </p:cNvSpPr>
          <p:nvPr>
            <p:ph type="sldNum" sz="quarter" idx="12"/>
          </p:nvPr>
        </p:nvSpPr>
        <p:spPr/>
        <p:txBody>
          <a:bodyPr/>
          <a:lstStyle/>
          <a:p>
            <a:pPr>
              <a:defRPr/>
            </a:pPr>
            <a:fld id="{9396BC8A-A949-46AE-8682-C3D34B2959BC}" type="slidenum">
              <a:rPr lang="en-US" altLang="en-US" smtClean="0"/>
              <a:pPr>
                <a:defRPr/>
              </a:pPr>
              <a:t>24</a:t>
            </a:fld>
            <a:endParaRPr lang="en-US" altLang="en-US" dirty="0"/>
          </a:p>
        </p:txBody>
      </p:sp>
      <p:sp>
        <p:nvSpPr>
          <p:cNvPr id="8" name="Oval 7">
            <a:extLst>
              <a:ext uri="{FF2B5EF4-FFF2-40B4-BE49-F238E27FC236}">
                <a16:creationId xmlns:a16="http://schemas.microsoft.com/office/drawing/2014/main" xmlns="" id="{BF627E2B-860B-4AB9-A38A-1604DE42553E}"/>
              </a:ext>
            </a:extLst>
          </p:cNvPr>
          <p:cNvSpPr/>
          <p:nvPr/>
        </p:nvSpPr>
        <p:spPr>
          <a:xfrm>
            <a:off x="6400800" y="3581400"/>
            <a:ext cx="685800" cy="304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xmlns="" id="{D23BBAE6-15A5-4AF9-9FD6-D4B850D59F98}"/>
              </a:ext>
            </a:extLst>
          </p:cNvPr>
          <p:cNvSpPr/>
          <p:nvPr/>
        </p:nvSpPr>
        <p:spPr>
          <a:xfrm>
            <a:off x="6400800" y="4914899"/>
            <a:ext cx="685800" cy="45719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xmlns="" id="{B2087E19-239F-4B3D-B099-2E084353DD20}"/>
              </a:ext>
            </a:extLst>
          </p:cNvPr>
          <p:cNvSpPr/>
          <p:nvPr/>
        </p:nvSpPr>
        <p:spPr>
          <a:xfrm>
            <a:off x="6400800" y="4304595"/>
            <a:ext cx="685800" cy="304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xmlns="" id="{4E1BDFC0-E7CA-423E-BDC3-9D936123F357}"/>
              </a:ext>
            </a:extLst>
          </p:cNvPr>
          <p:cNvSpPr txBox="1"/>
          <p:nvPr/>
        </p:nvSpPr>
        <p:spPr>
          <a:xfrm>
            <a:off x="457200" y="3429000"/>
            <a:ext cx="1670821" cy="2862322"/>
          </a:xfrm>
          <a:prstGeom prst="rect">
            <a:avLst/>
          </a:prstGeom>
          <a:noFill/>
        </p:spPr>
        <p:txBody>
          <a:bodyPr wrap="square" rtlCol="0">
            <a:spAutoFit/>
          </a:bodyPr>
          <a:lstStyle/>
          <a:p>
            <a:r>
              <a:rPr lang="en-US" dirty="0"/>
              <a:t>If household size or number of elderly or children, falls, household is more likely to get out of poverty.</a:t>
            </a:r>
          </a:p>
        </p:txBody>
      </p:sp>
    </p:spTree>
    <p:extLst>
      <p:ext uri="{BB962C8B-B14F-4D97-AF65-F5344CB8AC3E}">
        <p14:creationId xmlns:p14="http://schemas.microsoft.com/office/powerpoint/2010/main" val="8164706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Correlates (2)</a:t>
            </a:r>
          </a:p>
        </p:txBody>
      </p:sp>
      <p:sp>
        <p:nvSpPr>
          <p:cNvPr id="4" name="Date Placeholder 3"/>
          <p:cNvSpPr>
            <a:spLocks noGrp="1"/>
          </p:cNvSpPr>
          <p:nvPr>
            <p:ph type="dt" sz="half" idx="10"/>
          </p:nvPr>
        </p:nvSpPr>
        <p:spPr/>
        <p:txBody>
          <a:bodyPr/>
          <a:lstStyle/>
          <a:p>
            <a:pPr>
              <a:defRPr/>
            </a:pPr>
            <a:fld id="{85892DD0-1E7E-4C9C-96AD-F26112C71EC8}" type="datetime4">
              <a:rPr lang="en-US" smtClean="0"/>
              <a:pPr>
                <a:defRPr/>
              </a:pPr>
              <a:t>May 28, 2019</a:t>
            </a:fld>
            <a:endParaRPr lang="en-US" dirty="0"/>
          </a:p>
        </p:txBody>
      </p:sp>
      <p:sp>
        <p:nvSpPr>
          <p:cNvPr id="5" name="Footer Placeholder 4"/>
          <p:cNvSpPr>
            <a:spLocks noGrp="1"/>
          </p:cNvSpPr>
          <p:nvPr>
            <p:ph type="ftr" sz="quarter" idx="11"/>
          </p:nvPr>
        </p:nvSpPr>
        <p:spPr/>
        <p:txBody>
          <a:bodyPr/>
          <a:lstStyle/>
          <a:p>
            <a:pPr>
              <a:defRPr/>
            </a:pPr>
            <a:r>
              <a:rPr lang="en-US" smtClean="0"/>
              <a:t>National Institute of Statistics of Rwanda</a:t>
            </a:r>
            <a:endParaRPr lang="en-US"/>
          </a:p>
        </p:txBody>
      </p:sp>
      <p:sp>
        <p:nvSpPr>
          <p:cNvPr id="6" name="Slide Number Placeholder 5"/>
          <p:cNvSpPr>
            <a:spLocks noGrp="1"/>
          </p:cNvSpPr>
          <p:nvPr>
            <p:ph type="sldNum" sz="quarter" idx="12"/>
          </p:nvPr>
        </p:nvSpPr>
        <p:spPr/>
        <p:txBody>
          <a:bodyPr/>
          <a:lstStyle/>
          <a:p>
            <a:pPr>
              <a:defRPr/>
            </a:pPr>
            <a:fld id="{9396BC8A-A949-46AE-8682-C3D34B2959BC}" type="slidenum">
              <a:rPr lang="en-US" altLang="en-US" smtClean="0"/>
              <a:pPr>
                <a:defRPr/>
              </a:pPr>
              <a:t>25</a:t>
            </a:fld>
            <a:endParaRPr lang="en-US" altLang="en-US" dirty="0"/>
          </a:p>
        </p:txBody>
      </p:sp>
      <p:pic>
        <p:nvPicPr>
          <p:cNvPr id="8" name="Picture 7">
            <a:extLst>
              <a:ext uri="{FF2B5EF4-FFF2-40B4-BE49-F238E27FC236}">
                <a16:creationId xmlns:a16="http://schemas.microsoft.com/office/drawing/2014/main" xmlns="" id="{B05C0855-E82E-4FB4-B4C6-898EA57D1F28}"/>
              </a:ext>
            </a:extLst>
          </p:cNvPr>
          <p:cNvPicPr>
            <a:picLocks noChangeAspect="1"/>
          </p:cNvPicPr>
          <p:nvPr/>
        </p:nvPicPr>
        <p:blipFill rotWithShape="1">
          <a:blip r:embed="rId2"/>
          <a:srcRect r="35380"/>
          <a:stretch/>
        </p:blipFill>
        <p:spPr>
          <a:xfrm>
            <a:off x="1554486" y="2514601"/>
            <a:ext cx="6452950" cy="2133600"/>
          </a:xfrm>
          <a:prstGeom prst="rect">
            <a:avLst/>
          </a:prstGeom>
        </p:spPr>
      </p:pic>
      <p:sp>
        <p:nvSpPr>
          <p:cNvPr id="12" name="Content Placeholder 11"/>
          <p:cNvSpPr>
            <a:spLocks noGrp="1"/>
          </p:cNvSpPr>
          <p:nvPr>
            <p:ph idx="1"/>
          </p:nvPr>
        </p:nvSpPr>
        <p:spPr>
          <a:xfrm>
            <a:off x="1370013" y="3581399"/>
            <a:ext cx="7313612" cy="2360613"/>
          </a:xfrm>
        </p:spPr>
        <p:txBody>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pic>
        <p:nvPicPr>
          <p:cNvPr id="13" name="Content Placeholder 6">
            <a:extLst>
              <a:ext uri="{FF2B5EF4-FFF2-40B4-BE49-F238E27FC236}">
                <a16:creationId xmlns:a16="http://schemas.microsoft.com/office/drawing/2014/main" xmlns="" id="{B2BDBDCB-E32A-48C3-A986-5922A30C0864}"/>
              </a:ext>
            </a:extLst>
          </p:cNvPr>
          <p:cNvPicPr>
            <a:picLocks noChangeAspect="1"/>
          </p:cNvPicPr>
          <p:nvPr/>
        </p:nvPicPr>
        <p:blipFill rotWithShape="1">
          <a:blip r:embed="rId3"/>
          <a:srcRect r="33548"/>
          <a:stretch/>
        </p:blipFill>
        <p:spPr bwMode="auto">
          <a:xfrm>
            <a:off x="2046202" y="1779259"/>
            <a:ext cx="5961234" cy="1192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a:extLst>
              <a:ext uri="{FF2B5EF4-FFF2-40B4-BE49-F238E27FC236}">
                <a16:creationId xmlns:a16="http://schemas.microsoft.com/office/drawing/2014/main" xmlns="" id="{88572134-524A-47A6-825B-7CE35FEB887D}"/>
              </a:ext>
            </a:extLst>
          </p:cNvPr>
          <p:cNvSpPr txBox="1"/>
          <p:nvPr/>
        </p:nvSpPr>
        <p:spPr>
          <a:xfrm>
            <a:off x="1752600" y="4730203"/>
            <a:ext cx="6254836" cy="1754326"/>
          </a:xfrm>
          <a:prstGeom prst="rect">
            <a:avLst/>
          </a:prstGeom>
          <a:noFill/>
        </p:spPr>
        <p:txBody>
          <a:bodyPr wrap="square" rtlCol="0">
            <a:spAutoFit/>
          </a:bodyPr>
          <a:lstStyle/>
          <a:p>
            <a:r>
              <a:rPr lang="en-US" dirty="0"/>
              <a:t>Difficult to see clear patterns.</a:t>
            </a:r>
          </a:p>
          <a:p>
            <a:endParaRPr lang="en-US" dirty="0"/>
          </a:p>
          <a:p>
            <a:r>
              <a:rPr lang="en-US" dirty="0"/>
              <a:t>Farmers are poorer, and farm income is less stable: they are more likely to move into or out of poverty than non-farmers. </a:t>
            </a:r>
          </a:p>
          <a:p>
            <a:endParaRPr lang="en-US" dirty="0"/>
          </a:p>
        </p:txBody>
      </p:sp>
    </p:spTree>
    <p:extLst>
      <p:ext uri="{BB962C8B-B14F-4D97-AF65-F5344CB8AC3E}">
        <p14:creationId xmlns:p14="http://schemas.microsoft.com/office/powerpoint/2010/main" val="13372652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xmlns="" id="{ADCB8E96-8CD7-4689-AC61-18C222425FB8}"/>
              </a:ext>
            </a:extLst>
          </p:cNvPr>
          <p:cNvSpPr>
            <a:spLocks noGrp="1" noChangeArrowheads="1"/>
          </p:cNvSpPr>
          <p:nvPr>
            <p:ph type="title"/>
          </p:nvPr>
        </p:nvSpPr>
        <p:spPr/>
        <p:txBody>
          <a:bodyPr/>
          <a:lstStyle/>
          <a:p>
            <a:r>
              <a:rPr lang="en-US" altLang="en-US"/>
              <a:t>Thank you</a:t>
            </a:r>
          </a:p>
        </p:txBody>
      </p:sp>
      <p:sp>
        <p:nvSpPr>
          <p:cNvPr id="78851" name="Content Placeholder 2">
            <a:extLst>
              <a:ext uri="{FF2B5EF4-FFF2-40B4-BE49-F238E27FC236}">
                <a16:creationId xmlns:a16="http://schemas.microsoft.com/office/drawing/2014/main" xmlns="" id="{3CD7A792-6E51-4C14-B6AD-4FF921B7EA69}"/>
              </a:ext>
            </a:extLst>
          </p:cNvPr>
          <p:cNvSpPr>
            <a:spLocks noGrp="1" noChangeArrowheads="1"/>
          </p:cNvSpPr>
          <p:nvPr>
            <p:ph idx="1"/>
          </p:nvPr>
        </p:nvSpPr>
        <p:spPr/>
        <p:txBody>
          <a:bodyPr/>
          <a:lstStyle/>
          <a:p>
            <a:pPr marL="0" indent="0">
              <a:buFont typeface="Wingdings" panose="05000000000000000000" pitchFamily="2" charset="2"/>
              <a:buNone/>
            </a:pPr>
            <a:r>
              <a:rPr lang="en-US" altLang="en-US">
                <a:hlinkClick r:id="rId2"/>
              </a:rPr>
              <a:t>http://www.statistics.gov.rw/</a:t>
            </a:r>
            <a:r>
              <a:rPr lang="en-US" altLang="en-US"/>
              <a:t> </a:t>
            </a:r>
          </a:p>
        </p:txBody>
      </p:sp>
      <p:sp>
        <p:nvSpPr>
          <p:cNvPr id="78852" name="Date Placeholder 3">
            <a:extLst>
              <a:ext uri="{FF2B5EF4-FFF2-40B4-BE49-F238E27FC236}">
                <a16:creationId xmlns:a16="http://schemas.microsoft.com/office/drawing/2014/main" xmlns="" id="{83E72204-924C-4A08-9B7C-0B0CD20A678E}"/>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1FB70B5C-B720-410A-A964-FADFA0CEE089}" type="datetime4">
              <a:rPr lang="en-US" altLang="en-US" sz="1200" smtClean="0">
                <a:latin typeface="Verdana" panose="020B0604030504040204" pitchFamily="34" charset="0"/>
              </a:rPr>
              <a:pPr>
                <a:spcBef>
                  <a:spcPct val="0"/>
                </a:spcBef>
                <a:buClrTx/>
                <a:buSzTx/>
                <a:buFontTx/>
                <a:buNone/>
              </a:pPr>
              <a:t>May 28, 2019</a:t>
            </a:fld>
            <a:endParaRPr lang="en-US" altLang="en-US" sz="1200">
              <a:latin typeface="Verdana" panose="020B0604030504040204" pitchFamily="34" charset="0"/>
            </a:endParaRPr>
          </a:p>
        </p:txBody>
      </p:sp>
      <p:sp>
        <p:nvSpPr>
          <p:cNvPr id="78853" name="Footer Placeholder 4">
            <a:extLst>
              <a:ext uri="{FF2B5EF4-FFF2-40B4-BE49-F238E27FC236}">
                <a16:creationId xmlns:a16="http://schemas.microsoft.com/office/drawing/2014/main" xmlns="" id="{BFAB33D6-BCFC-4254-897A-B33880F2887B}"/>
              </a:ext>
            </a:extLst>
          </p:cNvPr>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r>
              <a:rPr lang="en-US" altLang="en-US" sz="1000">
                <a:latin typeface="Verdana" panose="020B0604030504040204" pitchFamily="34" charset="0"/>
              </a:rPr>
              <a:t>National Institute of Statistics of Rwanda</a:t>
            </a:r>
          </a:p>
        </p:txBody>
      </p:sp>
      <p:sp>
        <p:nvSpPr>
          <p:cNvPr id="78854" name="Slide Number Placeholder 5">
            <a:extLst>
              <a:ext uri="{FF2B5EF4-FFF2-40B4-BE49-F238E27FC236}">
                <a16:creationId xmlns:a16="http://schemas.microsoft.com/office/drawing/2014/main" xmlns="" id="{A28FED99-CE57-4371-9598-993DCD1837FC}"/>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FFC98203-F53C-4D08-BC88-1AB258D956F1}" type="slidenum">
              <a:rPr lang="en-US" altLang="en-US" sz="1200" smtClean="0">
                <a:latin typeface="Verdana" panose="020B0604030504040204" pitchFamily="34" charset="0"/>
              </a:rPr>
              <a:pPr>
                <a:spcBef>
                  <a:spcPct val="0"/>
                </a:spcBef>
                <a:buClrTx/>
                <a:buSzTx/>
                <a:buFontTx/>
                <a:buNone/>
              </a:pPr>
              <a:t>26</a:t>
            </a:fld>
            <a:endParaRPr lang="en-US" altLang="en-US" sz="1200">
              <a:latin typeface="Verdana" panose="020B060403050404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xmlns="" id="{E1E35E80-5758-497F-8DEF-117E2E233708}"/>
              </a:ext>
            </a:extLst>
          </p:cNvPr>
          <p:cNvSpPr>
            <a:spLocks noGrp="1" noChangeArrowheads="1"/>
          </p:cNvSpPr>
          <p:nvPr>
            <p:ph type="title"/>
          </p:nvPr>
        </p:nvSpPr>
        <p:spPr>
          <a:xfrm>
            <a:off x="1370013" y="301625"/>
            <a:ext cx="7313612" cy="917575"/>
          </a:xfrm>
        </p:spPr>
        <p:txBody>
          <a:bodyPr/>
          <a:lstStyle/>
          <a:p>
            <a:pPr algn="ctr"/>
            <a:r>
              <a:rPr lang="en-US" altLang="en-US"/>
              <a:t>Outline</a:t>
            </a:r>
          </a:p>
        </p:txBody>
      </p:sp>
      <p:sp>
        <p:nvSpPr>
          <p:cNvPr id="5123" name="Content Placeholder 2">
            <a:extLst>
              <a:ext uri="{FF2B5EF4-FFF2-40B4-BE49-F238E27FC236}">
                <a16:creationId xmlns:a16="http://schemas.microsoft.com/office/drawing/2014/main" xmlns="" id="{67785E47-84A5-4140-8861-6F51B197AD60}"/>
              </a:ext>
            </a:extLst>
          </p:cNvPr>
          <p:cNvSpPr>
            <a:spLocks noGrp="1"/>
          </p:cNvSpPr>
          <p:nvPr>
            <p:ph idx="1"/>
          </p:nvPr>
        </p:nvSpPr>
        <p:spPr>
          <a:xfrm>
            <a:off x="1370013" y="1828800"/>
            <a:ext cx="7313612" cy="4648200"/>
          </a:xfrm>
        </p:spPr>
        <p:txBody>
          <a:bodyPr/>
          <a:lstStyle/>
          <a:p>
            <a:pPr marL="514350" indent="-514350">
              <a:buFont typeface="Wingdings" panose="05000000000000000000" pitchFamily="2" charset="2"/>
              <a:buAutoNum type="arabicPeriod"/>
              <a:defRPr/>
            </a:pPr>
            <a:r>
              <a:rPr lang="en-US" altLang="en-US" sz="2400" dirty="0"/>
              <a:t>Background: Evolution of GDP and poverty</a:t>
            </a:r>
          </a:p>
          <a:p>
            <a:pPr marL="514350" indent="-514350">
              <a:buFont typeface="Wingdings" panose="05000000000000000000" pitchFamily="2" charset="2"/>
              <a:buAutoNum type="arabicPeriod"/>
              <a:defRPr/>
            </a:pPr>
            <a:r>
              <a:rPr lang="en-US" altLang="en-US" sz="2400" dirty="0">
                <a:solidFill>
                  <a:schemeClr val="bg1">
                    <a:lumMod val="75000"/>
                  </a:schemeClr>
                </a:solidFill>
              </a:rPr>
              <a:t>How poverty is measured</a:t>
            </a:r>
          </a:p>
          <a:p>
            <a:pPr marL="514350" indent="-514350">
              <a:buFont typeface="Wingdings" panose="05000000000000000000" pitchFamily="2" charset="2"/>
              <a:buAutoNum type="arabicPeriod"/>
              <a:defRPr/>
            </a:pPr>
            <a:r>
              <a:rPr lang="en-US" altLang="en-US" sz="2400" dirty="0">
                <a:solidFill>
                  <a:schemeClr val="bg1">
                    <a:lumMod val="75000"/>
                  </a:schemeClr>
                </a:solidFill>
              </a:rPr>
              <a:t>Poverty dynamics: </a:t>
            </a:r>
          </a:p>
          <a:p>
            <a:pPr marL="914400" lvl="1" indent="-514350">
              <a:buFont typeface="Wingdings" panose="05000000000000000000" pitchFamily="2" charset="2"/>
              <a:buAutoNum type="alphaLcParenR"/>
              <a:defRPr/>
            </a:pPr>
            <a:r>
              <a:rPr lang="en-US" altLang="en-US" sz="2000" dirty="0">
                <a:solidFill>
                  <a:schemeClr val="bg1">
                    <a:lumMod val="75000"/>
                  </a:schemeClr>
                </a:solidFill>
              </a:rPr>
              <a:t>Moving into and out of poverty</a:t>
            </a:r>
          </a:p>
          <a:p>
            <a:pPr marL="914400" lvl="1" indent="-514350">
              <a:buFont typeface="+mj-lt"/>
              <a:buAutoNum type="alphaLcParenR"/>
              <a:defRPr/>
            </a:pPr>
            <a:r>
              <a:rPr lang="en-US" altLang="en-US" sz="2000" dirty="0">
                <a:solidFill>
                  <a:schemeClr val="bg1">
                    <a:lumMod val="75000"/>
                  </a:schemeClr>
                </a:solidFill>
              </a:rPr>
              <a:t>Moving up and down the income distribution</a:t>
            </a:r>
          </a:p>
          <a:p>
            <a:pPr marL="514350" indent="-514350">
              <a:buFont typeface="Wingdings" panose="05000000000000000000" pitchFamily="2" charset="2"/>
              <a:buAutoNum type="arabicPeriod"/>
              <a:defRPr/>
            </a:pPr>
            <a:r>
              <a:rPr lang="en-US" altLang="en-US" sz="2400" dirty="0">
                <a:solidFill>
                  <a:schemeClr val="bg1">
                    <a:lumMod val="75000"/>
                  </a:schemeClr>
                </a:solidFill>
              </a:rPr>
              <a:t>Linking economic growth to changes in poverty</a:t>
            </a:r>
          </a:p>
          <a:p>
            <a:pPr marL="514350" indent="-514350">
              <a:buFont typeface="Wingdings" panose="05000000000000000000" pitchFamily="2" charset="2"/>
              <a:buAutoNum type="arabicPeriod"/>
              <a:defRPr/>
            </a:pPr>
            <a:r>
              <a:rPr lang="en-US" altLang="en-US" sz="2400" dirty="0">
                <a:solidFill>
                  <a:schemeClr val="bg1">
                    <a:lumMod val="75000"/>
                  </a:schemeClr>
                </a:solidFill>
              </a:rPr>
              <a:t>Who has gained from economic growth?</a:t>
            </a:r>
          </a:p>
          <a:p>
            <a:pPr marL="514350" indent="-514350">
              <a:buFont typeface="Wingdings" panose="05000000000000000000" pitchFamily="2" charset="2"/>
              <a:buAutoNum type="arabicPeriod"/>
              <a:defRPr/>
            </a:pPr>
            <a:r>
              <a:rPr lang="en-US" altLang="en-US" sz="2400" dirty="0">
                <a:solidFill>
                  <a:schemeClr val="bg1">
                    <a:lumMod val="75000"/>
                  </a:schemeClr>
                </a:solidFill>
              </a:rPr>
              <a:t>Correlates of movements into and out of poverty</a:t>
            </a:r>
          </a:p>
          <a:p>
            <a:pPr>
              <a:buFont typeface="Wingdings" panose="05000000000000000000" pitchFamily="2" charset="2"/>
              <a:buNone/>
              <a:defRPr/>
            </a:pPr>
            <a:endParaRPr lang="en-US" altLang="en-US" sz="2400" dirty="0"/>
          </a:p>
        </p:txBody>
      </p:sp>
      <p:sp>
        <p:nvSpPr>
          <p:cNvPr id="7172" name="Date Placeholder 3">
            <a:extLst>
              <a:ext uri="{FF2B5EF4-FFF2-40B4-BE49-F238E27FC236}">
                <a16:creationId xmlns:a16="http://schemas.microsoft.com/office/drawing/2014/main" xmlns="" id="{F0AE791B-9637-46EE-90BF-173AC72A6AC8}"/>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AD5CFDD6-1F2A-4208-90B4-2331993051B2}" type="datetime4">
              <a:rPr lang="en-US" altLang="en-US" sz="1200" smtClean="0">
                <a:latin typeface="Verdana" panose="020B0604030504040204" pitchFamily="34" charset="0"/>
              </a:rPr>
              <a:pPr>
                <a:spcBef>
                  <a:spcPct val="0"/>
                </a:spcBef>
                <a:buClrTx/>
                <a:buSzTx/>
                <a:buFontTx/>
                <a:buNone/>
              </a:pPr>
              <a:t>May 28, 2019</a:t>
            </a:fld>
            <a:endParaRPr lang="en-US" altLang="en-US" sz="1200">
              <a:latin typeface="Verdana" panose="020B0604030504040204" pitchFamily="34" charset="0"/>
            </a:endParaRPr>
          </a:p>
        </p:txBody>
      </p:sp>
      <p:sp>
        <p:nvSpPr>
          <p:cNvPr id="7173" name="Footer Placeholder 4">
            <a:extLst>
              <a:ext uri="{FF2B5EF4-FFF2-40B4-BE49-F238E27FC236}">
                <a16:creationId xmlns:a16="http://schemas.microsoft.com/office/drawing/2014/main" xmlns="" id="{EF2C200F-748A-4168-A08F-C0387AEEB8C8}"/>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r>
              <a:rPr lang="en-US" altLang="en-US" sz="1000">
                <a:latin typeface="Verdana" panose="020B0604030504040204" pitchFamily="34" charset="0"/>
              </a:rPr>
              <a:t>National Institute of Statistics of Rwanda</a:t>
            </a:r>
          </a:p>
        </p:txBody>
      </p:sp>
      <p:sp>
        <p:nvSpPr>
          <p:cNvPr id="7174" name="Slide Number Placeholder 5">
            <a:extLst>
              <a:ext uri="{FF2B5EF4-FFF2-40B4-BE49-F238E27FC236}">
                <a16:creationId xmlns:a16="http://schemas.microsoft.com/office/drawing/2014/main" xmlns="" id="{DA898614-E095-4F03-9AA0-406CF14D37A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7917941B-E876-4124-94D2-8A5BFE28A9BC}" type="slidenum">
              <a:rPr lang="en-US" altLang="en-US" sz="1200" smtClean="0">
                <a:latin typeface="Verdana" panose="020B0604030504040204" pitchFamily="34" charset="0"/>
              </a:rPr>
              <a:pPr>
                <a:spcBef>
                  <a:spcPct val="0"/>
                </a:spcBef>
                <a:buClrTx/>
                <a:buSzTx/>
                <a:buFontTx/>
                <a:buNone/>
              </a:pPr>
              <a:t>3</a:t>
            </a:fld>
            <a:endParaRPr lang="en-US" altLang="en-US" sz="1200">
              <a:latin typeface="Verdana" panose="020B0604030504040204" pitchFamily="34" charset="0"/>
            </a:endParaRPr>
          </a:p>
        </p:txBody>
      </p:sp>
    </p:spTree>
    <p:extLst>
      <p:ext uri="{BB962C8B-B14F-4D97-AF65-F5344CB8AC3E}">
        <p14:creationId xmlns:p14="http://schemas.microsoft.com/office/powerpoint/2010/main" val="20309925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xmlns="" id="{9F62353F-DDE9-43D1-B0E6-DF39BB4A5BD0}"/>
              </a:ext>
            </a:extLst>
          </p:cNvPr>
          <p:cNvSpPr>
            <a:spLocks noGrp="1" noChangeArrowheads="1"/>
          </p:cNvSpPr>
          <p:nvPr>
            <p:ph type="title"/>
          </p:nvPr>
        </p:nvSpPr>
        <p:spPr/>
        <p:txBody>
          <a:bodyPr/>
          <a:lstStyle/>
          <a:p>
            <a:r>
              <a:rPr lang="en-US" altLang="en-US"/>
              <a:t>Real GDP growth</a:t>
            </a:r>
          </a:p>
        </p:txBody>
      </p:sp>
      <p:sp>
        <p:nvSpPr>
          <p:cNvPr id="23555" name="Date Placeholder 3">
            <a:extLst>
              <a:ext uri="{FF2B5EF4-FFF2-40B4-BE49-F238E27FC236}">
                <a16:creationId xmlns:a16="http://schemas.microsoft.com/office/drawing/2014/main" xmlns="" id="{48298ED3-5314-4EDF-AD22-7F537E3FD91B}"/>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02527944-BBEB-4BC6-86BD-357E02E55D79}" type="datetime4">
              <a:rPr lang="en-US" altLang="en-US" sz="1200" smtClean="0">
                <a:latin typeface="Verdana" panose="020B0604030504040204" pitchFamily="34" charset="0"/>
              </a:rPr>
              <a:pPr>
                <a:spcBef>
                  <a:spcPct val="0"/>
                </a:spcBef>
                <a:buClrTx/>
                <a:buSzTx/>
                <a:buFontTx/>
                <a:buNone/>
              </a:pPr>
              <a:t>May 28, 2019</a:t>
            </a:fld>
            <a:endParaRPr lang="en-US" altLang="en-US" sz="1200">
              <a:latin typeface="Verdana" panose="020B0604030504040204" pitchFamily="34" charset="0"/>
            </a:endParaRPr>
          </a:p>
        </p:txBody>
      </p:sp>
      <p:sp>
        <p:nvSpPr>
          <p:cNvPr id="23556" name="Footer Placeholder 4">
            <a:extLst>
              <a:ext uri="{FF2B5EF4-FFF2-40B4-BE49-F238E27FC236}">
                <a16:creationId xmlns:a16="http://schemas.microsoft.com/office/drawing/2014/main" xmlns="" id="{5ED294DD-8627-4039-9B42-4CC4059AAB83}"/>
              </a:ext>
            </a:extLst>
          </p:cNvPr>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r>
              <a:rPr lang="en-US" altLang="en-US" sz="1000">
                <a:latin typeface="Verdana" panose="020B0604030504040204" pitchFamily="34" charset="0"/>
              </a:rPr>
              <a:t>National Institute of Statistics of Rwanda</a:t>
            </a:r>
          </a:p>
        </p:txBody>
      </p:sp>
      <p:sp>
        <p:nvSpPr>
          <p:cNvPr id="23557" name="Slide Number Placeholder 5">
            <a:extLst>
              <a:ext uri="{FF2B5EF4-FFF2-40B4-BE49-F238E27FC236}">
                <a16:creationId xmlns:a16="http://schemas.microsoft.com/office/drawing/2014/main" xmlns="" id="{AB1BB3AA-2D51-4660-86EE-69F336450E01}"/>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5124AA21-C561-4E48-A8C4-F8DF66EEEBF4}" type="slidenum">
              <a:rPr lang="en-US" altLang="en-US" sz="1200" smtClean="0">
                <a:latin typeface="Verdana" panose="020B0604030504040204" pitchFamily="34" charset="0"/>
              </a:rPr>
              <a:pPr>
                <a:spcBef>
                  <a:spcPct val="0"/>
                </a:spcBef>
                <a:buClrTx/>
                <a:buSzTx/>
                <a:buFontTx/>
                <a:buNone/>
              </a:pPr>
              <a:t>4</a:t>
            </a:fld>
            <a:endParaRPr lang="en-US" altLang="en-US" sz="1200">
              <a:latin typeface="Verdana" panose="020B0604030504040204" pitchFamily="34" charset="0"/>
            </a:endParaRPr>
          </a:p>
        </p:txBody>
      </p:sp>
      <p:graphicFrame>
        <p:nvGraphicFramePr>
          <p:cNvPr id="23558" name="Content Placeholder 6">
            <a:extLst>
              <a:ext uri="{FF2B5EF4-FFF2-40B4-BE49-F238E27FC236}">
                <a16:creationId xmlns:a16="http://schemas.microsoft.com/office/drawing/2014/main" xmlns="" id="{79E18883-E003-48ED-BF96-12929BFA87CC}"/>
              </a:ext>
            </a:extLst>
          </p:cNvPr>
          <p:cNvGraphicFramePr>
            <a:graphicFrameLocks noGrp="1"/>
          </p:cNvGraphicFramePr>
          <p:nvPr>
            <p:ph idx="1"/>
          </p:nvPr>
        </p:nvGraphicFramePr>
        <p:xfrm>
          <a:off x="1092200" y="1979613"/>
          <a:ext cx="7415213" cy="4216400"/>
        </p:xfrm>
        <a:graphic>
          <a:graphicData uri="http://schemas.openxmlformats.org/presentationml/2006/ole">
            <mc:AlternateContent xmlns:mc="http://schemas.openxmlformats.org/markup-compatibility/2006">
              <mc:Choice xmlns:v="urn:schemas-microsoft-com:vml" Requires="v">
                <p:oleObj spid="_x0000_s23593" name="Chart" r:id="rId4" imgW="7419475" imgH="4224894" progId="Excel.Chart.8">
                  <p:embed/>
                </p:oleObj>
              </mc:Choice>
              <mc:Fallback>
                <p:oleObj name="Chart" r:id="rId4" imgW="7419475" imgH="4224894" progId="Excel.Chart.8">
                  <p:embed/>
                  <p:pic>
                    <p:nvPicPr>
                      <p:cNvPr id="0" name="Content Placeholder 6"/>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92200" y="1979613"/>
                        <a:ext cx="7415213" cy="421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23559" name="Picture 7">
            <a:extLst>
              <a:ext uri="{FF2B5EF4-FFF2-40B4-BE49-F238E27FC236}">
                <a16:creationId xmlns:a16="http://schemas.microsoft.com/office/drawing/2014/main" xmlns="" id="{51D497CF-6C84-4013-91A7-C2E323017634}"/>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371600" y="1676400"/>
            <a:ext cx="9710738"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xmlns="" id="{91EA83FB-FDD4-46A8-8024-12387465FBD4}"/>
              </a:ext>
            </a:extLst>
          </p:cNvPr>
          <p:cNvSpPr>
            <a:spLocks noGrp="1" noChangeArrowheads="1"/>
          </p:cNvSpPr>
          <p:nvPr>
            <p:ph type="title"/>
          </p:nvPr>
        </p:nvSpPr>
        <p:spPr/>
        <p:txBody>
          <a:bodyPr/>
          <a:lstStyle/>
          <a:p>
            <a:r>
              <a:rPr lang="en-US" altLang="en-US" sz="2800" b="1"/>
              <a:t>1. Poverty update: Nationally</a:t>
            </a:r>
            <a:endParaRPr lang="en-US" altLang="en-US" sz="2800"/>
          </a:p>
        </p:txBody>
      </p:sp>
      <p:sp>
        <p:nvSpPr>
          <p:cNvPr id="9219" name="Date Placeholder 3">
            <a:extLst>
              <a:ext uri="{FF2B5EF4-FFF2-40B4-BE49-F238E27FC236}">
                <a16:creationId xmlns:a16="http://schemas.microsoft.com/office/drawing/2014/main" xmlns="" id="{67B87F2C-0DD0-408E-9574-0A8E1ED6B884}"/>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3823AB62-46FF-4C83-A258-CC395F46DC06}" type="datetime4">
              <a:rPr lang="en-US" altLang="en-US" sz="1200" smtClean="0">
                <a:latin typeface="Verdana" panose="020B0604030504040204" pitchFamily="34" charset="0"/>
              </a:rPr>
              <a:pPr>
                <a:spcBef>
                  <a:spcPct val="0"/>
                </a:spcBef>
                <a:buClrTx/>
                <a:buSzTx/>
                <a:buFontTx/>
                <a:buNone/>
              </a:pPr>
              <a:t>May 28, 2019</a:t>
            </a:fld>
            <a:endParaRPr lang="en-US" altLang="en-US" sz="1200">
              <a:latin typeface="Verdana" panose="020B0604030504040204" pitchFamily="34" charset="0"/>
            </a:endParaRPr>
          </a:p>
        </p:txBody>
      </p:sp>
      <p:sp>
        <p:nvSpPr>
          <p:cNvPr id="9220" name="Footer Placeholder 4">
            <a:extLst>
              <a:ext uri="{FF2B5EF4-FFF2-40B4-BE49-F238E27FC236}">
                <a16:creationId xmlns:a16="http://schemas.microsoft.com/office/drawing/2014/main" xmlns="" id="{9A9D8A80-7478-4698-9E6B-1DF15619F144}"/>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r>
              <a:rPr lang="en-US" altLang="en-US" sz="1000">
                <a:latin typeface="Verdana" panose="020B0604030504040204" pitchFamily="34" charset="0"/>
              </a:rPr>
              <a:t>National Institute of Statistics of Rwanda</a:t>
            </a:r>
          </a:p>
        </p:txBody>
      </p:sp>
      <p:sp>
        <p:nvSpPr>
          <p:cNvPr id="9221" name="Slide Number Placeholder 5">
            <a:extLst>
              <a:ext uri="{FF2B5EF4-FFF2-40B4-BE49-F238E27FC236}">
                <a16:creationId xmlns:a16="http://schemas.microsoft.com/office/drawing/2014/main" xmlns="" id="{5DE00C8E-622C-4B9F-8B7D-D71695BCC5A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847EF11E-9583-4A2C-B600-6DBBDF8EEA76}" type="slidenum">
              <a:rPr lang="en-US" altLang="en-US" sz="1200" smtClean="0">
                <a:latin typeface="Verdana" panose="020B0604030504040204" pitchFamily="34" charset="0"/>
              </a:rPr>
              <a:pPr>
                <a:spcBef>
                  <a:spcPct val="0"/>
                </a:spcBef>
                <a:buClrTx/>
                <a:buSzTx/>
                <a:buFontTx/>
                <a:buNone/>
              </a:pPr>
              <a:t>5</a:t>
            </a:fld>
            <a:endParaRPr lang="en-US" altLang="en-US" sz="1200">
              <a:latin typeface="Verdana" panose="020B0604030504040204" pitchFamily="34" charset="0"/>
            </a:endParaRPr>
          </a:p>
        </p:txBody>
      </p:sp>
      <p:graphicFrame>
        <p:nvGraphicFramePr>
          <p:cNvPr id="7" name="Content Placeholder 6">
            <a:extLst>
              <a:ext uri="{FF2B5EF4-FFF2-40B4-BE49-F238E27FC236}">
                <a16:creationId xmlns:a16="http://schemas.microsoft.com/office/drawing/2014/main" xmlns="" id="{9B08118F-7952-4826-BEAF-E172E3E7D26F}"/>
              </a:ext>
            </a:extLst>
          </p:cNvPr>
          <p:cNvGraphicFramePr>
            <a:graphicFrameLocks noGrp="1"/>
          </p:cNvGraphicFramePr>
          <p:nvPr>
            <p:ph idx="1"/>
          </p:nvPr>
        </p:nvGraphicFramePr>
        <p:xfrm>
          <a:off x="1370013" y="1905000"/>
          <a:ext cx="7313612" cy="4114800"/>
        </p:xfrm>
        <a:graphic>
          <a:graphicData uri="http://schemas.openxmlformats.org/drawingml/2006/chart">
            <c:chart xmlns:c="http://schemas.openxmlformats.org/drawingml/2006/chart" xmlns:r="http://schemas.openxmlformats.org/officeDocument/2006/relationships" r:id="rId3"/>
          </a:graphicData>
        </a:graphic>
      </p:graphicFrame>
      <p:pic>
        <p:nvPicPr>
          <p:cNvPr id="9223" name="Picture 1">
            <a:extLst>
              <a:ext uri="{FF2B5EF4-FFF2-40B4-BE49-F238E27FC236}">
                <a16:creationId xmlns:a16="http://schemas.microsoft.com/office/drawing/2014/main" xmlns="" id="{3F51ABB7-11B4-4E92-8044-C75F902984A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8763" y="1657350"/>
            <a:ext cx="10185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xmlns="" id="{E1E35E80-5758-497F-8DEF-117E2E233708}"/>
              </a:ext>
            </a:extLst>
          </p:cNvPr>
          <p:cNvSpPr>
            <a:spLocks noGrp="1" noChangeArrowheads="1"/>
          </p:cNvSpPr>
          <p:nvPr>
            <p:ph type="title"/>
          </p:nvPr>
        </p:nvSpPr>
        <p:spPr>
          <a:xfrm>
            <a:off x="1370013" y="301625"/>
            <a:ext cx="7313612" cy="917575"/>
          </a:xfrm>
        </p:spPr>
        <p:txBody>
          <a:bodyPr/>
          <a:lstStyle/>
          <a:p>
            <a:pPr algn="ctr"/>
            <a:r>
              <a:rPr lang="en-US" altLang="en-US"/>
              <a:t>Outline</a:t>
            </a:r>
          </a:p>
        </p:txBody>
      </p:sp>
      <p:sp>
        <p:nvSpPr>
          <p:cNvPr id="5123" name="Content Placeholder 2">
            <a:extLst>
              <a:ext uri="{FF2B5EF4-FFF2-40B4-BE49-F238E27FC236}">
                <a16:creationId xmlns:a16="http://schemas.microsoft.com/office/drawing/2014/main" xmlns="" id="{67785E47-84A5-4140-8861-6F51B197AD60}"/>
              </a:ext>
            </a:extLst>
          </p:cNvPr>
          <p:cNvSpPr>
            <a:spLocks noGrp="1"/>
          </p:cNvSpPr>
          <p:nvPr>
            <p:ph idx="1"/>
          </p:nvPr>
        </p:nvSpPr>
        <p:spPr>
          <a:xfrm>
            <a:off x="1370013" y="1981200"/>
            <a:ext cx="7313612" cy="4495800"/>
          </a:xfrm>
        </p:spPr>
        <p:txBody>
          <a:bodyPr/>
          <a:lstStyle/>
          <a:p>
            <a:pPr marL="514350" indent="-514350">
              <a:buFont typeface="Wingdings" panose="05000000000000000000" pitchFamily="2" charset="2"/>
              <a:buAutoNum type="arabicPeriod"/>
              <a:defRPr/>
            </a:pPr>
            <a:r>
              <a:rPr lang="en-US" altLang="en-US" sz="2400" dirty="0">
                <a:solidFill>
                  <a:schemeClr val="bg1">
                    <a:lumMod val="75000"/>
                  </a:schemeClr>
                </a:solidFill>
              </a:rPr>
              <a:t>Background: Evolution of GDP and poverty</a:t>
            </a:r>
          </a:p>
          <a:p>
            <a:pPr marL="514350" indent="-514350">
              <a:buFont typeface="Wingdings" panose="05000000000000000000" pitchFamily="2" charset="2"/>
              <a:buAutoNum type="arabicPeriod"/>
              <a:defRPr/>
            </a:pPr>
            <a:r>
              <a:rPr lang="en-US" altLang="en-US" sz="2400" dirty="0"/>
              <a:t>How poverty is measured</a:t>
            </a:r>
          </a:p>
          <a:p>
            <a:pPr marL="514350" indent="-514350">
              <a:buFont typeface="Wingdings" panose="05000000000000000000" pitchFamily="2" charset="2"/>
              <a:buAutoNum type="arabicPeriod"/>
              <a:defRPr/>
            </a:pPr>
            <a:r>
              <a:rPr lang="en-US" altLang="en-US" sz="2400" dirty="0">
                <a:solidFill>
                  <a:schemeClr val="bg1">
                    <a:lumMod val="75000"/>
                  </a:schemeClr>
                </a:solidFill>
              </a:rPr>
              <a:t>Poverty dynamics: </a:t>
            </a:r>
          </a:p>
          <a:p>
            <a:pPr marL="914400" lvl="1" indent="-514350">
              <a:buFont typeface="Wingdings" panose="05000000000000000000" pitchFamily="2" charset="2"/>
              <a:buAutoNum type="alphaLcParenR"/>
              <a:defRPr/>
            </a:pPr>
            <a:r>
              <a:rPr lang="en-US" altLang="en-US" sz="2000" dirty="0">
                <a:solidFill>
                  <a:schemeClr val="bg1">
                    <a:lumMod val="75000"/>
                  </a:schemeClr>
                </a:solidFill>
              </a:rPr>
              <a:t>Moving into and out of poverty</a:t>
            </a:r>
          </a:p>
          <a:p>
            <a:pPr marL="914400" lvl="1" indent="-514350">
              <a:buFont typeface="+mj-lt"/>
              <a:buAutoNum type="alphaLcParenR"/>
              <a:defRPr/>
            </a:pPr>
            <a:r>
              <a:rPr lang="en-US" altLang="en-US" sz="2000" dirty="0">
                <a:solidFill>
                  <a:schemeClr val="bg1">
                    <a:lumMod val="75000"/>
                  </a:schemeClr>
                </a:solidFill>
              </a:rPr>
              <a:t>Moving up and down the income distribution</a:t>
            </a:r>
          </a:p>
          <a:p>
            <a:pPr marL="514350" indent="-514350">
              <a:buFont typeface="Wingdings" panose="05000000000000000000" pitchFamily="2" charset="2"/>
              <a:buAutoNum type="arabicPeriod"/>
              <a:defRPr/>
            </a:pPr>
            <a:r>
              <a:rPr lang="en-US" altLang="en-US" sz="2400" dirty="0">
                <a:solidFill>
                  <a:schemeClr val="bg1">
                    <a:lumMod val="75000"/>
                  </a:schemeClr>
                </a:solidFill>
              </a:rPr>
              <a:t>Linking economic growth to changes in poverty</a:t>
            </a:r>
          </a:p>
          <a:p>
            <a:pPr marL="514350" indent="-514350">
              <a:buFont typeface="Wingdings" panose="05000000000000000000" pitchFamily="2" charset="2"/>
              <a:buAutoNum type="arabicPeriod"/>
              <a:defRPr/>
            </a:pPr>
            <a:r>
              <a:rPr lang="en-US" altLang="en-US" sz="2400" dirty="0">
                <a:solidFill>
                  <a:schemeClr val="bg1">
                    <a:lumMod val="75000"/>
                  </a:schemeClr>
                </a:solidFill>
              </a:rPr>
              <a:t>Who has gained from economic growth?</a:t>
            </a:r>
          </a:p>
          <a:p>
            <a:pPr marL="514350" indent="-514350">
              <a:buFont typeface="Wingdings" panose="05000000000000000000" pitchFamily="2" charset="2"/>
              <a:buAutoNum type="arabicPeriod"/>
              <a:defRPr/>
            </a:pPr>
            <a:r>
              <a:rPr lang="en-US" altLang="en-US" sz="2400" dirty="0">
                <a:solidFill>
                  <a:schemeClr val="bg1">
                    <a:lumMod val="75000"/>
                  </a:schemeClr>
                </a:solidFill>
              </a:rPr>
              <a:t>Correlates of movements into and out of poverty</a:t>
            </a:r>
          </a:p>
          <a:p>
            <a:pPr>
              <a:buFont typeface="Wingdings" panose="05000000000000000000" pitchFamily="2" charset="2"/>
              <a:buNone/>
              <a:defRPr/>
            </a:pPr>
            <a:endParaRPr lang="en-US" altLang="en-US" sz="2400" dirty="0"/>
          </a:p>
        </p:txBody>
      </p:sp>
      <p:sp>
        <p:nvSpPr>
          <p:cNvPr id="7172" name="Date Placeholder 3">
            <a:extLst>
              <a:ext uri="{FF2B5EF4-FFF2-40B4-BE49-F238E27FC236}">
                <a16:creationId xmlns:a16="http://schemas.microsoft.com/office/drawing/2014/main" xmlns="" id="{F0AE791B-9637-46EE-90BF-173AC72A6AC8}"/>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AD5CFDD6-1F2A-4208-90B4-2331993051B2}" type="datetime4">
              <a:rPr lang="en-US" altLang="en-US" sz="1200" smtClean="0">
                <a:latin typeface="Verdana" panose="020B0604030504040204" pitchFamily="34" charset="0"/>
              </a:rPr>
              <a:pPr>
                <a:spcBef>
                  <a:spcPct val="0"/>
                </a:spcBef>
                <a:buClrTx/>
                <a:buSzTx/>
                <a:buFontTx/>
                <a:buNone/>
              </a:pPr>
              <a:t>May 28, 2019</a:t>
            </a:fld>
            <a:endParaRPr lang="en-US" altLang="en-US" sz="1200">
              <a:latin typeface="Verdana" panose="020B0604030504040204" pitchFamily="34" charset="0"/>
            </a:endParaRPr>
          </a:p>
        </p:txBody>
      </p:sp>
      <p:sp>
        <p:nvSpPr>
          <p:cNvPr id="7173" name="Footer Placeholder 4">
            <a:extLst>
              <a:ext uri="{FF2B5EF4-FFF2-40B4-BE49-F238E27FC236}">
                <a16:creationId xmlns:a16="http://schemas.microsoft.com/office/drawing/2014/main" xmlns="" id="{EF2C200F-748A-4168-A08F-C0387AEEB8C8}"/>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r>
              <a:rPr lang="en-US" altLang="en-US" sz="1000">
                <a:latin typeface="Verdana" panose="020B0604030504040204" pitchFamily="34" charset="0"/>
              </a:rPr>
              <a:t>National Institute of Statistics of Rwanda</a:t>
            </a:r>
          </a:p>
        </p:txBody>
      </p:sp>
      <p:sp>
        <p:nvSpPr>
          <p:cNvPr id="7174" name="Slide Number Placeholder 5">
            <a:extLst>
              <a:ext uri="{FF2B5EF4-FFF2-40B4-BE49-F238E27FC236}">
                <a16:creationId xmlns:a16="http://schemas.microsoft.com/office/drawing/2014/main" xmlns="" id="{DA898614-E095-4F03-9AA0-406CF14D37A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7917941B-E876-4124-94D2-8A5BFE28A9BC}" type="slidenum">
              <a:rPr lang="en-US" altLang="en-US" sz="1200" smtClean="0">
                <a:latin typeface="Verdana" panose="020B0604030504040204" pitchFamily="34" charset="0"/>
              </a:rPr>
              <a:pPr>
                <a:spcBef>
                  <a:spcPct val="0"/>
                </a:spcBef>
                <a:buClrTx/>
                <a:buSzTx/>
                <a:buFontTx/>
                <a:buNone/>
              </a:pPr>
              <a:t>6</a:t>
            </a:fld>
            <a:endParaRPr lang="en-US" altLang="en-US" sz="1200">
              <a:latin typeface="Verdana" panose="020B0604030504040204" pitchFamily="34" charset="0"/>
            </a:endParaRPr>
          </a:p>
        </p:txBody>
      </p:sp>
    </p:spTree>
    <p:extLst>
      <p:ext uri="{BB962C8B-B14F-4D97-AF65-F5344CB8AC3E}">
        <p14:creationId xmlns:p14="http://schemas.microsoft.com/office/powerpoint/2010/main" val="2650941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xmlns="" id="{D94B0037-39ED-44BC-930C-764C73BA5573}"/>
              </a:ext>
            </a:extLst>
          </p:cNvPr>
          <p:cNvSpPr>
            <a:spLocks noGrp="1" noChangeArrowheads="1"/>
          </p:cNvSpPr>
          <p:nvPr>
            <p:ph type="title"/>
          </p:nvPr>
        </p:nvSpPr>
        <p:spPr/>
        <p:txBody>
          <a:bodyPr/>
          <a:lstStyle/>
          <a:p>
            <a:r>
              <a:rPr lang="en-US" altLang="en-US"/>
              <a:t>Measuring poverty: EICV surveys</a:t>
            </a:r>
          </a:p>
        </p:txBody>
      </p:sp>
      <p:sp>
        <p:nvSpPr>
          <p:cNvPr id="14339" name="Content Placeholder 2">
            <a:extLst>
              <a:ext uri="{FF2B5EF4-FFF2-40B4-BE49-F238E27FC236}">
                <a16:creationId xmlns:a16="http://schemas.microsoft.com/office/drawing/2014/main" xmlns="" id="{206F06FF-61FD-42C7-8C63-E57C7D3C8009}"/>
              </a:ext>
            </a:extLst>
          </p:cNvPr>
          <p:cNvSpPr>
            <a:spLocks noGrp="1" noChangeArrowheads="1"/>
          </p:cNvSpPr>
          <p:nvPr>
            <p:ph idx="1"/>
          </p:nvPr>
        </p:nvSpPr>
        <p:spPr/>
        <p:txBody>
          <a:bodyPr/>
          <a:lstStyle/>
          <a:p>
            <a:pPr marL="0" indent="0">
              <a:buFont typeface="Wingdings" panose="05000000000000000000" pitchFamily="2" charset="2"/>
              <a:buNone/>
            </a:pPr>
            <a:r>
              <a:rPr lang="en-US" altLang="en-US" dirty="0"/>
              <a:t>EICV5: data</a:t>
            </a:r>
          </a:p>
          <a:p>
            <a:pPr lvl="1"/>
            <a:r>
              <a:rPr lang="en-US" altLang="en-US" dirty="0"/>
              <a:t>14,580 households, surveyed 10/2016 – 10/2017</a:t>
            </a:r>
          </a:p>
          <a:p>
            <a:pPr lvl="1"/>
            <a:r>
              <a:rPr lang="en-US" altLang="en-US" dirty="0"/>
              <a:t>All districts; stratified multi-stage cluster design</a:t>
            </a:r>
          </a:p>
          <a:p>
            <a:pPr marL="0" indent="0">
              <a:buNone/>
            </a:pPr>
            <a:r>
              <a:rPr lang="en-US" altLang="en-US" dirty="0"/>
              <a:t>Wellbeing</a:t>
            </a:r>
          </a:p>
          <a:p>
            <a:pPr marL="857250" lvl="1" indent="-457200"/>
            <a:r>
              <a:rPr lang="en-US" altLang="en-US" dirty="0"/>
              <a:t>Real consumption per adult equivalent per year</a:t>
            </a:r>
          </a:p>
          <a:p>
            <a:pPr marL="1257300" lvl="2" indent="-457200"/>
            <a:r>
              <a:rPr lang="en-US" altLang="en-US" sz="1800" dirty="0"/>
              <a:t>Spending + auto-consumption + value of durables + actual or imputed house rent + in-kind wages &amp; remittances</a:t>
            </a:r>
          </a:p>
          <a:p>
            <a:pPr marL="1257300" lvl="2" indent="-457200"/>
            <a:r>
              <a:rPr lang="en-US" altLang="en-US" sz="1800" dirty="0"/>
              <a:t>Deflated to January 2014 </a:t>
            </a:r>
            <a:r>
              <a:rPr lang="en-US" altLang="en-US" sz="1800" dirty="0" smtClean="0"/>
              <a:t>prices.</a:t>
            </a:r>
          </a:p>
          <a:p>
            <a:pPr marL="0" lvl="2" indent="0">
              <a:buSzPct val="70000"/>
              <a:buNone/>
            </a:pPr>
            <a:r>
              <a:rPr lang="en-US" altLang="en-US" sz="2600" dirty="0">
                <a:ea typeface="+mn-ea"/>
                <a:cs typeface="+mn-cs"/>
              </a:rPr>
              <a:t>Poverty line: </a:t>
            </a:r>
            <a:r>
              <a:rPr lang="en-US" altLang="en-US" sz="2000" dirty="0">
                <a:ea typeface="+mn-ea"/>
                <a:cs typeface="+mn-cs"/>
              </a:rPr>
              <a:t>RWF 159,375 per adult equivalent per year</a:t>
            </a:r>
          </a:p>
          <a:p>
            <a:pPr marL="800100" lvl="2" indent="0">
              <a:buNone/>
            </a:pPr>
            <a:endParaRPr lang="en-US" altLang="en-US" dirty="0"/>
          </a:p>
        </p:txBody>
      </p:sp>
      <p:sp>
        <p:nvSpPr>
          <p:cNvPr id="14340" name="Date Placeholder 3">
            <a:extLst>
              <a:ext uri="{FF2B5EF4-FFF2-40B4-BE49-F238E27FC236}">
                <a16:creationId xmlns:a16="http://schemas.microsoft.com/office/drawing/2014/main" xmlns="" id="{F94B7F85-2BA7-41F3-BA3C-04F7BCE0E769}"/>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4B398CB2-3ABD-4513-86CD-6C56610B43E0}" type="datetime4">
              <a:rPr lang="en-US" altLang="en-US" sz="1200" smtClean="0">
                <a:latin typeface="Verdana" panose="020B0604030504040204" pitchFamily="34" charset="0"/>
              </a:rPr>
              <a:pPr>
                <a:spcBef>
                  <a:spcPct val="0"/>
                </a:spcBef>
                <a:buClrTx/>
                <a:buSzTx/>
                <a:buFontTx/>
                <a:buNone/>
              </a:pPr>
              <a:t>May 28, 2019</a:t>
            </a:fld>
            <a:endParaRPr lang="en-US" altLang="en-US" sz="1200">
              <a:latin typeface="Verdana" panose="020B0604030504040204" pitchFamily="34" charset="0"/>
            </a:endParaRPr>
          </a:p>
        </p:txBody>
      </p:sp>
      <p:sp>
        <p:nvSpPr>
          <p:cNvPr id="14341" name="Footer Placeholder 4">
            <a:extLst>
              <a:ext uri="{FF2B5EF4-FFF2-40B4-BE49-F238E27FC236}">
                <a16:creationId xmlns:a16="http://schemas.microsoft.com/office/drawing/2014/main" xmlns="" id="{49A8A193-86E7-4011-9D94-C0EF780BF43E}"/>
              </a:ext>
            </a:extLst>
          </p:cNvPr>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r>
              <a:rPr lang="en-US" altLang="en-US" sz="1000">
                <a:latin typeface="Verdana" panose="020B0604030504040204" pitchFamily="34" charset="0"/>
              </a:rPr>
              <a:t>National Institute of Statistics of Rwanda</a:t>
            </a:r>
          </a:p>
        </p:txBody>
      </p:sp>
      <p:sp>
        <p:nvSpPr>
          <p:cNvPr id="14342" name="Slide Number Placeholder 5">
            <a:extLst>
              <a:ext uri="{FF2B5EF4-FFF2-40B4-BE49-F238E27FC236}">
                <a16:creationId xmlns:a16="http://schemas.microsoft.com/office/drawing/2014/main" xmlns="" id="{D05EC33B-ED4A-4962-8D54-C42092A2771A}"/>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E6A9C5B1-3267-44B6-B354-3C0050FD45B6}" type="slidenum">
              <a:rPr lang="en-US" altLang="en-US" sz="1200" smtClean="0">
                <a:latin typeface="Verdana" panose="020B0604030504040204" pitchFamily="34" charset="0"/>
              </a:rPr>
              <a:pPr>
                <a:spcBef>
                  <a:spcPct val="0"/>
                </a:spcBef>
                <a:buClrTx/>
                <a:buSzTx/>
                <a:buFontTx/>
                <a:buNone/>
              </a:pPr>
              <a:t>7</a:t>
            </a:fld>
            <a:endParaRPr lang="en-US" altLang="en-US" sz="1200">
              <a:latin typeface="Verdana" panose="020B060403050404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DAC2F7-8D9D-4477-8614-8469341CEF34}"/>
              </a:ext>
            </a:extLst>
          </p:cNvPr>
          <p:cNvSpPr>
            <a:spLocks noGrp="1"/>
          </p:cNvSpPr>
          <p:nvPr>
            <p:ph type="title"/>
          </p:nvPr>
        </p:nvSpPr>
        <p:spPr/>
        <p:txBody>
          <a:bodyPr/>
          <a:lstStyle/>
          <a:p>
            <a:r>
              <a:rPr lang="en-US" dirty="0"/>
              <a:t>Change in real expenditure/ae/</a:t>
            </a:r>
            <a:r>
              <a:rPr lang="en-US" dirty="0" err="1"/>
              <a:t>yr</a:t>
            </a:r>
            <a:endParaRPr lang="en-US" dirty="0"/>
          </a:p>
        </p:txBody>
      </p:sp>
      <p:graphicFrame>
        <p:nvGraphicFramePr>
          <p:cNvPr id="7" name="Content Placeholder 6">
            <a:extLst>
              <a:ext uri="{FF2B5EF4-FFF2-40B4-BE49-F238E27FC236}">
                <a16:creationId xmlns:a16="http://schemas.microsoft.com/office/drawing/2014/main" xmlns="" id="{33086CC7-3857-479F-B0CD-F7E82100DB08}"/>
              </a:ext>
            </a:extLst>
          </p:cNvPr>
          <p:cNvGraphicFramePr>
            <a:graphicFrameLocks noGrp="1"/>
          </p:cNvGraphicFramePr>
          <p:nvPr>
            <p:ph idx="1"/>
            <p:extLst>
              <p:ext uri="{D42A27DB-BD31-4B8C-83A1-F6EECF244321}">
                <p14:modId xmlns:p14="http://schemas.microsoft.com/office/powerpoint/2010/main" val="2789259057"/>
              </p:ext>
            </p:extLst>
          </p:nvPr>
        </p:nvGraphicFramePr>
        <p:xfrm>
          <a:off x="1370013" y="1752600"/>
          <a:ext cx="7313613" cy="4231289"/>
        </p:xfrm>
        <a:graphic>
          <a:graphicData uri="http://schemas.openxmlformats.org/drawingml/2006/table">
            <a:tbl>
              <a:tblPr firstRow="1" firstCol="1" bandRow="1">
                <a:tableStyleId>{BC89EF96-8CEA-46FF-86C4-4CE0E7609802}</a:tableStyleId>
              </a:tblPr>
              <a:tblGrid>
                <a:gridCol w="1777335">
                  <a:extLst>
                    <a:ext uri="{9D8B030D-6E8A-4147-A177-3AD203B41FA5}">
                      <a16:colId xmlns:a16="http://schemas.microsoft.com/office/drawing/2014/main" xmlns="" val="3147734161"/>
                    </a:ext>
                  </a:extLst>
                </a:gridCol>
                <a:gridCol w="1236828">
                  <a:extLst>
                    <a:ext uri="{9D8B030D-6E8A-4147-A177-3AD203B41FA5}">
                      <a16:colId xmlns:a16="http://schemas.microsoft.com/office/drawing/2014/main" xmlns="" val="3305040201"/>
                    </a:ext>
                  </a:extLst>
                </a:gridCol>
                <a:gridCol w="1236828">
                  <a:extLst>
                    <a:ext uri="{9D8B030D-6E8A-4147-A177-3AD203B41FA5}">
                      <a16:colId xmlns:a16="http://schemas.microsoft.com/office/drawing/2014/main" xmlns="" val="3407172068"/>
                    </a:ext>
                  </a:extLst>
                </a:gridCol>
                <a:gridCol w="1236828">
                  <a:extLst>
                    <a:ext uri="{9D8B030D-6E8A-4147-A177-3AD203B41FA5}">
                      <a16:colId xmlns:a16="http://schemas.microsoft.com/office/drawing/2014/main" xmlns="" val="1712103217"/>
                    </a:ext>
                  </a:extLst>
                </a:gridCol>
                <a:gridCol w="1825794">
                  <a:extLst>
                    <a:ext uri="{9D8B030D-6E8A-4147-A177-3AD203B41FA5}">
                      <a16:colId xmlns:a16="http://schemas.microsoft.com/office/drawing/2014/main" xmlns="" val="1633620917"/>
                    </a:ext>
                  </a:extLst>
                </a:gridCol>
              </a:tblGrid>
              <a:tr h="368275">
                <a:tc>
                  <a:txBody>
                    <a:bodyPr/>
                    <a:lstStyle/>
                    <a:p>
                      <a:pPr marL="0" marR="0" algn="ctr">
                        <a:spcBef>
                          <a:spcPts val="0"/>
                        </a:spcBef>
                        <a:spcAft>
                          <a:spcPts val="0"/>
                        </a:spcAft>
                      </a:pPr>
                      <a:r>
                        <a:rPr lang="en-GB" sz="1200" dirty="0">
                          <a:effectLst/>
                        </a:rPr>
                        <a:t> </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pPr>
                      <a:r>
                        <a:rPr lang="en-GB" sz="1200">
                          <a:effectLst/>
                        </a:rPr>
                        <a:t>EICV3</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nchor="ctr"/>
                </a:tc>
                <a:tc>
                  <a:txBody>
                    <a:bodyPr/>
                    <a:lstStyle/>
                    <a:p>
                      <a:pPr marL="0" marR="0" algn="ctr">
                        <a:spcBef>
                          <a:spcPts val="0"/>
                        </a:spcBef>
                        <a:spcAft>
                          <a:spcPts val="0"/>
                        </a:spcAft>
                      </a:pPr>
                      <a:r>
                        <a:rPr lang="en-GB" sz="1200">
                          <a:effectLst/>
                        </a:rPr>
                        <a:t>EICV4</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nchor="ctr"/>
                </a:tc>
                <a:tc>
                  <a:txBody>
                    <a:bodyPr/>
                    <a:lstStyle/>
                    <a:p>
                      <a:pPr marL="0" marR="0" algn="ctr">
                        <a:spcBef>
                          <a:spcPts val="0"/>
                        </a:spcBef>
                        <a:spcAft>
                          <a:spcPts val="0"/>
                        </a:spcAft>
                      </a:pPr>
                      <a:r>
                        <a:rPr lang="en-GB" sz="1200">
                          <a:effectLst/>
                        </a:rPr>
                        <a:t>EICV5</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nchor="ctr"/>
                </a:tc>
                <a:tc>
                  <a:txBody>
                    <a:bodyPr/>
                    <a:lstStyle/>
                    <a:p>
                      <a:pPr marL="0" marR="0" algn="ctr">
                        <a:spcBef>
                          <a:spcPts val="0"/>
                        </a:spcBef>
                        <a:spcAft>
                          <a:spcPts val="0"/>
                        </a:spcAft>
                      </a:pPr>
                      <a:r>
                        <a:rPr lang="en-GB" sz="1200">
                          <a:effectLst/>
                        </a:rPr>
                        <a:t>% change, 2014-2017</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nchor="ctr"/>
                </a:tc>
                <a:extLst>
                  <a:ext uri="{0D108BD9-81ED-4DB2-BD59-A6C34878D82A}">
                    <a16:rowId xmlns:a16="http://schemas.microsoft.com/office/drawing/2014/main" xmlns="" val="307255021"/>
                  </a:ext>
                </a:extLst>
              </a:tr>
              <a:tr h="184137">
                <a:tc>
                  <a:txBody>
                    <a:bodyPr/>
                    <a:lstStyle/>
                    <a:p>
                      <a:pPr marL="0" marR="0" algn="ctr">
                        <a:spcBef>
                          <a:spcPts val="0"/>
                        </a:spcBef>
                        <a:spcAft>
                          <a:spcPts val="0"/>
                        </a:spcAft>
                      </a:pPr>
                      <a:r>
                        <a:rPr lang="en-GB" sz="1200">
                          <a:effectLst/>
                        </a:rPr>
                        <a:t> </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gridSpan="3">
                  <a:txBody>
                    <a:bodyPr/>
                    <a:lstStyle/>
                    <a:p>
                      <a:pPr marL="0" marR="0" algn="ctr">
                        <a:spcBef>
                          <a:spcPts val="0"/>
                        </a:spcBef>
                        <a:spcAft>
                          <a:spcPts val="0"/>
                        </a:spcAft>
                      </a:pPr>
                      <a:r>
                        <a:rPr lang="en-GB" sz="1200">
                          <a:effectLst/>
                        </a:rPr>
                        <a:t>Thousands of RWF per year</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GB" sz="1200">
                          <a:effectLst/>
                        </a:rPr>
                        <a:t> </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extLst>
                  <a:ext uri="{0D108BD9-81ED-4DB2-BD59-A6C34878D82A}">
                    <a16:rowId xmlns:a16="http://schemas.microsoft.com/office/drawing/2014/main" xmlns="" val="1828546825"/>
                  </a:ext>
                </a:extLst>
              </a:tr>
              <a:tr h="364410">
                <a:tc>
                  <a:txBody>
                    <a:bodyPr/>
                    <a:lstStyle/>
                    <a:p>
                      <a:pPr marL="0" marR="0">
                        <a:spcBef>
                          <a:spcPts val="0"/>
                        </a:spcBef>
                        <a:spcAft>
                          <a:spcPts val="0"/>
                        </a:spcAft>
                      </a:pPr>
                      <a:r>
                        <a:rPr lang="en-GB" sz="1200">
                          <a:effectLst/>
                        </a:rPr>
                        <a:t>Area of residence</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r">
                        <a:spcBef>
                          <a:spcPts val="0"/>
                        </a:spcBef>
                        <a:spcAft>
                          <a:spcPts val="0"/>
                        </a:spcAft>
                      </a:pPr>
                      <a:r>
                        <a:rPr lang="en-GB" sz="1200" dirty="0">
                          <a:effectLst/>
                        </a:rPr>
                        <a:t> </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r">
                        <a:spcBef>
                          <a:spcPts val="0"/>
                        </a:spcBef>
                        <a:spcAft>
                          <a:spcPts val="0"/>
                        </a:spcAft>
                      </a:pPr>
                      <a:r>
                        <a:rPr lang="en-GB" sz="1200">
                          <a:effectLst/>
                        </a:rPr>
                        <a:t> </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r">
                        <a:spcBef>
                          <a:spcPts val="0"/>
                        </a:spcBef>
                        <a:spcAft>
                          <a:spcPts val="0"/>
                        </a:spcAft>
                      </a:pPr>
                      <a:r>
                        <a:rPr lang="en-GB" sz="1200">
                          <a:effectLst/>
                        </a:rPr>
                        <a:t> </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r">
                        <a:spcBef>
                          <a:spcPts val="0"/>
                        </a:spcBef>
                        <a:spcAft>
                          <a:spcPts val="0"/>
                        </a:spcAft>
                      </a:pPr>
                      <a:r>
                        <a:rPr lang="en-GB" sz="1200">
                          <a:effectLst/>
                        </a:rPr>
                        <a:t> </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extLst>
                  <a:ext uri="{0D108BD9-81ED-4DB2-BD59-A6C34878D82A}">
                    <a16:rowId xmlns:a16="http://schemas.microsoft.com/office/drawing/2014/main" xmlns="" val="513637701"/>
                  </a:ext>
                </a:extLst>
              </a:tr>
              <a:tr h="184137">
                <a:tc>
                  <a:txBody>
                    <a:bodyPr/>
                    <a:lstStyle/>
                    <a:p>
                      <a:pPr marL="0" marR="0">
                        <a:spcBef>
                          <a:spcPts val="0"/>
                        </a:spcBef>
                        <a:spcAft>
                          <a:spcPts val="0"/>
                        </a:spcAft>
                      </a:pPr>
                      <a:r>
                        <a:rPr lang="en-GB" sz="1200">
                          <a:effectLst/>
                        </a:rPr>
                        <a:t>  Urban</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dirty="0">
                          <a:effectLst/>
                        </a:rPr>
                        <a:t>646</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a:effectLst/>
                        </a:rPr>
                        <a:t>607</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a:effectLst/>
                        </a:rPr>
                        <a:t>570</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dirty="0">
                          <a:effectLst/>
                        </a:rPr>
                        <a:t>-6.2</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extLst>
                  <a:ext uri="{0D108BD9-81ED-4DB2-BD59-A6C34878D82A}">
                    <a16:rowId xmlns:a16="http://schemas.microsoft.com/office/drawing/2014/main" xmlns="" val="1855736579"/>
                  </a:ext>
                </a:extLst>
              </a:tr>
              <a:tr h="184137">
                <a:tc>
                  <a:txBody>
                    <a:bodyPr/>
                    <a:lstStyle/>
                    <a:p>
                      <a:pPr marL="0" marR="0">
                        <a:spcBef>
                          <a:spcPts val="0"/>
                        </a:spcBef>
                        <a:spcAft>
                          <a:spcPts val="0"/>
                        </a:spcAft>
                      </a:pPr>
                      <a:r>
                        <a:rPr lang="en-GB" sz="1200">
                          <a:effectLst/>
                        </a:rPr>
                        <a:t>  Rural</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dirty="0">
                          <a:effectLst/>
                        </a:rPr>
                        <a:t>198</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dirty="0">
                          <a:effectLst/>
                        </a:rPr>
                        <a:t>217</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a:effectLst/>
                        </a:rPr>
                        <a:t>216</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a:effectLst/>
                        </a:rPr>
                        <a:t>-0.6</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extLst>
                  <a:ext uri="{0D108BD9-81ED-4DB2-BD59-A6C34878D82A}">
                    <a16:rowId xmlns:a16="http://schemas.microsoft.com/office/drawing/2014/main" xmlns="" val="236118557"/>
                  </a:ext>
                </a:extLst>
              </a:tr>
              <a:tr h="184137">
                <a:tc>
                  <a:txBody>
                    <a:bodyPr/>
                    <a:lstStyle/>
                    <a:p>
                      <a:pPr marL="0" marR="0">
                        <a:spcBef>
                          <a:spcPts val="0"/>
                        </a:spcBef>
                        <a:spcAft>
                          <a:spcPts val="0"/>
                        </a:spcAft>
                      </a:pPr>
                      <a:r>
                        <a:rPr lang="en-GB" sz="1200">
                          <a:effectLst/>
                        </a:rPr>
                        <a:t>Province</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a:effectLst/>
                        </a:rPr>
                        <a:t> </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dirty="0">
                          <a:effectLst/>
                        </a:rPr>
                        <a:t> </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a:effectLst/>
                        </a:rPr>
                        <a:t> </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dirty="0">
                          <a:effectLst/>
                        </a:rPr>
                        <a:t> </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extLst>
                  <a:ext uri="{0D108BD9-81ED-4DB2-BD59-A6C34878D82A}">
                    <a16:rowId xmlns:a16="http://schemas.microsoft.com/office/drawing/2014/main" xmlns="" val="3804147917"/>
                  </a:ext>
                </a:extLst>
              </a:tr>
              <a:tr h="184137">
                <a:tc>
                  <a:txBody>
                    <a:bodyPr/>
                    <a:lstStyle/>
                    <a:p>
                      <a:pPr marL="0" marR="0">
                        <a:spcBef>
                          <a:spcPts val="0"/>
                        </a:spcBef>
                        <a:spcAft>
                          <a:spcPts val="0"/>
                        </a:spcAft>
                      </a:pPr>
                      <a:r>
                        <a:rPr lang="en-GB" sz="1200">
                          <a:effectLst/>
                        </a:rPr>
                        <a:t>  Kigali City</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a:effectLst/>
                        </a:rPr>
                        <a:t>588</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dirty="0">
                          <a:effectLst/>
                        </a:rPr>
                        <a:t>528</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a:effectLst/>
                        </a:rPr>
                        <a:t>597</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dirty="0">
                          <a:effectLst/>
                        </a:rPr>
                        <a:t>12.2</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extLst>
                  <a:ext uri="{0D108BD9-81ED-4DB2-BD59-A6C34878D82A}">
                    <a16:rowId xmlns:a16="http://schemas.microsoft.com/office/drawing/2014/main" xmlns="" val="658994277"/>
                  </a:ext>
                </a:extLst>
              </a:tr>
              <a:tr h="184137">
                <a:tc>
                  <a:txBody>
                    <a:bodyPr/>
                    <a:lstStyle/>
                    <a:p>
                      <a:pPr marL="0" marR="0">
                        <a:spcBef>
                          <a:spcPts val="0"/>
                        </a:spcBef>
                        <a:spcAft>
                          <a:spcPts val="0"/>
                        </a:spcAft>
                      </a:pPr>
                      <a:r>
                        <a:rPr lang="en-GB" sz="1200">
                          <a:effectLst/>
                        </a:rPr>
                        <a:t>  Southern </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a:effectLst/>
                        </a:rPr>
                        <a:t>218</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dirty="0">
                          <a:effectLst/>
                        </a:rPr>
                        <a:t>264</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a:effectLst/>
                        </a:rPr>
                        <a:t>230</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a:effectLst/>
                        </a:rPr>
                        <a:t>-13.7 *</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extLst>
                  <a:ext uri="{0D108BD9-81ED-4DB2-BD59-A6C34878D82A}">
                    <a16:rowId xmlns:a16="http://schemas.microsoft.com/office/drawing/2014/main" xmlns="" val="3910963599"/>
                  </a:ext>
                </a:extLst>
              </a:tr>
              <a:tr h="184137">
                <a:tc>
                  <a:txBody>
                    <a:bodyPr/>
                    <a:lstStyle/>
                    <a:p>
                      <a:pPr marL="0" marR="0">
                        <a:spcBef>
                          <a:spcPts val="0"/>
                        </a:spcBef>
                        <a:spcAft>
                          <a:spcPts val="0"/>
                        </a:spcAft>
                      </a:pPr>
                      <a:r>
                        <a:rPr lang="en-GB" sz="1200">
                          <a:effectLst/>
                        </a:rPr>
                        <a:t>  Western </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dirty="0">
                          <a:effectLst/>
                        </a:rPr>
                        <a:t>245</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dirty="0">
                          <a:effectLst/>
                        </a:rPr>
                        <a:t>246</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a:effectLst/>
                        </a:rPr>
                        <a:t>219</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dirty="0">
                          <a:effectLst/>
                        </a:rPr>
                        <a:t>-11.7</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extLst>
                  <a:ext uri="{0D108BD9-81ED-4DB2-BD59-A6C34878D82A}">
                    <a16:rowId xmlns:a16="http://schemas.microsoft.com/office/drawing/2014/main" xmlns="" val="2498969364"/>
                  </a:ext>
                </a:extLst>
              </a:tr>
              <a:tr h="184137">
                <a:tc>
                  <a:txBody>
                    <a:bodyPr/>
                    <a:lstStyle/>
                    <a:p>
                      <a:pPr marL="0" marR="0">
                        <a:spcBef>
                          <a:spcPts val="0"/>
                        </a:spcBef>
                        <a:spcAft>
                          <a:spcPts val="0"/>
                        </a:spcAft>
                      </a:pPr>
                      <a:r>
                        <a:rPr lang="en-GB" sz="1200">
                          <a:effectLst/>
                        </a:rPr>
                        <a:t>  Northern </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a:effectLst/>
                        </a:rPr>
                        <a:t>223</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dirty="0">
                          <a:effectLst/>
                        </a:rPr>
                        <a:t>229</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a:effectLst/>
                        </a:rPr>
                        <a:t>230</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dirty="0">
                          <a:effectLst/>
                        </a:rPr>
                        <a:t>0.4</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extLst>
                  <a:ext uri="{0D108BD9-81ED-4DB2-BD59-A6C34878D82A}">
                    <a16:rowId xmlns:a16="http://schemas.microsoft.com/office/drawing/2014/main" xmlns="" val="3047532086"/>
                  </a:ext>
                </a:extLst>
              </a:tr>
              <a:tr h="184137">
                <a:tc>
                  <a:txBody>
                    <a:bodyPr/>
                    <a:lstStyle/>
                    <a:p>
                      <a:pPr marL="0" marR="0">
                        <a:spcBef>
                          <a:spcPts val="0"/>
                        </a:spcBef>
                        <a:spcAft>
                          <a:spcPts val="0"/>
                        </a:spcAft>
                      </a:pPr>
                      <a:r>
                        <a:rPr lang="en-GB" sz="1200">
                          <a:effectLst/>
                        </a:rPr>
                        <a:t>  Eastern </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a:effectLst/>
                        </a:rPr>
                        <a:t>239</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dirty="0">
                          <a:effectLst/>
                        </a:rPr>
                        <a:t>259</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a:effectLst/>
                        </a:rPr>
                        <a:t>242</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dirty="0">
                          <a:effectLst/>
                        </a:rPr>
                        <a:t>-6.8</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extLst>
                  <a:ext uri="{0D108BD9-81ED-4DB2-BD59-A6C34878D82A}">
                    <a16:rowId xmlns:a16="http://schemas.microsoft.com/office/drawing/2014/main" xmlns="" val="3155431901"/>
                  </a:ext>
                </a:extLst>
              </a:tr>
              <a:tr h="184137">
                <a:tc>
                  <a:txBody>
                    <a:bodyPr/>
                    <a:lstStyle/>
                    <a:p>
                      <a:pPr marL="0" marR="0">
                        <a:spcBef>
                          <a:spcPts val="0"/>
                        </a:spcBef>
                        <a:spcAft>
                          <a:spcPts val="0"/>
                        </a:spcAft>
                      </a:pPr>
                      <a:r>
                        <a:rPr lang="en-GB" sz="1200">
                          <a:effectLst/>
                        </a:rPr>
                        <a:t>Quintiles</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a:effectLst/>
                        </a:rPr>
                        <a:t> </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a:effectLst/>
                        </a:rPr>
                        <a:t> </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dirty="0">
                          <a:effectLst/>
                        </a:rPr>
                        <a:t> </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dirty="0">
                          <a:effectLst/>
                        </a:rPr>
                        <a:t> </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extLst>
                  <a:ext uri="{0D108BD9-81ED-4DB2-BD59-A6C34878D82A}">
                    <a16:rowId xmlns:a16="http://schemas.microsoft.com/office/drawing/2014/main" xmlns="" val="971822458"/>
                  </a:ext>
                </a:extLst>
              </a:tr>
              <a:tr h="184137">
                <a:tc>
                  <a:txBody>
                    <a:bodyPr/>
                    <a:lstStyle/>
                    <a:p>
                      <a:pPr marL="0" marR="0">
                        <a:spcBef>
                          <a:spcPts val="0"/>
                        </a:spcBef>
                        <a:spcAft>
                          <a:spcPts val="0"/>
                        </a:spcAft>
                      </a:pPr>
                      <a:r>
                        <a:rPr lang="en-GB" sz="1200">
                          <a:effectLst/>
                        </a:rPr>
                        <a:t>  Q1: poor</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a:effectLst/>
                        </a:rPr>
                        <a:t>76</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a:effectLst/>
                        </a:rPr>
                        <a:t>85</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dirty="0">
                          <a:effectLst/>
                        </a:rPr>
                        <a:t>86</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dirty="0">
                          <a:effectLst/>
                        </a:rPr>
                        <a:t>0.6</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extLst>
                  <a:ext uri="{0D108BD9-81ED-4DB2-BD59-A6C34878D82A}">
                    <a16:rowId xmlns:a16="http://schemas.microsoft.com/office/drawing/2014/main" xmlns="" val="3823939471"/>
                  </a:ext>
                </a:extLst>
              </a:tr>
              <a:tr h="184137">
                <a:tc>
                  <a:txBody>
                    <a:bodyPr/>
                    <a:lstStyle/>
                    <a:p>
                      <a:pPr marL="0" marR="0">
                        <a:spcBef>
                          <a:spcPts val="0"/>
                        </a:spcBef>
                        <a:spcAft>
                          <a:spcPts val="0"/>
                        </a:spcAft>
                      </a:pPr>
                      <a:r>
                        <a:rPr lang="en-GB" sz="1200" dirty="0">
                          <a:effectLst/>
                        </a:rPr>
                        <a:t>  Q2</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a:effectLst/>
                        </a:rPr>
                        <a:t>123</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a:effectLst/>
                        </a:rPr>
                        <a:t>138</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dirty="0">
                          <a:effectLst/>
                        </a:rPr>
                        <a:t>140</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dirty="0">
                          <a:effectLst/>
                        </a:rPr>
                        <a:t>1.4 *</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extLst>
                  <a:ext uri="{0D108BD9-81ED-4DB2-BD59-A6C34878D82A}">
                    <a16:rowId xmlns:a16="http://schemas.microsoft.com/office/drawing/2014/main" xmlns="" val="511825799"/>
                  </a:ext>
                </a:extLst>
              </a:tr>
              <a:tr h="184137">
                <a:tc>
                  <a:txBody>
                    <a:bodyPr/>
                    <a:lstStyle/>
                    <a:p>
                      <a:pPr marL="0" marR="0">
                        <a:spcBef>
                          <a:spcPts val="0"/>
                        </a:spcBef>
                        <a:spcAft>
                          <a:spcPts val="0"/>
                        </a:spcAft>
                      </a:pPr>
                      <a:r>
                        <a:rPr lang="en-GB" sz="1200">
                          <a:effectLst/>
                        </a:rPr>
                        <a:t>  Q3: middle</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a:effectLst/>
                        </a:rPr>
                        <a:t>171</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a:effectLst/>
                        </a:rPr>
                        <a:t>188</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dirty="0">
                          <a:effectLst/>
                        </a:rPr>
                        <a:t>192</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dirty="0">
                          <a:effectLst/>
                        </a:rPr>
                        <a:t>2.1 *</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extLst>
                  <a:ext uri="{0D108BD9-81ED-4DB2-BD59-A6C34878D82A}">
                    <a16:rowId xmlns:a16="http://schemas.microsoft.com/office/drawing/2014/main" xmlns="" val="809693764"/>
                  </a:ext>
                </a:extLst>
              </a:tr>
              <a:tr h="184137">
                <a:tc>
                  <a:txBody>
                    <a:bodyPr/>
                    <a:lstStyle/>
                    <a:p>
                      <a:pPr marL="0" marR="0">
                        <a:spcBef>
                          <a:spcPts val="0"/>
                        </a:spcBef>
                        <a:spcAft>
                          <a:spcPts val="0"/>
                        </a:spcAft>
                      </a:pPr>
                      <a:r>
                        <a:rPr lang="en-GB" sz="1200">
                          <a:effectLst/>
                        </a:rPr>
                        <a:t>  Q4</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a:effectLst/>
                        </a:rPr>
                        <a:t>247</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a:effectLst/>
                        </a:rPr>
                        <a:t>270</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dirty="0">
                          <a:effectLst/>
                        </a:rPr>
                        <a:t>279</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dirty="0">
                          <a:effectLst/>
                        </a:rPr>
                        <a:t>3.4 *</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extLst>
                  <a:ext uri="{0D108BD9-81ED-4DB2-BD59-A6C34878D82A}">
                    <a16:rowId xmlns:a16="http://schemas.microsoft.com/office/drawing/2014/main" xmlns="" val="796988078"/>
                  </a:ext>
                </a:extLst>
              </a:tr>
              <a:tr h="184137">
                <a:tc>
                  <a:txBody>
                    <a:bodyPr/>
                    <a:lstStyle/>
                    <a:p>
                      <a:pPr marL="0" marR="0">
                        <a:spcBef>
                          <a:spcPts val="0"/>
                        </a:spcBef>
                        <a:spcAft>
                          <a:spcPts val="0"/>
                        </a:spcAft>
                      </a:pPr>
                      <a:r>
                        <a:rPr lang="en-GB" sz="1200">
                          <a:effectLst/>
                        </a:rPr>
                        <a:t>  Q5: rich</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a:effectLst/>
                        </a:rPr>
                        <a:t>710</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a:effectLst/>
                        </a:rPr>
                        <a:t>734</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dirty="0">
                          <a:effectLst/>
                        </a:rPr>
                        <a:t>699</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dirty="0">
                          <a:effectLst/>
                        </a:rPr>
                        <a:t>-4.9</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extLst>
                  <a:ext uri="{0D108BD9-81ED-4DB2-BD59-A6C34878D82A}">
                    <a16:rowId xmlns:a16="http://schemas.microsoft.com/office/drawing/2014/main" xmlns="" val="1932722050"/>
                  </a:ext>
                </a:extLst>
              </a:tr>
              <a:tr h="184137">
                <a:tc>
                  <a:txBody>
                    <a:bodyPr/>
                    <a:lstStyle/>
                    <a:p>
                      <a:pPr marL="0" marR="0">
                        <a:spcBef>
                          <a:spcPts val="0"/>
                        </a:spcBef>
                        <a:spcAft>
                          <a:spcPts val="0"/>
                        </a:spcAft>
                      </a:pPr>
                      <a:r>
                        <a:rPr lang="en-GB" sz="1200">
                          <a:effectLst/>
                        </a:rPr>
                        <a:t>Total (mean)</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a:effectLst/>
                        </a:rPr>
                        <a:t>265</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a:effectLst/>
                        </a:rPr>
                        <a:t>282</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dirty="0">
                          <a:effectLst/>
                        </a:rPr>
                        <a:t>279</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dirty="0">
                          <a:effectLst/>
                        </a:rPr>
                        <a:t>-1.2</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extLst>
                  <a:ext uri="{0D108BD9-81ED-4DB2-BD59-A6C34878D82A}">
                    <a16:rowId xmlns:a16="http://schemas.microsoft.com/office/drawing/2014/main" xmlns="" val="1805335794"/>
                  </a:ext>
                </a:extLst>
              </a:tr>
              <a:tr h="184137">
                <a:tc>
                  <a:txBody>
                    <a:bodyPr/>
                    <a:lstStyle/>
                    <a:p>
                      <a:pPr marL="0" marR="0">
                        <a:spcBef>
                          <a:spcPts val="0"/>
                        </a:spcBef>
                        <a:spcAft>
                          <a:spcPts val="0"/>
                        </a:spcAft>
                      </a:pPr>
                      <a:r>
                        <a:rPr lang="en-GB" sz="1200">
                          <a:effectLst/>
                        </a:rPr>
                        <a:t>Total (median)</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a:effectLst/>
                        </a:rPr>
                        <a:t>169</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a:effectLst/>
                        </a:rPr>
                        <a:t>187</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dirty="0">
                          <a:effectLst/>
                        </a:rPr>
                        <a:t>191</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dirty="0">
                          <a:effectLst/>
                        </a:rPr>
                        <a:t>2.1</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extLst>
                  <a:ext uri="{0D108BD9-81ED-4DB2-BD59-A6C34878D82A}">
                    <a16:rowId xmlns:a16="http://schemas.microsoft.com/office/drawing/2014/main" xmlns="" val="493921956"/>
                  </a:ext>
                </a:extLst>
              </a:tr>
              <a:tr h="368275">
                <a:tc>
                  <a:txBody>
                    <a:bodyPr/>
                    <a:lstStyle/>
                    <a:p>
                      <a:pPr marL="0" marR="0">
                        <a:spcBef>
                          <a:spcPts val="0"/>
                        </a:spcBef>
                        <a:spcAft>
                          <a:spcPts val="0"/>
                        </a:spcAft>
                      </a:pPr>
                      <a:r>
                        <a:rPr lang="en-GB" sz="1200">
                          <a:effectLst/>
                        </a:rPr>
                        <a:t>No. of observations</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spcBef>
                          <a:spcPts val="0"/>
                        </a:spcBef>
                        <a:spcAft>
                          <a:spcPts val="0"/>
                        </a:spcAft>
                        <a:tabLst>
                          <a:tab pos="505460" algn="dec"/>
                        </a:tabLst>
                      </a:pPr>
                      <a:r>
                        <a:rPr lang="en-GB" sz="1200">
                          <a:effectLst/>
                        </a:rPr>
                        <a:t>14,308</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spcBef>
                          <a:spcPts val="0"/>
                        </a:spcBef>
                        <a:spcAft>
                          <a:spcPts val="0"/>
                        </a:spcAft>
                        <a:tabLst>
                          <a:tab pos="505460" algn="dec"/>
                        </a:tabLst>
                      </a:pPr>
                      <a:r>
                        <a:rPr lang="en-GB" sz="1200">
                          <a:effectLst/>
                        </a:rPr>
                        <a:t>14,419</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spcBef>
                          <a:spcPts val="0"/>
                        </a:spcBef>
                        <a:spcAft>
                          <a:spcPts val="0"/>
                        </a:spcAft>
                        <a:tabLst>
                          <a:tab pos="505460" algn="dec"/>
                        </a:tabLst>
                      </a:pPr>
                      <a:r>
                        <a:rPr lang="en-GB" sz="1200">
                          <a:effectLst/>
                        </a:rPr>
                        <a:t>14,580</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spcBef>
                          <a:spcPts val="0"/>
                        </a:spcBef>
                        <a:spcAft>
                          <a:spcPts val="0"/>
                        </a:spcAft>
                        <a:tabLst>
                          <a:tab pos="505460" algn="dec"/>
                        </a:tabLst>
                      </a:pPr>
                      <a:r>
                        <a:rPr lang="en-GB" sz="1200" dirty="0">
                          <a:effectLst/>
                        </a:rPr>
                        <a:t> </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extLst>
                  <a:ext uri="{0D108BD9-81ED-4DB2-BD59-A6C34878D82A}">
                    <a16:rowId xmlns:a16="http://schemas.microsoft.com/office/drawing/2014/main" xmlns="" val="2828355335"/>
                  </a:ext>
                </a:extLst>
              </a:tr>
            </a:tbl>
          </a:graphicData>
        </a:graphic>
      </p:graphicFrame>
      <p:sp>
        <p:nvSpPr>
          <p:cNvPr id="4" name="Date Placeholder 3">
            <a:extLst>
              <a:ext uri="{FF2B5EF4-FFF2-40B4-BE49-F238E27FC236}">
                <a16:creationId xmlns:a16="http://schemas.microsoft.com/office/drawing/2014/main" xmlns="" id="{5709107B-025B-4E17-8B67-C6A023828F27}"/>
              </a:ext>
            </a:extLst>
          </p:cNvPr>
          <p:cNvSpPr>
            <a:spLocks noGrp="1"/>
          </p:cNvSpPr>
          <p:nvPr>
            <p:ph type="dt" sz="half" idx="10"/>
          </p:nvPr>
        </p:nvSpPr>
        <p:spPr/>
        <p:txBody>
          <a:bodyPr/>
          <a:lstStyle/>
          <a:p>
            <a:pPr>
              <a:defRPr/>
            </a:pPr>
            <a:fld id="{85892DD0-1E7E-4C9C-96AD-F26112C71EC8}" type="datetime4">
              <a:rPr lang="en-US" smtClean="0"/>
              <a:pPr>
                <a:defRPr/>
              </a:pPr>
              <a:t>May 28, 2019</a:t>
            </a:fld>
            <a:endParaRPr lang="en-US" dirty="0"/>
          </a:p>
        </p:txBody>
      </p:sp>
      <p:sp>
        <p:nvSpPr>
          <p:cNvPr id="5" name="Footer Placeholder 4">
            <a:extLst>
              <a:ext uri="{FF2B5EF4-FFF2-40B4-BE49-F238E27FC236}">
                <a16:creationId xmlns:a16="http://schemas.microsoft.com/office/drawing/2014/main" xmlns="" id="{DAA81DD7-D955-4F18-9E97-5D3C3A54EDF2}"/>
              </a:ext>
            </a:extLst>
          </p:cNvPr>
          <p:cNvSpPr>
            <a:spLocks noGrp="1"/>
          </p:cNvSpPr>
          <p:nvPr>
            <p:ph type="ftr" sz="quarter" idx="11"/>
          </p:nvPr>
        </p:nvSpPr>
        <p:spPr/>
        <p:txBody>
          <a:bodyPr/>
          <a:lstStyle/>
          <a:p>
            <a:pPr>
              <a:defRPr/>
            </a:pPr>
            <a:r>
              <a:rPr lang="en-US"/>
              <a:t>National Institute of Statistics of Rwanda</a:t>
            </a:r>
          </a:p>
        </p:txBody>
      </p:sp>
      <p:sp>
        <p:nvSpPr>
          <p:cNvPr id="6" name="Slide Number Placeholder 5">
            <a:extLst>
              <a:ext uri="{FF2B5EF4-FFF2-40B4-BE49-F238E27FC236}">
                <a16:creationId xmlns:a16="http://schemas.microsoft.com/office/drawing/2014/main" xmlns="" id="{78453403-92CE-4EB2-96B4-D2384167363C}"/>
              </a:ext>
            </a:extLst>
          </p:cNvPr>
          <p:cNvSpPr>
            <a:spLocks noGrp="1"/>
          </p:cNvSpPr>
          <p:nvPr>
            <p:ph type="sldNum" sz="quarter" idx="12"/>
          </p:nvPr>
        </p:nvSpPr>
        <p:spPr/>
        <p:txBody>
          <a:bodyPr/>
          <a:lstStyle/>
          <a:p>
            <a:pPr>
              <a:defRPr/>
            </a:pPr>
            <a:fld id="{9396BC8A-A949-46AE-8682-C3D34B2959BC}" type="slidenum">
              <a:rPr lang="en-US" altLang="en-US" smtClean="0"/>
              <a:pPr>
                <a:defRPr/>
              </a:pPr>
              <a:t>8</a:t>
            </a:fld>
            <a:endParaRPr lang="en-US" altLang="en-US" dirty="0"/>
          </a:p>
        </p:txBody>
      </p:sp>
      <p:sp>
        <p:nvSpPr>
          <p:cNvPr id="8" name="Oval 7">
            <a:extLst>
              <a:ext uri="{FF2B5EF4-FFF2-40B4-BE49-F238E27FC236}">
                <a16:creationId xmlns:a16="http://schemas.microsoft.com/office/drawing/2014/main" xmlns="" id="{DE0FAC23-3A2E-40C6-94D5-DB6F7F766C8C}"/>
              </a:ext>
            </a:extLst>
          </p:cNvPr>
          <p:cNvSpPr/>
          <p:nvPr/>
        </p:nvSpPr>
        <p:spPr>
          <a:xfrm>
            <a:off x="7239000" y="4267200"/>
            <a:ext cx="1066800" cy="1447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58990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xmlns="" id="{E1E35E80-5758-497F-8DEF-117E2E233708}"/>
              </a:ext>
            </a:extLst>
          </p:cNvPr>
          <p:cNvSpPr>
            <a:spLocks noGrp="1" noChangeArrowheads="1"/>
          </p:cNvSpPr>
          <p:nvPr>
            <p:ph type="title"/>
          </p:nvPr>
        </p:nvSpPr>
        <p:spPr>
          <a:xfrm>
            <a:off x="1370013" y="301625"/>
            <a:ext cx="7313612" cy="917575"/>
          </a:xfrm>
        </p:spPr>
        <p:txBody>
          <a:bodyPr/>
          <a:lstStyle/>
          <a:p>
            <a:pPr algn="ctr"/>
            <a:r>
              <a:rPr lang="en-US" altLang="en-US"/>
              <a:t>Outline</a:t>
            </a:r>
          </a:p>
        </p:txBody>
      </p:sp>
      <p:sp>
        <p:nvSpPr>
          <p:cNvPr id="5123" name="Content Placeholder 2">
            <a:extLst>
              <a:ext uri="{FF2B5EF4-FFF2-40B4-BE49-F238E27FC236}">
                <a16:creationId xmlns:a16="http://schemas.microsoft.com/office/drawing/2014/main" xmlns="" id="{67785E47-84A5-4140-8861-6F51B197AD60}"/>
              </a:ext>
            </a:extLst>
          </p:cNvPr>
          <p:cNvSpPr>
            <a:spLocks noGrp="1"/>
          </p:cNvSpPr>
          <p:nvPr>
            <p:ph idx="1"/>
          </p:nvPr>
        </p:nvSpPr>
        <p:spPr>
          <a:xfrm>
            <a:off x="1370013" y="1981200"/>
            <a:ext cx="7313612" cy="4495800"/>
          </a:xfrm>
        </p:spPr>
        <p:txBody>
          <a:bodyPr/>
          <a:lstStyle/>
          <a:p>
            <a:pPr marL="514350" indent="-514350">
              <a:buFont typeface="Wingdings" panose="05000000000000000000" pitchFamily="2" charset="2"/>
              <a:buAutoNum type="arabicPeriod"/>
              <a:defRPr/>
            </a:pPr>
            <a:r>
              <a:rPr lang="en-US" altLang="en-US" sz="2400" dirty="0">
                <a:solidFill>
                  <a:schemeClr val="bg1">
                    <a:lumMod val="75000"/>
                  </a:schemeClr>
                </a:solidFill>
              </a:rPr>
              <a:t>Background: Evolution of GDP and poverty</a:t>
            </a:r>
          </a:p>
          <a:p>
            <a:pPr marL="514350" indent="-514350">
              <a:buFont typeface="Wingdings" panose="05000000000000000000" pitchFamily="2" charset="2"/>
              <a:buAutoNum type="arabicPeriod"/>
              <a:defRPr/>
            </a:pPr>
            <a:r>
              <a:rPr lang="en-US" altLang="en-US" sz="2400" dirty="0">
                <a:solidFill>
                  <a:schemeClr val="bg1">
                    <a:lumMod val="75000"/>
                  </a:schemeClr>
                </a:solidFill>
              </a:rPr>
              <a:t>How poverty is measured</a:t>
            </a:r>
          </a:p>
          <a:p>
            <a:pPr marL="514350" indent="-514350">
              <a:buFont typeface="Wingdings" panose="05000000000000000000" pitchFamily="2" charset="2"/>
              <a:buAutoNum type="arabicPeriod"/>
              <a:defRPr/>
            </a:pPr>
            <a:r>
              <a:rPr lang="en-US" altLang="en-US" sz="2400" dirty="0"/>
              <a:t>Poverty dynamics: </a:t>
            </a:r>
          </a:p>
          <a:p>
            <a:pPr marL="914400" lvl="1" indent="-514350">
              <a:buFont typeface="Wingdings" panose="05000000000000000000" pitchFamily="2" charset="2"/>
              <a:buAutoNum type="alphaLcParenR"/>
              <a:defRPr/>
            </a:pPr>
            <a:r>
              <a:rPr lang="en-US" altLang="en-US" sz="2000" dirty="0"/>
              <a:t>Moving into and out of poverty</a:t>
            </a:r>
          </a:p>
          <a:p>
            <a:pPr marL="914400" lvl="1" indent="-514350">
              <a:buFont typeface="+mj-lt"/>
              <a:buAutoNum type="alphaLcParenR"/>
              <a:defRPr/>
            </a:pPr>
            <a:r>
              <a:rPr lang="en-US" altLang="en-US" sz="2000" dirty="0">
                <a:solidFill>
                  <a:schemeClr val="bg1">
                    <a:lumMod val="75000"/>
                  </a:schemeClr>
                </a:solidFill>
              </a:rPr>
              <a:t>Moving up and down the income distribution</a:t>
            </a:r>
          </a:p>
          <a:p>
            <a:pPr marL="514350" indent="-514350">
              <a:buFont typeface="Wingdings" panose="05000000000000000000" pitchFamily="2" charset="2"/>
              <a:buAutoNum type="arabicPeriod"/>
              <a:defRPr/>
            </a:pPr>
            <a:r>
              <a:rPr lang="en-US" altLang="en-US" sz="2400" dirty="0">
                <a:solidFill>
                  <a:schemeClr val="bg1">
                    <a:lumMod val="75000"/>
                  </a:schemeClr>
                </a:solidFill>
              </a:rPr>
              <a:t>Linking economic growth to changes in poverty</a:t>
            </a:r>
          </a:p>
          <a:p>
            <a:pPr marL="514350" indent="-514350">
              <a:buFont typeface="Wingdings" panose="05000000000000000000" pitchFamily="2" charset="2"/>
              <a:buAutoNum type="arabicPeriod"/>
              <a:defRPr/>
            </a:pPr>
            <a:r>
              <a:rPr lang="en-US" altLang="en-US" sz="2400" dirty="0">
                <a:solidFill>
                  <a:schemeClr val="bg1">
                    <a:lumMod val="75000"/>
                  </a:schemeClr>
                </a:solidFill>
              </a:rPr>
              <a:t>Who has gained from economic growth?</a:t>
            </a:r>
          </a:p>
          <a:p>
            <a:pPr marL="514350" indent="-514350">
              <a:buFont typeface="Wingdings" panose="05000000000000000000" pitchFamily="2" charset="2"/>
              <a:buAutoNum type="arabicPeriod"/>
              <a:defRPr/>
            </a:pPr>
            <a:r>
              <a:rPr lang="en-US" altLang="en-US" sz="2400" dirty="0">
                <a:solidFill>
                  <a:schemeClr val="bg1">
                    <a:lumMod val="75000"/>
                  </a:schemeClr>
                </a:solidFill>
              </a:rPr>
              <a:t>Correlates of movements into and out of poverty</a:t>
            </a:r>
          </a:p>
          <a:p>
            <a:pPr>
              <a:buFont typeface="Wingdings" panose="05000000000000000000" pitchFamily="2" charset="2"/>
              <a:buNone/>
              <a:defRPr/>
            </a:pPr>
            <a:endParaRPr lang="en-US" altLang="en-US" sz="2400" dirty="0"/>
          </a:p>
        </p:txBody>
      </p:sp>
      <p:sp>
        <p:nvSpPr>
          <p:cNvPr id="7172" name="Date Placeholder 3">
            <a:extLst>
              <a:ext uri="{FF2B5EF4-FFF2-40B4-BE49-F238E27FC236}">
                <a16:creationId xmlns:a16="http://schemas.microsoft.com/office/drawing/2014/main" xmlns="" id="{F0AE791B-9637-46EE-90BF-173AC72A6AC8}"/>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AD5CFDD6-1F2A-4208-90B4-2331993051B2}" type="datetime4">
              <a:rPr lang="en-US" altLang="en-US" sz="1200" smtClean="0">
                <a:latin typeface="Verdana" panose="020B0604030504040204" pitchFamily="34" charset="0"/>
              </a:rPr>
              <a:pPr>
                <a:spcBef>
                  <a:spcPct val="0"/>
                </a:spcBef>
                <a:buClrTx/>
                <a:buSzTx/>
                <a:buFontTx/>
                <a:buNone/>
              </a:pPr>
              <a:t>May 28, 2019</a:t>
            </a:fld>
            <a:endParaRPr lang="en-US" altLang="en-US" sz="1200">
              <a:latin typeface="Verdana" panose="020B0604030504040204" pitchFamily="34" charset="0"/>
            </a:endParaRPr>
          </a:p>
        </p:txBody>
      </p:sp>
      <p:sp>
        <p:nvSpPr>
          <p:cNvPr id="7173" name="Footer Placeholder 4">
            <a:extLst>
              <a:ext uri="{FF2B5EF4-FFF2-40B4-BE49-F238E27FC236}">
                <a16:creationId xmlns:a16="http://schemas.microsoft.com/office/drawing/2014/main" xmlns="" id="{EF2C200F-748A-4168-A08F-C0387AEEB8C8}"/>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r>
              <a:rPr lang="en-US" altLang="en-US" sz="1000">
                <a:latin typeface="Verdana" panose="020B0604030504040204" pitchFamily="34" charset="0"/>
              </a:rPr>
              <a:t>National Institute of Statistics of Rwanda</a:t>
            </a:r>
          </a:p>
        </p:txBody>
      </p:sp>
      <p:sp>
        <p:nvSpPr>
          <p:cNvPr id="7174" name="Slide Number Placeholder 5">
            <a:extLst>
              <a:ext uri="{FF2B5EF4-FFF2-40B4-BE49-F238E27FC236}">
                <a16:creationId xmlns:a16="http://schemas.microsoft.com/office/drawing/2014/main" xmlns="" id="{DA898614-E095-4F03-9AA0-406CF14D37A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7917941B-E876-4124-94D2-8A5BFE28A9BC}" type="slidenum">
              <a:rPr lang="en-US" altLang="en-US" sz="1200" smtClean="0">
                <a:latin typeface="Verdana" panose="020B0604030504040204" pitchFamily="34" charset="0"/>
              </a:rPr>
              <a:pPr>
                <a:spcBef>
                  <a:spcPct val="0"/>
                </a:spcBef>
                <a:buClrTx/>
                <a:buSzTx/>
                <a:buFontTx/>
                <a:buNone/>
              </a:pPr>
              <a:t>9</a:t>
            </a:fld>
            <a:endParaRPr lang="en-US" altLang="en-US" sz="1200">
              <a:latin typeface="Verdana" panose="020B0604030504040204" pitchFamily="34" charset="0"/>
            </a:endParaRPr>
          </a:p>
        </p:txBody>
      </p:sp>
    </p:spTree>
    <p:extLst>
      <p:ext uri="{BB962C8B-B14F-4D97-AF65-F5344CB8AC3E}">
        <p14:creationId xmlns:p14="http://schemas.microsoft.com/office/powerpoint/2010/main" val="3062437870"/>
      </p:ext>
    </p:extLst>
  </p:cSld>
  <p:clrMapOvr>
    <a:masterClrMapping/>
  </p:clrMapOvr>
</p:sld>
</file>

<file path=ppt/theme/theme1.xml><?xml version="1.0" encoding="utf-8"?>
<a:theme xmlns:a="http://schemas.openxmlformats.org/drawingml/2006/main" name="NISR">
  <a:themeElements>
    <a:clrScheme name="NISR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NIS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ISR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NISR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NISR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NISR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NISR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NISR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NISR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NISR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NISR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NISR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onception personnalisée">
  <a:themeElements>
    <a:clrScheme name="Conception personnalisé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onception personnalisé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nception personnalisé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nception personnalisé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nception personnalisé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nception personnalisé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nception personnalisé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nception personnalisé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nception personnalisé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nception personnalisé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nception personnalisé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nception personnalisé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nception personnalisé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nception personnalisé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Eclipse</Template>
  <TotalTime>5867</TotalTime>
  <Words>2660</Words>
  <Application>Microsoft Office PowerPoint</Application>
  <PresentationFormat>On-screen Show (4:3)</PresentationFormat>
  <Paragraphs>687</Paragraphs>
  <Slides>26</Slides>
  <Notes>15</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26</vt:i4>
      </vt:variant>
    </vt:vector>
  </HeadingPairs>
  <TitlesOfParts>
    <vt:vector size="35" baseType="lpstr">
      <vt:lpstr>Arial</vt:lpstr>
      <vt:lpstr>Calibri</vt:lpstr>
      <vt:lpstr>Cambria</vt:lpstr>
      <vt:lpstr>Times New Roman</vt:lpstr>
      <vt:lpstr>Verdana</vt:lpstr>
      <vt:lpstr>Wingdings</vt:lpstr>
      <vt:lpstr>NISR</vt:lpstr>
      <vt:lpstr>Conception personnalisée</vt:lpstr>
      <vt:lpstr>Chart</vt:lpstr>
      <vt:lpstr> National Institute of  Statistics of Rwanda</vt:lpstr>
      <vt:lpstr>Outline</vt:lpstr>
      <vt:lpstr>Outline</vt:lpstr>
      <vt:lpstr>Real GDP growth</vt:lpstr>
      <vt:lpstr>1. Poverty update: Nationally</vt:lpstr>
      <vt:lpstr>Outline</vt:lpstr>
      <vt:lpstr>Measuring poverty: EICV surveys</vt:lpstr>
      <vt:lpstr>Change in real expenditure/ae/yr</vt:lpstr>
      <vt:lpstr>Outline</vt:lpstr>
      <vt:lpstr>Dynamics: Poverty Transitions</vt:lpstr>
      <vt:lpstr>Movement into/out of poverty 2010/11 to 2013/14 to 2016/17</vt:lpstr>
      <vt:lpstr>Very poor, poor, not poor</vt:lpstr>
      <vt:lpstr>Persistent vs. transitory poverty</vt:lpstr>
      <vt:lpstr>Outline</vt:lpstr>
      <vt:lpstr>Fast growth, slow poverty fall</vt:lpstr>
      <vt:lpstr>Food price spike</vt:lpstr>
      <vt:lpstr>Shocks can hurt</vt:lpstr>
      <vt:lpstr>Analysis: Inequality</vt:lpstr>
      <vt:lpstr>Analysis: Shift-share</vt:lpstr>
      <vt:lpstr>Outline</vt:lpstr>
      <vt:lpstr>Geographic pattern</vt:lpstr>
      <vt:lpstr>Mobility by area and province</vt:lpstr>
      <vt:lpstr>Outline</vt:lpstr>
      <vt:lpstr>Correlates of changes in poverty</vt:lpstr>
      <vt:lpstr>Correlates (2)</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dkarusisi</dc:creator>
  <cp:lastModifiedBy>user</cp:lastModifiedBy>
  <cp:revision>733</cp:revision>
  <dcterms:created xsi:type="dcterms:W3CDTF">2009-11-24T14:21:44Z</dcterms:created>
  <dcterms:modified xsi:type="dcterms:W3CDTF">2019-05-28T13:55:07Z</dcterms:modified>
</cp:coreProperties>
</file>