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26"/>
  </p:notesMasterIdLst>
  <p:handoutMasterIdLst>
    <p:handoutMasterId r:id="rId27"/>
  </p:handoutMasterIdLst>
  <p:sldIdLst>
    <p:sldId id="256" r:id="rId2"/>
    <p:sldId id="257" r:id="rId3"/>
    <p:sldId id="378" r:id="rId4"/>
    <p:sldId id="383" r:id="rId5"/>
    <p:sldId id="379" r:id="rId6"/>
    <p:sldId id="258" r:id="rId7"/>
    <p:sldId id="380" r:id="rId8"/>
    <p:sldId id="259" r:id="rId9"/>
    <p:sldId id="273" r:id="rId10"/>
    <p:sldId id="384" r:id="rId11"/>
    <p:sldId id="274" r:id="rId12"/>
    <p:sldId id="275" r:id="rId13"/>
    <p:sldId id="276" r:id="rId14"/>
    <p:sldId id="385" r:id="rId15"/>
    <p:sldId id="381" r:id="rId16"/>
    <p:sldId id="271" r:id="rId17"/>
    <p:sldId id="270" r:id="rId18"/>
    <p:sldId id="272" r:id="rId19"/>
    <p:sldId id="277" r:id="rId20"/>
    <p:sldId id="278" r:id="rId21"/>
    <p:sldId id="279" r:id="rId22"/>
    <p:sldId id="382" r:id="rId23"/>
    <p:sldId id="280" r:id="rId24"/>
    <p:sldId id="311" r:id="rId25"/>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8785" autoAdjust="0"/>
  </p:normalViewPr>
  <p:slideViewPr>
    <p:cSldViewPr>
      <p:cViewPr varScale="1">
        <p:scale>
          <a:sx n="115" d="100"/>
          <a:sy n="115" d="100"/>
        </p:scale>
        <p:origin x="512" y="2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6/9/23</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6/9/23</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Ministry of Trade and Industry 2013</a:t>
            </a: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a:t>Click to edit Master text styles</a:t>
            </a:r>
          </a:p>
          <a:p>
            <a:pPr lvl="1"/>
            <a:r>
              <a:rPr lang="en-US" noProof="0"/>
              <a:t>Second level</a:t>
            </a:r>
          </a:p>
          <a:p>
            <a:pPr lvl="2"/>
            <a:r>
              <a:rPr lang="en-US" noProof="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CA794-139F-4521-AB6B-8C05D51CE998}"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40AE0-154F-4BE7-A0D9-8F9D1AC9D22B}" type="slidenum">
              <a:rPr lang="en-US" smtClean="0"/>
              <a:t>‹#›</a:t>
            </a:fld>
            <a:endParaRPr lang="en-US"/>
          </a:p>
        </p:txBody>
      </p:sp>
    </p:spTree>
    <p:extLst>
      <p:ext uri="{BB962C8B-B14F-4D97-AF65-F5344CB8AC3E}">
        <p14:creationId xmlns:p14="http://schemas.microsoft.com/office/powerpoint/2010/main" val="91207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a:xfrm>
            <a:off x="1039285" y="381000"/>
            <a:ext cx="10111316"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39284" y="1438835"/>
            <a:ext cx="48768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39284" y="2362200"/>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273800" y="1438835"/>
            <a:ext cx="48768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3800" y="2362200"/>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6/9/23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1165413"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5413"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61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211156" y="187452"/>
            <a:ext cx="11769688" cy="6483096"/>
          </a:xfrm>
          <a:prstGeom prst="rect">
            <a:avLst/>
          </a:prstGeom>
        </p:spPr>
      </p:pic>
      <p:sp>
        <p:nvSpPr>
          <p:cNvPr id="2" name="Title 1"/>
          <p:cNvSpPr>
            <a:spLocks noGrp="1"/>
          </p:cNvSpPr>
          <p:nvPr>
            <p:ph type="title"/>
          </p:nvPr>
        </p:nvSpPr>
        <p:spPr>
          <a:xfrm>
            <a:off x="1039285" y="590550"/>
            <a:ext cx="48768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6257364" y="739589"/>
            <a:ext cx="48768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1039285" y="1816100"/>
            <a:ext cx="48768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1032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281271"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6281271"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341356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pic>
        <p:nvPicPr>
          <p:cNvPr id="4" name="Picture 3"/>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119" y="10297"/>
            <a:ext cx="1066799" cy="53291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 id="2147483912" r:id="rId4"/>
    <p:sldLayoutId id="2147483914" r:id="rId5"/>
    <p:sldLayoutId id="2147483915" r:id="rId6"/>
    <p:sldLayoutId id="2147483916" r:id="rId7"/>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1219200"/>
            <a:ext cx="10706100" cy="2376264"/>
          </a:xfrm>
          <a:noFill/>
        </p:spPr>
        <p:txBody>
          <a:bodyPr/>
          <a:lstStyle/>
          <a:p>
            <a:pPr algn="ctr"/>
            <a:br>
              <a:rPr lang="en-US" dirty="0"/>
            </a:br>
            <a:r>
              <a:rPr lang="en-US" sz="3200" dirty="0">
                <a:solidFill>
                  <a:schemeClr val="tx1"/>
                </a:solidFill>
              </a:rPr>
              <a:t>Human Capital Building for sustainable</a:t>
            </a:r>
          </a:p>
          <a:p>
            <a:pPr algn="ctr"/>
            <a:r>
              <a:rPr lang="en-US" sz="3200" dirty="0">
                <a:solidFill>
                  <a:schemeClr val="tx1"/>
                </a:solidFill>
              </a:rPr>
              <a:t>development in Rwanda</a:t>
            </a:r>
            <a:r>
              <a:rPr lang="en-US" sz="1600" dirty="0">
                <a:solidFill>
                  <a:schemeClr val="tx1"/>
                </a:solidFill>
              </a:rPr>
              <a:t>.</a:t>
            </a:r>
          </a:p>
          <a:p>
            <a:pPr algn="ctr"/>
            <a:r>
              <a:rPr lang="en-US" sz="2000" b="1" dirty="0">
                <a:solidFill>
                  <a:schemeClr val="tx1"/>
                </a:solidFill>
              </a:rPr>
              <a:t>Analysis and 10 challenges</a:t>
            </a:r>
          </a:p>
          <a:p>
            <a:pPr algn="ctr"/>
            <a:endParaRPr lang="en-US" sz="1600" dirty="0">
              <a:solidFill>
                <a:schemeClr val="tx1"/>
              </a:solidFill>
            </a:endParaRPr>
          </a:p>
          <a:p>
            <a:pPr algn="ctr"/>
            <a:r>
              <a:rPr lang="en-US" sz="1600" dirty="0">
                <a:solidFill>
                  <a:schemeClr val="tx1"/>
                </a:solidFill>
              </a:rPr>
              <a:t> </a:t>
            </a:r>
          </a:p>
          <a:p>
            <a:endParaRPr lang="en-US" altLang="en-US" dirty="0"/>
          </a:p>
        </p:txBody>
      </p:sp>
      <p:sp>
        <p:nvSpPr>
          <p:cNvPr id="3" name="Text Placeholder 2"/>
          <p:cNvSpPr>
            <a:spLocks noGrp="1"/>
          </p:cNvSpPr>
          <p:nvPr>
            <p:ph type="body" sz="quarter" idx="11"/>
          </p:nvPr>
        </p:nvSpPr>
        <p:spPr>
          <a:xfrm>
            <a:off x="2590800" y="3581400"/>
            <a:ext cx="7315200" cy="2082350"/>
          </a:xfrm>
          <a:noFill/>
        </p:spPr>
        <p:txBody>
          <a:bodyPr/>
          <a:lstStyle/>
          <a:p>
            <a:pPr algn="ctr"/>
            <a:r>
              <a:rPr lang="en-US" sz="2000" dirty="0">
                <a:solidFill>
                  <a:schemeClr val="tx1"/>
                </a:solidFill>
              </a:rPr>
              <a:t>Prof. Herman </a:t>
            </a:r>
            <a:r>
              <a:rPr lang="en-US" sz="2000" dirty="0" err="1">
                <a:solidFill>
                  <a:schemeClr val="tx1"/>
                </a:solidFill>
              </a:rPr>
              <a:t>Musahara</a:t>
            </a:r>
            <a:endParaRPr lang="en-US" sz="2000" dirty="0">
              <a:solidFill>
                <a:schemeClr val="tx1"/>
              </a:solidFill>
            </a:endParaRPr>
          </a:p>
          <a:p>
            <a:pPr algn="ctr"/>
            <a:endParaRPr lang="en-IN" altLang="en-US" sz="2000" dirty="0">
              <a:solidFill>
                <a:srgbClr val="0070C0"/>
              </a:solidFill>
            </a:endParaRPr>
          </a:p>
        </p:txBody>
      </p:sp>
      <p:sp>
        <p:nvSpPr>
          <p:cNvPr id="5" name="Text Placeholder 2"/>
          <p:cNvSpPr txBox="1">
            <a:spLocks/>
          </p:cNvSpPr>
          <p:nvPr/>
        </p:nvSpPr>
        <p:spPr bwMode="auto">
          <a:xfrm>
            <a:off x="2466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707030371"/>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E4AE-E8D9-B56D-5148-04F40A9754FA}"/>
              </a:ext>
            </a:extLst>
          </p:cNvPr>
          <p:cNvSpPr>
            <a:spLocks noGrp="1"/>
          </p:cNvSpPr>
          <p:nvPr>
            <p:ph type="title"/>
          </p:nvPr>
        </p:nvSpPr>
        <p:spPr/>
        <p:txBody>
          <a:bodyPr/>
          <a:lstStyle/>
          <a:p>
            <a:r>
              <a:rPr lang="en-RW" dirty="0"/>
              <a:t>.</a:t>
            </a:r>
          </a:p>
        </p:txBody>
      </p:sp>
      <p:sp>
        <p:nvSpPr>
          <p:cNvPr id="3" name="Content Placeholder 2">
            <a:extLst>
              <a:ext uri="{FF2B5EF4-FFF2-40B4-BE49-F238E27FC236}">
                <a16:creationId xmlns:a16="http://schemas.microsoft.com/office/drawing/2014/main" id="{B9DBBD1E-5EEA-B36F-C280-9F625BF364FB}"/>
              </a:ext>
            </a:extLst>
          </p:cNvPr>
          <p:cNvSpPr>
            <a:spLocks noGrp="1"/>
          </p:cNvSpPr>
          <p:nvPr>
            <p:ph idx="1"/>
          </p:nvPr>
        </p:nvSpPr>
        <p:spPr>
          <a:xfrm>
            <a:off x="304800" y="838200"/>
            <a:ext cx="11379200" cy="4910138"/>
          </a:xfrm>
        </p:spPr>
        <p:txBody>
          <a:bodyPr/>
          <a:lstStyle/>
          <a:p>
            <a:r>
              <a:rPr lang="en-US" sz="2800" dirty="0"/>
              <a:t>Rapid economic growth  leveraging human capital formation is not enough. Which human capital building interventions can lead to  less or zero poverty, more gender sensitive, greener interventions and decent livelihoods?</a:t>
            </a:r>
          </a:p>
          <a:p>
            <a:endParaRPr lang="en-US" sz="2800" dirty="0"/>
          </a:p>
          <a:p>
            <a:r>
              <a:rPr lang="en-US" sz="2800" dirty="0"/>
              <a:t>The economy like many others has been affected by the COVID 19 pandemic. How can human capital building  assist the economy to recover in the short and long run?  Does it get the right prioritization in its entirety?</a:t>
            </a:r>
          </a:p>
          <a:p>
            <a:endParaRPr lang="en-US" sz="2800" dirty="0"/>
          </a:p>
          <a:p>
            <a:r>
              <a:rPr lang="en-US" sz="2800" dirty="0"/>
              <a:t>What about resources mobilization and allocation?</a:t>
            </a:r>
            <a:endParaRPr lang="en-ZW" sz="2800" dirty="0"/>
          </a:p>
          <a:p>
            <a:endParaRPr lang="en-RW" sz="2800" dirty="0"/>
          </a:p>
        </p:txBody>
      </p:sp>
      <p:sp>
        <p:nvSpPr>
          <p:cNvPr id="4" name="Footer Placeholder 3">
            <a:extLst>
              <a:ext uri="{FF2B5EF4-FFF2-40B4-BE49-F238E27FC236}">
                <a16:creationId xmlns:a16="http://schemas.microsoft.com/office/drawing/2014/main" id="{ADB0FDB9-B9B2-B108-FF3F-CF000667E94C}"/>
              </a:ext>
            </a:extLst>
          </p:cNvPr>
          <p:cNvSpPr>
            <a:spLocks noGrp="1"/>
          </p:cNvSpPr>
          <p:nvPr>
            <p:ph type="ftr" sz="quarter" idx="11"/>
          </p:nvPr>
        </p:nvSpPr>
        <p:spPr/>
        <p:txBody>
          <a:bodyPr/>
          <a:lstStyle/>
          <a:p>
            <a:r>
              <a:rPr lang="en-US" dirty="0"/>
              <a:t>.</a:t>
            </a:r>
          </a:p>
        </p:txBody>
      </p:sp>
      <p:sp>
        <p:nvSpPr>
          <p:cNvPr id="5" name="Slide Number Placeholder 4">
            <a:extLst>
              <a:ext uri="{FF2B5EF4-FFF2-40B4-BE49-F238E27FC236}">
                <a16:creationId xmlns:a16="http://schemas.microsoft.com/office/drawing/2014/main" id="{D0356EAB-8ADD-A1D0-8360-42F4314D3666}"/>
              </a:ext>
            </a:extLst>
          </p:cNvPr>
          <p:cNvSpPr>
            <a:spLocks noGrp="1"/>
          </p:cNvSpPr>
          <p:nvPr>
            <p:ph type="sldNum" sz="quarter" idx="12"/>
          </p:nvPr>
        </p:nvSpPr>
        <p:spPr/>
        <p:txBody>
          <a:bodyPr/>
          <a:lstStyle/>
          <a:p>
            <a:fld id="{3D640AE0-154F-4BE7-A0D9-8F9D1AC9D22B}" type="slidenum">
              <a:rPr lang="en-US" smtClean="0"/>
              <a:t>10</a:t>
            </a:fld>
            <a:endParaRPr lang="en-US"/>
          </a:p>
        </p:txBody>
      </p:sp>
      <p:sp>
        <p:nvSpPr>
          <p:cNvPr id="7" name="TextBox 6">
            <a:extLst>
              <a:ext uri="{FF2B5EF4-FFF2-40B4-BE49-F238E27FC236}">
                <a16:creationId xmlns:a16="http://schemas.microsoft.com/office/drawing/2014/main" id="{E4814F6A-35E0-DE41-3C53-92B6AE9E24F9}"/>
              </a:ext>
            </a:extLst>
          </p:cNvPr>
          <p:cNvSpPr txBox="1"/>
          <p:nvPr/>
        </p:nvSpPr>
        <p:spPr>
          <a:xfrm>
            <a:off x="2883210" y="304800"/>
            <a:ext cx="6222380" cy="369332"/>
          </a:xfrm>
          <a:prstGeom prst="rect">
            <a:avLst/>
          </a:prstGeom>
          <a:solidFill>
            <a:srgbClr val="FFCCFF"/>
          </a:solidFill>
        </p:spPr>
        <p:txBody>
          <a:bodyPr wrap="square">
            <a:spAutoFit/>
          </a:bodyPr>
          <a:lstStyle/>
          <a:p>
            <a:r>
              <a:rPr lang="en-US" dirty="0"/>
              <a:t>Questions</a:t>
            </a:r>
            <a:endParaRPr lang="en-RW" dirty="0"/>
          </a:p>
        </p:txBody>
      </p:sp>
    </p:spTree>
    <p:extLst>
      <p:ext uri="{BB962C8B-B14F-4D97-AF65-F5344CB8AC3E}">
        <p14:creationId xmlns:p14="http://schemas.microsoft.com/office/powerpoint/2010/main" val="68550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1"/>
            <a:ext cx="7583487" cy="637441"/>
          </a:xfrm>
        </p:spPr>
        <p:txBody>
          <a:bodyPr/>
          <a:lstStyle/>
          <a:p>
            <a:r>
              <a:rPr lang="en-US" dirty="0"/>
              <a:t>3.Situation </a:t>
            </a:r>
          </a:p>
        </p:txBody>
      </p:sp>
      <p:sp>
        <p:nvSpPr>
          <p:cNvPr id="3" name="Content Placeholder 2"/>
          <p:cNvSpPr>
            <a:spLocks noGrp="1"/>
          </p:cNvSpPr>
          <p:nvPr>
            <p:ph idx="1"/>
          </p:nvPr>
        </p:nvSpPr>
        <p:spPr>
          <a:xfrm>
            <a:off x="228600" y="1174202"/>
            <a:ext cx="10896600" cy="4863528"/>
          </a:xfrm>
        </p:spPr>
        <p:txBody>
          <a:bodyPr>
            <a:normAutofit/>
          </a:bodyPr>
          <a:lstStyle/>
          <a:p>
            <a:pPr marL="457200" indent="-457200">
              <a:buAutoNum type="arabicPeriod"/>
            </a:pPr>
            <a:r>
              <a:rPr lang="en-US" dirty="0"/>
              <a:t>Remarkable human capital formation  1994 to 2022</a:t>
            </a:r>
          </a:p>
          <a:p>
            <a:pPr marL="457200" indent="-457200">
              <a:buAutoNum type="arabicPeriod"/>
            </a:pPr>
            <a:r>
              <a:rPr lang="en-US" dirty="0"/>
              <a:t>Notable advance in education and skills formation</a:t>
            </a:r>
          </a:p>
          <a:p>
            <a:pPr marL="457200" indent="-457200">
              <a:buFont typeface="Wingdings 2" pitchFamily="18" charset="2"/>
              <a:buAutoNum type="arabicPeriod"/>
            </a:pPr>
            <a:r>
              <a:rPr lang="en-US" dirty="0"/>
              <a:t>Improved health and quality of life</a:t>
            </a:r>
          </a:p>
          <a:p>
            <a:pPr marL="457200" indent="-457200">
              <a:buFont typeface="Wingdings 2" pitchFamily="18" charset="2"/>
              <a:buAutoNum type="arabicPeriod"/>
            </a:pPr>
            <a:r>
              <a:rPr lang="en-US" dirty="0"/>
              <a:t>Population a growth and possibility of a potential demographic dividend</a:t>
            </a:r>
          </a:p>
          <a:p>
            <a:pPr marL="457200" indent="-457200">
              <a:buFont typeface="Wingdings 2" pitchFamily="18" charset="2"/>
              <a:buAutoNum type="arabicPeriod"/>
            </a:pPr>
            <a:r>
              <a:rPr lang="en-US" dirty="0"/>
              <a:t>Still low on human capital index</a:t>
            </a:r>
          </a:p>
          <a:p>
            <a:pPr marL="457200" indent="-457200">
              <a:buFont typeface="Wingdings 2" pitchFamily="18" charset="2"/>
              <a:buAutoNum type="arabicPeriod"/>
            </a:pPr>
            <a:r>
              <a:rPr lang="en-US" dirty="0"/>
              <a:t>Budget constraints on key sectors </a:t>
            </a:r>
          </a:p>
          <a:p>
            <a:pPr marL="457200" indent="-457200">
              <a:buFont typeface="Wingdings 2" pitchFamily="18" charset="2"/>
              <a:buAutoNum type="arabicPeriod"/>
            </a:pPr>
            <a:r>
              <a:rPr lang="en-US" dirty="0"/>
              <a:t>Policies and institutions  have been put in place to boost human capital building</a:t>
            </a:r>
          </a:p>
          <a:p>
            <a:pPr marL="457200" indent="-457200">
              <a:buFont typeface="Wingdings 2" pitchFamily="18" charset="2"/>
              <a:buAutoNum type="arabicPeriod"/>
            </a:pPr>
            <a:r>
              <a:rPr lang="en-ZW" dirty="0"/>
              <a:t>COVID 19 disrupted a healthy development trajectory with long term implications to human capital</a:t>
            </a:r>
          </a:p>
          <a:p>
            <a:pPr marL="457200" indent="-457200">
              <a:buAutoNum type="arabicPeriod"/>
            </a:pPr>
            <a:endParaRPr lang="en-US" b="1" dirty="0"/>
          </a:p>
          <a:p>
            <a:pPr marL="457200" indent="-457200">
              <a:buAutoNum type="arabicPeriod"/>
            </a:pPr>
            <a:endParaRPr lang="en-US" b="1" dirty="0"/>
          </a:p>
          <a:p>
            <a:pPr marL="457200" indent="-457200">
              <a:buAutoNum type="arabicPeriod"/>
            </a:pPr>
            <a:endParaRPr lang="en-ZW" dirty="0"/>
          </a:p>
          <a:p>
            <a:pPr marL="0" indent="0">
              <a:buNone/>
            </a:pPr>
            <a:endParaRPr lang="en-US" dirty="0"/>
          </a:p>
        </p:txBody>
      </p:sp>
    </p:spTree>
    <p:extLst>
      <p:ext uri="{BB962C8B-B14F-4D97-AF65-F5344CB8AC3E}">
        <p14:creationId xmlns:p14="http://schemas.microsoft.com/office/powerpoint/2010/main" val="3224559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1"/>
            <a:ext cx="7583487" cy="637441"/>
          </a:xfrm>
        </p:spPr>
        <p:txBody>
          <a:bodyPr/>
          <a:lstStyle/>
          <a:p>
            <a:r>
              <a:rPr lang="en-US" dirty="0"/>
              <a:t>4.Challenges </a:t>
            </a:r>
          </a:p>
        </p:txBody>
      </p:sp>
      <p:sp>
        <p:nvSpPr>
          <p:cNvPr id="3" name="Content Placeholder 2"/>
          <p:cNvSpPr>
            <a:spLocks noGrp="1"/>
          </p:cNvSpPr>
          <p:nvPr>
            <p:ph idx="1"/>
          </p:nvPr>
        </p:nvSpPr>
        <p:spPr>
          <a:xfrm>
            <a:off x="381000" y="955301"/>
            <a:ext cx="11201400" cy="4947397"/>
          </a:xfrm>
        </p:spPr>
        <p:txBody>
          <a:bodyPr>
            <a:noAutofit/>
          </a:bodyPr>
          <a:lstStyle/>
          <a:p>
            <a:pPr marL="457200" indent="-457200">
              <a:buAutoNum type="arabicPeriod"/>
            </a:pPr>
            <a:r>
              <a:rPr lang="en-US" sz="2000" dirty="0"/>
              <a:t>Of crucial importance is not the quantities of human capital that are invested in but also the quality, the specific soft attributes that lead more to economic growth that is higher and more equitable. </a:t>
            </a:r>
          </a:p>
          <a:p>
            <a:pPr marL="457200" indent="-457200">
              <a:buAutoNum type="arabicPeriod"/>
            </a:pPr>
            <a:endParaRPr lang="en-US" sz="2000" dirty="0"/>
          </a:p>
          <a:p>
            <a:pPr marL="457200" indent="-457200">
              <a:buAutoNum type="arabicPeriod"/>
            </a:pPr>
            <a:r>
              <a:rPr lang="en-US" sz="2000" dirty="0"/>
              <a:t>Education  is still  a vast sector with different levels all requiring resources and infrastructure for development.  The quality and relevance of the education system is still an area that needs constant attention and resources as well as a long term view of transforming Rwanda.</a:t>
            </a:r>
          </a:p>
          <a:p>
            <a:pPr marL="457200" indent="-457200">
              <a:buAutoNum type="arabicPeriod"/>
            </a:pPr>
            <a:endParaRPr lang="en-US" sz="2000" dirty="0"/>
          </a:p>
          <a:p>
            <a:pPr marL="457200" indent="-457200">
              <a:buAutoNum type="arabicPeriod"/>
            </a:pPr>
            <a:r>
              <a:rPr lang="en-US" sz="2000" dirty="0"/>
              <a:t>Resource needs to the health sector have become  higher following the global COVID pandemic and the need to ensure a demographic dividend from the next generation. </a:t>
            </a:r>
          </a:p>
          <a:p>
            <a:pPr marL="457200" indent="-457200">
              <a:buAutoNum type="arabicPeriod"/>
            </a:pPr>
            <a:endParaRPr lang="en-US" sz="2000" dirty="0"/>
          </a:p>
          <a:p>
            <a:pPr marL="457200" indent="-457200">
              <a:buAutoNum type="arabicPeriod"/>
            </a:pPr>
            <a:r>
              <a:rPr lang="en-US" sz="2000" dirty="0"/>
              <a:t>There is still child poverty and the rate of stunting though reduced are still substantially high. The quality of population trends need to be sustained  for harnessing the demographic dividend</a:t>
            </a:r>
          </a:p>
        </p:txBody>
      </p:sp>
    </p:spTree>
    <p:extLst>
      <p:ext uri="{BB962C8B-B14F-4D97-AF65-F5344CB8AC3E}">
        <p14:creationId xmlns:p14="http://schemas.microsoft.com/office/powerpoint/2010/main" val="2654015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8" y="457200"/>
            <a:ext cx="11506200" cy="5410200"/>
          </a:xfrm>
        </p:spPr>
        <p:txBody>
          <a:bodyPr>
            <a:noAutofit/>
          </a:bodyPr>
          <a:lstStyle/>
          <a:p>
            <a:pPr marL="0" indent="0">
              <a:buNone/>
            </a:pPr>
            <a:r>
              <a:rPr lang="en-US" sz="1800" dirty="0"/>
              <a:t>5. </a:t>
            </a:r>
            <a:r>
              <a:rPr lang="en-US" sz="2200" dirty="0"/>
              <a:t>The human capital index is still relatively low despite achievements in human capital building in the past</a:t>
            </a:r>
          </a:p>
          <a:p>
            <a:pPr marL="0" indent="0">
              <a:buNone/>
            </a:pPr>
            <a:endParaRPr lang="en-US" sz="2200" dirty="0"/>
          </a:p>
          <a:p>
            <a:pPr marL="0" indent="0">
              <a:buNone/>
            </a:pPr>
            <a:r>
              <a:rPr lang="en-US" sz="2200" dirty="0"/>
              <a:t>6.Despite  education having the best share of public expenditure  it still has the challenge of being  the major villain of human capital development with  financing gaps not only for quantities at various levels but also the quality and relevance of learning in relation to skills for  transformation. Health is trailing behind but it will however be noticed that because after 2020 the public expenditure   spiked and more will be needed for mitigation of pandemics and development of vaccines. A major challenge to human capital development remains fiscal space. Innovative financing mechanisms including all stakeholders need to be devised.</a:t>
            </a:r>
          </a:p>
          <a:p>
            <a:pPr marL="0" indent="0">
              <a:buNone/>
            </a:pPr>
            <a:endParaRPr lang="en-US" sz="2200" dirty="0"/>
          </a:p>
          <a:p>
            <a:pPr marL="0" indent="0">
              <a:buNone/>
            </a:pPr>
            <a:r>
              <a:rPr lang="en-US" sz="2200" dirty="0"/>
              <a:t>7.Policy making  and implementation  is crucial to human capacity building. Monitoring and measuring of impact are still needed. Advocacy and dialogue need  updated evidence to be of use to stakeholders</a:t>
            </a:r>
            <a:r>
              <a:rPr lang="en-US" sz="2000" dirty="0"/>
              <a:t>. Gaps have been expanded by COVID and post COVID crises</a:t>
            </a:r>
          </a:p>
        </p:txBody>
      </p:sp>
    </p:spTree>
    <p:extLst>
      <p:ext uri="{BB962C8B-B14F-4D97-AF65-F5344CB8AC3E}">
        <p14:creationId xmlns:p14="http://schemas.microsoft.com/office/powerpoint/2010/main" val="2581725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2D6F-28D0-B535-5F7E-217C326E131E}"/>
              </a:ext>
            </a:extLst>
          </p:cNvPr>
          <p:cNvSpPr>
            <a:spLocks noGrp="1"/>
          </p:cNvSpPr>
          <p:nvPr>
            <p:ph type="title"/>
          </p:nvPr>
        </p:nvSpPr>
        <p:spPr/>
        <p:txBody>
          <a:bodyPr/>
          <a:lstStyle/>
          <a:p>
            <a:r>
              <a:rPr lang="en-RW" dirty="0"/>
              <a:t>.</a:t>
            </a:r>
          </a:p>
        </p:txBody>
      </p:sp>
      <p:sp>
        <p:nvSpPr>
          <p:cNvPr id="3" name="Content Placeholder 2">
            <a:extLst>
              <a:ext uri="{FF2B5EF4-FFF2-40B4-BE49-F238E27FC236}">
                <a16:creationId xmlns:a16="http://schemas.microsoft.com/office/drawing/2014/main" id="{6403070A-085C-D2BA-83D5-AFF862680DA9}"/>
              </a:ext>
            </a:extLst>
          </p:cNvPr>
          <p:cNvSpPr>
            <a:spLocks noGrp="1"/>
          </p:cNvSpPr>
          <p:nvPr>
            <p:ph idx="1"/>
          </p:nvPr>
        </p:nvSpPr>
        <p:spPr/>
        <p:txBody>
          <a:bodyPr/>
          <a:lstStyle/>
          <a:p>
            <a:pPr marL="0" indent="0">
              <a:buNone/>
            </a:pPr>
            <a:r>
              <a:rPr lang="en-US" sz="2400" dirty="0"/>
              <a:t>8.Long term growth is likely to be significantly  lower than pre COVID trajectory unless there are some policy interventions. It is projected that effects are to be felt for years and     GDP by 2030 would be 22 % lower than a baseline set in 2021 in recovery planning.</a:t>
            </a:r>
          </a:p>
          <a:p>
            <a:pPr marL="0" indent="0">
              <a:buNone/>
            </a:pPr>
            <a:endParaRPr lang="en-US" sz="2400" dirty="0"/>
          </a:p>
          <a:p>
            <a:pPr marL="0" indent="0">
              <a:buNone/>
            </a:pPr>
            <a:r>
              <a:rPr lang="en-US" sz="2400" dirty="0"/>
              <a:t>9.Human capital building for sustainable development should include environment and mitigation of climate change effects. Environment</a:t>
            </a:r>
          </a:p>
          <a:p>
            <a:pPr marL="0" indent="0">
              <a:buNone/>
            </a:pPr>
            <a:endParaRPr lang="en-US" sz="2400" dirty="0"/>
          </a:p>
          <a:p>
            <a:pPr marL="0" indent="0">
              <a:buNone/>
            </a:pPr>
            <a:r>
              <a:rPr lang="en-US" sz="2400" dirty="0"/>
              <a:t>10.Gaps   in access and application of  ICT for human capital building by a large majority of the </a:t>
            </a:r>
            <a:r>
              <a:rPr lang="en-US" sz="2400" dirty="0" err="1"/>
              <a:t>populations.technology</a:t>
            </a:r>
            <a:endParaRPr lang="en-ZW" sz="2400" dirty="0"/>
          </a:p>
          <a:p>
            <a:endParaRPr lang="en-RW" dirty="0"/>
          </a:p>
        </p:txBody>
      </p:sp>
      <p:sp>
        <p:nvSpPr>
          <p:cNvPr id="4" name="Footer Placeholder 3">
            <a:extLst>
              <a:ext uri="{FF2B5EF4-FFF2-40B4-BE49-F238E27FC236}">
                <a16:creationId xmlns:a16="http://schemas.microsoft.com/office/drawing/2014/main" id="{423DBF45-7C97-CD85-C070-C0CCF1F53C89}"/>
              </a:ext>
            </a:extLst>
          </p:cNvPr>
          <p:cNvSpPr>
            <a:spLocks noGrp="1"/>
          </p:cNvSpPr>
          <p:nvPr>
            <p:ph type="ftr" sz="quarter" idx="11"/>
          </p:nvPr>
        </p:nvSpPr>
        <p:spPr/>
        <p:txBody>
          <a:bodyPr/>
          <a:lstStyle/>
          <a:p>
            <a:r>
              <a:rPr lang="en-US" dirty="0"/>
              <a:t>.</a:t>
            </a:r>
          </a:p>
        </p:txBody>
      </p:sp>
      <p:sp>
        <p:nvSpPr>
          <p:cNvPr id="5" name="Slide Number Placeholder 4">
            <a:extLst>
              <a:ext uri="{FF2B5EF4-FFF2-40B4-BE49-F238E27FC236}">
                <a16:creationId xmlns:a16="http://schemas.microsoft.com/office/drawing/2014/main" id="{33D8435D-1324-C037-429F-6FB92BE6410E}"/>
              </a:ext>
            </a:extLst>
          </p:cNvPr>
          <p:cNvSpPr>
            <a:spLocks noGrp="1"/>
          </p:cNvSpPr>
          <p:nvPr>
            <p:ph type="sldNum" sz="quarter" idx="12"/>
          </p:nvPr>
        </p:nvSpPr>
        <p:spPr/>
        <p:txBody>
          <a:bodyPr/>
          <a:lstStyle/>
          <a:p>
            <a:fld id="{3D640AE0-154F-4BE7-A0D9-8F9D1AC9D22B}" type="slidenum">
              <a:rPr lang="en-US" smtClean="0"/>
              <a:t>14</a:t>
            </a:fld>
            <a:endParaRPr lang="en-US"/>
          </a:p>
        </p:txBody>
      </p:sp>
    </p:spTree>
    <p:extLst>
      <p:ext uri="{BB962C8B-B14F-4D97-AF65-F5344CB8AC3E}">
        <p14:creationId xmlns:p14="http://schemas.microsoft.com/office/powerpoint/2010/main" val="1323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0"/>
            <a:ext cx="7583487" cy="817166"/>
          </a:xfrm>
        </p:spPr>
        <p:txBody>
          <a:bodyPr/>
          <a:lstStyle/>
          <a:p>
            <a:r>
              <a:rPr lang="en-US" dirty="0"/>
              <a:t>Indicators of situation and challenges </a:t>
            </a:r>
          </a:p>
        </p:txBody>
      </p:sp>
      <p:sp>
        <p:nvSpPr>
          <p:cNvPr id="3" name="Text Placeholder 2"/>
          <p:cNvSpPr>
            <a:spLocks noGrp="1"/>
          </p:cNvSpPr>
          <p:nvPr>
            <p:ph type="body" idx="1"/>
          </p:nvPr>
        </p:nvSpPr>
        <p:spPr/>
        <p:txBody>
          <a:bodyPr/>
          <a:lstStyle/>
          <a:p>
            <a:r>
              <a:rPr lang="en-US" dirty="0"/>
              <a:t>Human development</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468804706"/>
              </p:ext>
            </p:extLst>
          </p:nvPr>
        </p:nvGraphicFramePr>
        <p:xfrm>
          <a:off x="1648884" y="2362199"/>
          <a:ext cx="3657600" cy="376428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409575">
                <a:tc>
                  <a:txBody>
                    <a:bodyPr/>
                    <a:lstStyle/>
                    <a:p>
                      <a:pPr>
                        <a:spcAft>
                          <a:spcPts val="0"/>
                        </a:spcAft>
                      </a:pPr>
                      <a:r>
                        <a:rPr lang="en-US" sz="1600" b="1" dirty="0">
                          <a:effectLst/>
                          <a:latin typeface="Times New Roman"/>
                          <a:ea typeface="ＭＳ 明朝"/>
                          <a:cs typeface="Times New Roman"/>
                        </a:rPr>
                        <a:t>Year</a:t>
                      </a:r>
                      <a:endParaRPr lang="en-ZW" sz="1600" dirty="0">
                        <a:effectLst/>
                        <a:latin typeface="Cambria"/>
                        <a:ea typeface="ＭＳ 明朝"/>
                        <a:cs typeface="Times New Roman"/>
                      </a:endParaRPr>
                    </a:p>
                  </a:txBody>
                  <a:tcPr marL="68580" marR="68580" marT="0" marB="0"/>
                </a:tc>
                <a:tc>
                  <a:txBody>
                    <a:bodyPr/>
                    <a:lstStyle/>
                    <a:p>
                      <a:pPr>
                        <a:spcAft>
                          <a:spcPts val="0"/>
                        </a:spcAft>
                      </a:pPr>
                      <a:r>
                        <a:rPr lang="en-US" sz="1600" b="1">
                          <a:effectLst/>
                          <a:latin typeface="Times New Roman"/>
                          <a:ea typeface="ＭＳ 明朝"/>
                          <a:cs typeface="Times New Roman"/>
                        </a:rPr>
                        <a:t>Human development index</a:t>
                      </a:r>
                      <a:endParaRPr lang="en-ZW" sz="160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409575">
                <a:tc>
                  <a:txBody>
                    <a:bodyPr/>
                    <a:lstStyle/>
                    <a:p>
                      <a:pPr>
                        <a:spcAft>
                          <a:spcPts val="0"/>
                        </a:spcAft>
                      </a:pPr>
                      <a:r>
                        <a:rPr lang="en-US" sz="1800" b="1" dirty="0">
                          <a:effectLst/>
                          <a:latin typeface="Times New Roman"/>
                          <a:ea typeface="ＭＳ 明朝"/>
                          <a:cs typeface="Times New Roman"/>
                        </a:rPr>
                        <a:t>2000</a:t>
                      </a:r>
                      <a:endParaRPr lang="en-ZW" sz="1800" b="1" dirty="0">
                        <a:effectLst/>
                        <a:latin typeface="Cambria"/>
                        <a:ea typeface="ＭＳ 明朝"/>
                        <a:cs typeface="Times New Roman"/>
                      </a:endParaRPr>
                    </a:p>
                  </a:txBody>
                  <a:tcPr marL="68580" marR="68580" marT="0" marB="0"/>
                </a:tc>
                <a:tc>
                  <a:txBody>
                    <a:bodyPr/>
                    <a:lstStyle/>
                    <a:p>
                      <a:pPr algn="ctr">
                        <a:spcAft>
                          <a:spcPts val="0"/>
                        </a:spcAft>
                      </a:pPr>
                      <a:r>
                        <a:rPr lang="en-US" sz="1800" b="1">
                          <a:effectLst/>
                          <a:latin typeface="Times New Roman"/>
                          <a:ea typeface="ＭＳ 明朝"/>
                          <a:cs typeface="Times New Roman"/>
                        </a:rPr>
                        <a:t>0.341</a:t>
                      </a:r>
                      <a:endParaRPr lang="en-ZW" sz="18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409575">
                <a:tc>
                  <a:txBody>
                    <a:bodyPr/>
                    <a:lstStyle/>
                    <a:p>
                      <a:pPr>
                        <a:spcAft>
                          <a:spcPts val="0"/>
                        </a:spcAft>
                      </a:pPr>
                      <a:r>
                        <a:rPr lang="en-US" sz="1800" b="1" dirty="0">
                          <a:effectLst/>
                          <a:latin typeface="Times New Roman"/>
                          <a:ea typeface="ＭＳ 明朝"/>
                          <a:cs typeface="Times New Roman"/>
                        </a:rPr>
                        <a:t>2005</a:t>
                      </a:r>
                      <a:endParaRPr lang="en-ZW" sz="1800" b="1" dirty="0">
                        <a:effectLst/>
                        <a:latin typeface="Cambria"/>
                        <a:ea typeface="ＭＳ 明朝"/>
                        <a:cs typeface="Times New Roman"/>
                      </a:endParaRPr>
                    </a:p>
                  </a:txBody>
                  <a:tcPr marL="68580" marR="68580" marT="0" marB="0"/>
                </a:tc>
                <a:tc>
                  <a:txBody>
                    <a:bodyPr/>
                    <a:lstStyle/>
                    <a:p>
                      <a:pPr algn="ctr">
                        <a:spcAft>
                          <a:spcPts val="0"/>
                        </a:spcAft>
                      </a:pPr>
                      <a:r>
                        <a:rPr lang="en-US" sz="1800" b="1" dirty="0">
                          <a:effectLst/>
                          <a:latin typeface="Times New Roman"/>
                          <a:ea typeface="ＭＳ 明朝"/>
                          <a:cs typeface="Times New Roman"/>
                        </a:rPr>
                        <a:t>0.413</a:t>
                      </a:r>
                      <a:endParaRPr lang="en-ZW" sz="18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409575">
                <a:tc>
                  <a:txBody>
                    <a:bodyPr/>
                    <a:lstStyle/>
                    <a:p>
                      <a:pPr>
                        <a:spcAft>
                          <a:spcPts val="0"/>
                        </a:spcAft>
                      </a:pPr>
                      <a:r>
                        <a:rPr lang="en-US" sz="1800" b="1" dirty="0">
                          <a:effectLst/>
                          <a:latin typeface="Times New Roman"/>
                          <a:ea typeface="ＭＳ 明朝"/>
                          <a:cs typeface="Times New Roman"/>
                        </a:rPr>
                        <a:t>2010</a:t>
                      </a:r>
                      <a:endParaRPr lang="en-ZW" sz="1800" b="1" dirty="0">
                        <a:effectLst/>
                        <a:latin typeface="Cambria"/>
                        <a:ea typeface="ＭＳ 明朝"/>
                        <a:cs typeface="Times New Roman"/>
                      </a:endParaRPr>
                    </a:p>
                  </a:txBody>
                  <a:tcPr marL="68580" marR="68580" marT="0" marB="0"/>
                </a:tc>
                <a:tc>
                  <a:txBody>
                    <a:bodyPr/>
                    <a:lstStyle/>
                    <a:p>
                      <a:pPr algn="ctr">
                        <a:spcAft>
                          <a:spcPts val="0"/>
                        </a:spcAft>
                      </a:pPr>
                      <a:r>
                        <a:rPr lang="en-US" sz="1800" b="1">
                          <a:effectLst/>
                          <a:latin typeface="Times New Roman"/>
                          <a:ea typeface="ＭＳ 明朝"/>
                          <a:cs typeface="Times New Roman"/>
                        </a:rPr>
                        <a:t>0.492</a:t>
                      </a:r>
                      <a:endParaRPr lang="en-ZW" sz="1800" b="1">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409575">
                <a:tc>
                  <a:txBody>
                    <a:bodyPr/>
                    <a:lstStyle/>
                    <a:p>
                      <a:pPr>
                        <a:spcAft>
                          <a:spcPts val="0"/>
                        </a:spcAft>
                      </a:pPr>
                      <a:r>
                        <a:rPr lang="en-US" sz="1800" b="1" dirty="0">
                          <a:effectLst/>
                          <a:latin typeface="Times New Roman"/>
                          <a:ea typeface="ＭＳ 明朝"/>
                          <a:cs typeface="Times New Roman"/>
                        </a:rPr>
                        <a:t>2015</a:t>
                      </a:r>
                      <a:endParaRPr lang="en-ZW" sz="1800" b="1" dirty="0">
                        <a:effectLst/>
                        <a:latin typeface="Cambria"/>
                        <a:ea typeface="ＭＳ 明朝"/>
                        <a:cs typeface="Times New Roman"/>
                      </a:endParaRPr>
                    </a:p>
                  </a:txBody>
                  <a:tcPr marL="68580" marR="68580" marT="0" marB="0"/>
                </a:tc>
                <a:tc>
                  <a:txBody>
                    <a:bodyPr/>
                    <a:lstStyle/>
                    <a:p>
                      <a:pPr algn="ctr">
                        <a:spcAft>
                          <a:spcPts val="0"/>
                        </a:spcAft>
                      </a:pPr>
                      <a:r>
                        <a:rPr lang="en-US" sz="1800" b="1">
                          <a:effectLst/>
                          <a:latin typeface="Times New Roman"/>
                          <a:ea typeface="ＭＳ 明朝"/>
                          <a:cs typeface="Times New Roman"/>
                        </a:rPr>
                        <a:t>0.526</a:t>
                      </a:r>
                      <a:endParaRPr lang="en-ZW" sz="1800" b="1">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409575">
                <a:tc>
                  <a:txBody>
                    <a:bodyPr/>
                    <a:lstStyle/>
                    <a:p>
                      <a:pPr>
                        <a:spcAft>
                          <a:spcPts val="0"/>
                        </a:spcAft>
                      </a:pPr>
                      <a:r>
                        <a:rPr lang="en-US" sz="1800" b="1">
                          <a:effectLst/>
                          <a:latin typeface="Times New Roman"/>
                          <a:ea typeface="ＭＳ 明朝"/>
                          <a:cs typeface="Times New Roman"/>
                        </a:rPr>
                        <a:t>2016</a:t>
                      </a:r>
                      <a:endParaRPr lang="en-ZW" sz="1800" b="1">
                        <a:effectLst/>
                        <a:latin typeface="Cambria"/>
                        <a:ea typeface="ＭＳ 明朝"/>
                        <a:cs typeface="Times New Roman"/>
                      </a:endParaRPr>
                    </a:p>
                  </a:txBody>
                  <a:tcPr marL="68580" marR="68580" marT="0" marB="0"/>
                </a:tc>
                <a:tc>
                  <a:txBody>
                    <a:bodyPr/>
                    <a:lstStyle/>
                    <a:p>
                      <a:pPr algn="ctr">
                        <a:spcAft>
                          <a:spcPts val="0"/>
                        </a:spcAft>
                      </a:pPr>
                      <a:r>
                        <a:rPr lang="en-US" sz="1800" b="1" dirty="0">
                          <a:effectLst/>
                          <a:latin typeface="Times New Roman"/>
                          <a:ea typeface="ＭＳ 明朝"/>
                          <a:cs typeface="Times New Roman"/>
                        </a:rPr>
                        <a:t>0.527</a:t>
                      </a:r>
                      <a:endParaRPr lang="en-ZW" sz="18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409575">
                <a:tc>
                  <a:txBody>
                    <a:bodyPr/>
                    <a:lstStyle/>
                    <a:p>
                      <a:pPr>
                        <a:spcAft>
                          <a:spcPts val="0"/>
                        </a:spcAft>
                      </a:pPr>
                      <a:r>
                        <a:rPr lang="en-US" sz="1800" b="1">
                          <a:effectLst/>
                          <a:latin typeface="Times New Roman"/>
                          <a:ea typeface="ＭＳ 明朝"/>
                          <a:cs typeface="Times New Roman"/>
                        </a:rPr>
                        <a:t>2017</a:t>
                      </a:r>
                      <a:endParaRPr lang="en-ZW" sz="1800" b="1">
                        <a:effectLst/>
                        <a:latin typeface="Cambria"/>
                        <a:ea typeface="ＭＳ 明朝"/>
                        <a:cs typeface="Times New Roman"/>
                      </a:endParaRPr>
                    </a:p>
                  </a:txBody>
                  <a:tcPr marL="68580" marR="68580" marT="0" marB="0"/>
                </a:tc>
                <a:tc>
                  <a:txBody>
                    <a:bodyPr/>
                    <a:lstStyle/>
                    <a:p>
                      <a:pPr algn="ctr">
                        <a:spcAft>
                          <a:spcPts val="0"/>
                        </a:spcAft>
                      </a:pPr>
                      <a:r>
                        <a:rPr lang="en-US" sz="1800" b="1" dirty="0">
                          <a:effectLst/>
                          <a:latin typeface="Times New Roman"/>
                          <a:ea typeface="ＭＳ 明朝"/>
                          <a:cs typeface="Times New Roman"/>
                        </a:rPr>
                        <a:t>0.535</a:t>
                      </a:r>
                      <a:endParaRPr lang="en-ZW" sz="18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r h="409575">
                <a:tc>
                  <a:txBody>
                    <a:bodyPr/>
                    <a:lstStyle/>
                    <a:p>
                      <a:pPr>
                        <a:spcAft>
                          <a:spcPts val="0"/>
                        </a:spcAft>
                      </a:pPr>
                      <a:r>
                        <a:rPr lang="en-US" sz="1800" b="1">
                          <a:effectLst/>
                          <a:latin typeface="Times New Roman"/>
                          <a:ea typeface="ＭＳ 明朝"/>
                          <a:cs typeface="Times New Roman"/>
                        </a:rPr>
                        <a:t>2018</a:t>
                      </a:r>
                      <a:endParaRPr lang="en-ZW" sz="1800" b="1">
                        <a:effectLst/>
                        <a:latin typeface="Cambria"/>
                        <a:ea typeface="ＭＳ 明朝"/>
                        <a:cs typeface="Times New Roman"/>
                      </a:endParaRPr>
                    </a:p>
                  </a:txBody>
                  <a:tcPr marL="68580" marR="68580" marT="0" marB="0"/>
                </a:tc>
                <a:tc>
                  <a:txBody>
                    <a:bodyPr/>
                    <a:lstStyle/>
                    <a:p>
                      <a:pPr algn="ctr">
                        <a:spcAft>
                          <a:spcPts val="0"/>
                        </a:spcAft>
                      </a:pPr>
                      <a:r>
                        <a:rPr lang="en-US" sz="1800" b="1">
                          <a:effectLst/>
                          <a:latin typeface="Times New Roman"/>
                          <a:ea typeface="ＭＳ 明朝"/>
                          <a:cs typeface="Times New Roman"/>
                        </a:rPr>
                        <a:t>0.540</a:t>
                      </a:r>
                      <a:endParaRPr lang="en-ZW" sz="1800" b="1">
                        <a:effectLst/>
                        <a:latin typeface="Cambria"/>
                        <a:ea typeface="ＭＳ 明朝"/>
                        <a:cs typeface="Times New Roman"/>
                      </a:endParaRPr>
                    </a:p>
                  </a:txBody>
                  <a:tcPr marL="68580" marR="68580" marT="0" marB="0"/>
                </a:tc>
                <a:extLst>
                  <a:ext uri="{0D108BD9-81ED-4DB2-BD59-A6C34878D82A}">
                    <a16:rowId xmlns:a16="http://schemas.microsoft.com/office/drawing/2014/main" val="10007"/>
                  </a:ext>
                </a:extLst>
              </a:tr>
              <a:tr h="409575">
                <a:tc>
                  <a:txBody>
                    <a:bodyPr/>
                    <a:lstStyle/>
                    <a:p>
                      <a:pPr>
                        <a:spcAft>
                          <a:spcPts val="0"/>
                        </a:spcAft>
                      </a:pPr>
                      <a:r>
                        <a:rPr lang="en-US" sz="1800" b="1">
                          <a:effectLst/>
                          <a:latin typeface="Times New Roman"/>
                          <a:ea typeface="ＭＳ 明朝"/>
                          <a:cs typeface="Times New Roman"/>
                        </a:rPr>
                        <a:t>2019</a:t>
                      </a:r>
                      <a:endParaRPr lang="en-ZW" sz="1800" b="1">
                        <a:effectLst/>
                        <a:latin typeface="Cambria"/>
                        <a:ea typeface="ＭＳ 明朝"/>
                        <a:cs typeface="Times New Roman"/>
                      </a:endParaRPr>
                    </a:p>
                  </a:txBody>
                  <a:tcPr marL="68580" marR="68580" marT="0" marB="0"/>
                </a:tc>
                <a:tc>
                  <a:txBody>
                    <a:bodyPr/>
                    <a:lstStyle/>
                    <a:p>
                      <a:pPr algn="ctr">
                        <a:spcAft>
                          <a:spcPts val="0"/>
                        </a:spcAft>
                      </a:pPr>
                      <a:r>
                        <a:rPr lang="en-US" sz="1800" b="1" dirty="0">
                          <a:effectLst/>
                          <a:latin typeface="Times New Roman"/>
                          <a:ea typeface="ＭＳ 明朝"/>
                          <a:cs typeface="Times New Roman"/>
                        </a:rPr>
                        <a:t>0.543</a:t>
                      </a:r>
                      <a:endParaRPr lang="en-ZW" sz="18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5" name="Text Placeholder 4"/>
          <p:cNvSpPr>
            <a:spLocks noGrp="1"/>
          </p:cNvSpPr>
          <p:nvPr>
            <p:ph type="body" sz="quarter" idx="3"/>
          </p:nvPr>
        </p:nvSpPr>
        <p:spPr/>
        <p:txBody>
          <a:bodyPr/>
          <a:lstStyle/>
          <a:p>
            <a:r>
              <a:rPr lang="en-US" dirty="0"/>
              <a:t>Changes in components </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703302610"/>
              </p:ext>
            </p:extLst>
          </p:nvPr>
        </p:nvGraphicFramePr>
        <p:xfrm>
          <a:off x="5916084" y="2362202"/>
          <a:ext cx="5361516" cy="3686172"/>
        </p:xfrm>
        <a:graphic>
          <a:graphicData uri="http://schemas.openxmlformats.org/drawingml/2006/table">
            <a:tbl>
              <a:tblPr firstRow="1" bandRow="1">
                <a:tableStyleId>{5C22544A-7EE6-4342-B048-85BDC9FD1C3A}</a:tableStyleId>
              </a:tblPr>
              <a:tblGrid>
                <a:gridCol w="1787172">
                  <a:extLst>
                    <a:ext uri="{9D8B030D-6E8A-4147-A177-3AD203B41FA5}">
                      <a16:colId xmlns:a16="http://schemas.microsoft.com/office/drawing/2014/main" val="20000"/>
                    </a:ext>
                  </a:extLst>
                </a:gridCol>
                <a:gridCol w="1787172">
                  <a:extLst>
                    <a:ext uri="{9D8B030D-6E8A-4147-A177-3AD203B41FA5}">
                      <a16:colId xmlns:a16="http://schemas.microsoft.com/office/drawing/2014/main" val="20001"/>
                    </a:ext>
                  </a:extLst>
                </a:gridCol>
                <a:gridCol w="1787172">
                  <a:extLst>
                    <a:ext uri="{9D8B030D-6E8A-4147-A177-3AD203B41FA5}">
                      <a16:colId xmlns:a16="http://schemas.microsoft.com/office/drawing/2014/main" val="20002"/>
                    </a:ext>
                  </a:extLst>
                </a:gridCol>
              </a:tblGrid>
              <a:tr h="614362">
                <a:tc>
                  <a:txBody>
                    <a:bodyPr/>
                    <a:lstStyle/>
                    <a:p>
                      <a:pPr>
                        <a:spcAft>
                          <a:spcPts val="0"/>
                        </a:spcAft>
                      </a:pPr>
                      <a:r>
                        <a:rPr lang="en-US" sz="1800" b="1" dirty="0">
                          <a:solidFill>
                            <a:srgbClr val="FF0000"/>
                          </a:solidFill>
                          <a:effectLst/>
                          <a:latin typeface="Times New Roman"/>
                          <a:ea typeface="ＭＳ 明朝"/>
                          <a:cs typeface="Times New Roman"/>
                        </a:rPr>
                        <a:t> </a:t>
                      </a:r>
                      <a:endParaRPr lang="en-ZW" sz="1800" dirty="0">
                        <a:effectLst/>
                        <a:latin typeface="Cambria"/>
                        <a:ea typeface="ＭＳ 明朝"/>
                        <a:cs typeface="Times New Roman"/>
                      </a:endParaRPr>
                    </a:p>
                  </a:txBody>
                  <a:tcPr marL="68580" marR="68580" marT="0" marB="0"/>
                </a:tc>
                <a:tc>
                  <a:txBody>
                    <a:bodyPr/>
                    <a:lstStyle/>
                    <a:p>
                      <a:pPr algn="ctr">
                        <a:spcAft>
                          <a:spcPts val="0"/>
                        </a:spcAft>
                      </a:pPr>
                      <a:r>
                        <a:rPr lang="en-US" sz="1800" b="1">
                          <a:effectLst/>
                          <a:latin typeface="Times New Roman"/>
                          <a:ea typeface="ＭＳ 明朝"/>
                          <a:cs typeface="Times New Roman"/>
                        </a:rPr>
                        <a:t>1994</a:t>
                      </a:r>
                      <a:endParaRPr lang="en-ZW" sz="1800">
                        <a:effectLst/>
                        <a:latin typeface="Cambria"/>
                        <a:ea typeface="ＭＳ 明朝"/>
                        <a:cs typeface="Times New Roman"/>
                      </a:endParaRPr>
                    </a:p>
                  </a:txBody>
                  <a:tcPr marL="68580" marR="68580" marT="0" marB="0"/>
                </a:tc>
                <a:tc>
                  <a:txBody>
                    <a:bodyPr/>
                    <a:lstStyle/>
                    <a:p>
                      <a:pPr>
                        <a:spcAft>
                          <a:spcPts val="0"/>
                        </a:spcAft>
                      </a:pPr>
                      <a:r>
                        <a:rPr lang="en-US" sz="1800" b="1">
                          <a:effectLst/>
                          <a:latin typeface="Times New Roman"/>
                          <a:ea typeface="ＭＳ 明朝"/>
                          <a:cs typeface="Times New Roman"/>
                        </a:rPr>
                        <a:t>2022</a:t>
                      </a:r>
                      <a:endParaRPr lang="en-ZW" sz="180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614362">
                <a:tc>
                  <a:txBody>
                    <a:bodyPr/>
                    <a:lstStyle/>
                    <a:p>
                      <a:pPr>
                        <a:spcAft>
                          <a:spcPts val="0"/>
                        </a:spcAft>
                      </a:pPr>
                      <a:r>
                        <a:rPr lang="en-US" sz="2000">
                          <a:effectLst/>
                          <a:latin typeface="Times New Roman"/>
                          <a:ea typeface="ＭＳ 明朝"/>
                          <a:cs typeface="Times New Roman"/>
                        </a:rPr>
                        <a:t>Economic growth per cent</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-50.25</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9.4</a:t>
                      </a:r>
                      <a:endParaRPr lang="en-ZW" sz="200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614362">
                <a:tc>
                  <a:txBody>
                    <a:bodyPr/>
                    <a:lstStyle/>
                    <a:p>
                      <a:pPr>
                        <a:spcAft>
                          <a:spcPts val="0"/>
                        </a:spcAft>
                      </a:pPr>
                      <a:r>
                        <a:rPr lang="en-US" sz="2000" dirty="0">
                          <a:effectLst/>
                          <a:latin typeface="Times New Roman"/>
                          <a:ea typeface="ＭＳ 明朝"/>
                          <a:cs typeface="Times New Roman"/>
                        </a:rPr>
                        <a:t>Life expectancy in years</a:t>
                      </a:r>
                      <a:endParaRPr lang="en-ZW" sz="2000" dirty="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21.8</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69.1</a:t>
                      </a:r>
                      <a:endParaRPr lang="en-ZW" sz="200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614362">
                <a:tc>
                  <a:txBody>
                    <a:bodyPr/>
                    <a:lstStyle/>
                    <a:p>
                      <a:pPr>
                        <a:spcAft>
                          <a:spcPts val="0"/>
                        </a:spcAft>
                      </a:pPr>
                      <a:r>
                        <a:rPr lang="en-US" sz="2000">
                          <a:effectLst/>
                          <a:latin typeface="Times New Roman"/>
                          <a:ea typeface="ＭＳ 明朝"/>
                          <a:cs typeface="Times New Roman"/>
                        </a:rPr>
                        <a:t>Mortality rate pr 1000</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196.3</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26.5</a:t>
                      </a:r>
                      <a:endParaRPr lang="en-ZW" sz="200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614362">
                <a:tc>
                  <a:txBody>
                    <a:bodyPr/>
                    <a:lstStyle/>
                    <a:p>
                      <a:pPr>
                        <a:spcAft>
                          <a:spcPts val="0"/>
                        </a:spcAft>
                      </a:pPr>
                      <a:r>
                        <a:rPr lang="en-US" sz="2000">
                          <a:effectLst/>
                          <a:latin typeface="Times New Roman"/>
                          <a:ea typeface="ＭＳ 明朝"/>
                          <a:cs typeface="Times New Roman"/>
                        </a:rPr>
                        <a:t>GDP per capita $</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127</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a:effectLst/>
                          <a:latin typeface="Times New Roman"/>
                          <a:ea typeface="ＭＳ 明朝"/>
                          <a:cs typeface="Times New Roman"/>
                        </a:rPr>
                        <a:t>818</a:t>
                      </a:r>
                      <a:endParaRPr lang="en-ZW" sz="200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614362">
                <a:tc>
                  <a:txBody>
                    <a:bodyPr/>
                    <a:lstStyle/>
                    <a:p>
                      <a:pPr>
                        <a:spcAft>
                          <a:spcPts val="0"/>
                        </a:spcAft>
                      </a:pPr>
                      <a:r>
                        <a:rPr lang="en-US" sz="2000">
                          <a:effectLst/>
                          <a:latin typeface="Times New Roman"/>
                          <a:ea typeface="ＭＳ 明朝"/>
                          <a:cs typeface="Times New Roman"/>
                        </a:rPr>
                        <a:t>Literacy rate  %</a:t>
                      </a:r>
                      <a:endParaRPr lang="en-ZW" sz="2000">
                        <a:effectLst/>
                        <a:latin typeface="Cambria"/>
                        <a:ea typeface="ＭＳ 明朝"/>
                        <a:cs typeface="Times New Roman"/>
                      </a:endParaRPr>
                    </a:p>
                  </a:txBody>
                  <a:tcPr marL="68580" marR="68580" marT="0" marB="0"/>
                </a:tc>
                <a:tc>
                  <a:txBody>
                    <a:bodyPr/>
                    <a:lstStyle/>
                    <a:p>
                      <a:pPr algn="ctr">
                        <a:spcAft>
                          <a:spcPts val="0"/>
                        </a:spcAft>
                      </a:pPr>
                      <a:r>
                        <a:rPr lang="en-US" sz="2000" dirty="0">
                          <a:effectLst/>
                          <a:latin typeface="Times New Roman"/>
                          <a:ea typeface="ＭＳ 明朝"/>
                          <a:cs typeface="Times New Roman"/>
                        </a:rPr>
                        <a:t>57.85</a:t>
                      </a:r>
                      <a:endParaRPr lang="en-ZW" sz="2000" dirty="0">
                        <a:effectLst/>
                        <a:latin typeface="Cambria"/>
                        <a:ea typeface="ＭＳ 明朝"/>
                        <a:cs typeface="Times New Roman"/>
                      </a:endParaRPr>
                    </a:p>
                  </a:txBody>
                  <a:tcPr marL="68580" marR="68580" marT="0" marB="0"/>
                </a:tc>
                <a:tc>
                  <a:txBody>
                    <a:bodyPr/>
                    <a:lstStyle/>
                    <a:p>
                      <a:pPr algn="ctr">
                        <a:spcAft>
                          <a:spcPts val="0"/>
                        </a:spcAft>
                      </a:pPr>
                      <a:r>
                        <a:rPr lang="en-US" sz="2000" dirty="0">
                          <a:effectLst/>
                          <a:latin typeface="Times New Roman"/>
                          <a:ea typeface="ＭＳ 明朝"/>
                          <a:cs typeface="Times New Roman"/>
                        </a:rPr>
                        <a:t>7</a:t>
                      </a:r>
                      <a:endParaRPr lang="en-ZW" sz="20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22597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431339"/>
            <a:ext cx="3657600" cy="794068"/>
          </a:xfrm>
        </p:spPr>
        <p:txBody>
          <a:bodyPr/>
          <a:lstStyle/>
          <a:p>
            <a:r>
              <a:rPr lang="en-US" dirty="0"/>
              <a:t>Education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7620244"/>
              </p:ext>
            </p:extLst>
          </p:nvPr>
        </p:nvGraphicFramePr>
        <p:xfrm>
          <a:off x="7172787" y="1232841"/>
          <a:ext cx="3969140" cy="4954428"/>
        </p:xfrm>
        <a:graphic>
          <a:graphicData uri="http://schemas.openxmlformats.org/drawingml/2006/table">
            <a:tbl>
              <a:tblPr firstRow="1" bandRow="1">
                <a:tableStyleId>{5C22544A-7EE6-4342-B048-85BDC9FD1C3A}</a:tableStyleId>
              </a:tblPr>
              <a:tblGrid>
                <a:gridCol w="992285">
                  <a:extLst>
                    <a:ext uri="{9D8B030D-6E8A-4147-A177-3AD203B41FA5}">
                      <a16:colId xmlns:a16="http://schemas.microsoft.com/office/drawing/2014/main" val="20000"/>
                    </a:ext>
                  </a:extLst>
                </a:gridCol>
                <a:gridCol w="992285">
                  <a:extLst>
                    <a:ext uri="{9D8B030D-6E8A-4147-A177-3AD203B41FA5}">
                      <a16:colId xmlns:a16="http://schemas.microsoft.com/office/drawing/2014/main" val="20001"/>
                    </a:ext>
                  </a:extLst>
                </a:gridCol>
                <a:gridCol w="992285">
                  <a:extLst>
                    <a:ext uri="{9D8B030D-6E8A-4147-A177-3AD203B41FA5}">
                      <a16:colId xmlns:a16="http://schemas.microsoft.com/office/drawing/2014/main" val="20002"/>
                    </a:ext>
                  </a:extLst>
                </a:gridCol>
                <a:gridCol w="992285">
                  <a:extLst>
                    <a:ext uri="{9D8B030D-6E8A-4147-A177-3AD203B41FA5}">
                      <a16:colId xmlns:a16="http://schemas.microsoft.com/office/drawing/2014/main" val="20003"/>
                    </a:ext>
                  </a:extLst>
                </a:gridCol>
              </a:tblGrid>
              <a:tr h="612378">
                <a:tc>
                  <a:txBody>
                    <a:bodyPr/>
                    <a:lstStyle/>
                    <a:p>
                      <a:pPr>
                        <a:spcAft>
                          <a:spcPts val="0"/>
                        </a:spcAft>
                      </a:pPr>
                      <a:r>
                        <a:rPr lang="en-US" sz="1400" b="1" dirty="0">
                          <a:solidFill>
                            <a:srgbClr val="FF0000"/>
                          </a:solidFill>
                          <a:effectLst/>
                          <a:latin typeface="Times New Roman"/>
                          <a:ea typeface="ＭＳ 明朝"/>
                          <a:cs typeface="Times New Roman"/>
                        </a:rPr>
                        <a:t> </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2002</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2012</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2022</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612378">
                <a:tc>
                  <a:txBody>
                    <a:bodyPr/>
                    <a:lstStyle/>
                    <a:p>
                      <a:pPr>
                        <a:spcAft>
                          <a:spcPts val="0"/>
                        </a:spcAft>
                      </a:pPr>
                      <a:r>
                        <a:rPr lang="en-US" sz="1400" b="1">
                          <a:effectLst/>
                          <a:latin typeface="Times New Roman"/>
                          <a:ea typeface="ＭＳ 明朝"/>
                          <a:cs typeface="Times New Roman"/>
                        </a:rPr>
                        <a:t>No education</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33.5</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25.5</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22.2</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612378">
                <a:tc>
                  <a:txBody>
                    <a:bodyPr/>
                    <a:lstStyle/>
                    <a:p>
                      <a:pPr>
                        <a:spcAft>
                          <a:spcPts val="0"/>
                        </a:spcAft>
                      </a:pPr>
                      <a:r>
                        <a:rPr lang="en-US" sz="1400" b="1">
                          <a:effectLst/>
                          <a:latin typeface="Times New Roman"/>
                          <a:ea typeface="ＭＳ 明朝"/>
                          <a:cs typeface="Times New Roman"/>
                        </a:rPr>
                        <a:t>Primary</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58.8</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56.7</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53.9</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612378">
                <a:tc>
                  <a:txBody>
                    <a:bodyPr/>
                    <a:lstStyle/>
                    <a:p>
                      <a:pPr>
                        <a:spcAft>
                          <a:spcPts val="0"/>
                        </a:spcAft>
                      </a:pPr>
                      <a:r>
                        <a:rPr lang="en-US" sz="1400" b="1">
                          <a:effectLst/>
                          <a:latin typeface="Times New Roman"/>
                          <a:ea typeface="ＭＳ 明朝"/>
                          <a:cs typeface="Times New Roman"/>
                        </a:rPr>
                        <a:t>Secondary</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5.0</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10.8</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15.1</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612378">
                <a:tc>
                  <a:txBody>
                    <a:bodyPr/>
                    <a:lstStyle/>
                    <a:p>
                      <a:pPr>
                        <a:spcAft>
                          <a:spcPts val="0"/>
                        </a:spcAft>
                      </a:pPr>
                      <a:r>
                        <a:rPr lang="en-US" sz="1400" b="1">
                          <a:effectLst/>
                          <a:latin typeface="Times New Roman"/>
                          <a:ea typeface="ＭＳ 明朝"/>
                          <a:cs typeface="Times New Roman"/>
                        </a:rPr>
                        <a:t>University </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8.5</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1.9</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3.3</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612378">
                <a:tc>
                  <a:txBody>
                    <a:bodyPr/>
                    <a:lstStyle/>
                    <a:p>
                      <a:pPr>
                        <a:spcAft>
                          <a:spcPts val="0"/>
                        </a:spcAft>
                      </a:pPr>
                      <a:r>
                        <a:rPr lang="en-US" sz="1400" b="1">
                          <a:effectLst/>
                          <a:latin typeface="Times New Roman"/>
                          <a:ea typeface="ＭＳ 明朝"/>
                          <a:cs typeface="Times New Roman"/>
                        </a:rPr>
                        <a:t> </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 </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Primary 6-11</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Secondary 12-17</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612378">
                <a:tc>
                  <a:txBody>
                    <a:bodyPr/>
                    <a:lstStyle/>
                    <a:p>
                      <a:pPr>
                        <a:spcAft>
                          <a:spcPts val="0"/>
                        </a:spcAft>
                      </a:pPr>
                      <a:r>
                        <a:rPr lang="en-US" sz="1400" b="1">
                          <a:effectLst/>
                          <a:latin typeface="Times New Roman"/>
                          <a:ea typeface="ＭＳ 明朝"/>
                          <a:cs typeface="Times New Roman"/>
                        </a:rPr>
                        <a:t>Gross Attendance</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 </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141.7</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39.9</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r h="612378">
                <a:tc>
                  <a:txBody>
                    <a:bodyPr/>
                    <a:lstStyle/>
                    <a:p>
                      <a:pPr>
                        <a:spcAft>
                          <a:spcPts val="0"/>
                        </a:spcAft>
                      </a:pPr>
                      <a:r>
                        <a:rPr lang="en-US" sz="1400" b="1">
                          <a:effectLst/>
                          <a:latin typeface="Times New Roman"/>
                          <a:ea typeface="ＭＳ 明朝"/>
                          <a:cs typeface="Times New Roman"/>
                        </a:rPr>
                        <a:t>Net Attendance</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 </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89.3</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22.3</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4" name="Text Placeholder 3"/>
          <p:cNvSpPr>
            <a:spLocks noGrp="1"/>
          </p:cNvSpPr>
          <p:nvPr>
            <p:ph type="body" sz="half" idx="2"/>
          </p:nvPr>
        </p:nvSpPr>
        <p:spPr>
          <a:xfrm>
            <a:off x="990600" y="1447800"/>
            <a:ext cx="3657600" cy="4413393"/>
          </a:xfrm>
        </p:spPr>
        <p:txBody>
          <a:bodyPr>
            <a:normAutofit fontScale="92500"/>
          </a:bodyPr>
          <a:lstStyle/>
          <a:p>
            <a:pPr marL="171450" indent="-171450" algn="just">
              <a:buFont typeface="Wingdings" charset="2"/>
              <a:buChar char="Ø"/>
            </a:pPr>
            <a:r>
              <a:rPr lang="en-US" sz="1200" dirty="0"/>
              <a:t>Primary school enrolment for example has taken the biggest share of the sector with 2,512,465 in 2019 or 69.1 %  and rising </a:t>
            </a:r>
          </a:p>
          <a:p>
            <a:pPr marL="171450" indent="-171450" algn="just">
              <a:buFont typeface="Wingdings" charset="2"/>
              <a:buChar char="Ø"/>
            </a:pPr>
            <a:r>
              <a:rPr lang="en-US" sz="1200" dirty="0"/>
              <a:t> Higher Education and adult literacy enrolment have been persistently decreasing between 2017 and 2019. In 2017 higher education </a:t>
            </a:r>
            <a:r>
              <a:rPr lang="en-US" sz="1200" dirty="0" err="1"/>
              <a:t>enrolemnet</a:t>
            </a:r>
            <a:r>
              <a:rPr lang="en-US" sz="1200" dirty="0"/>
              <a:t> was 80,773 and declined to 72,128 in 2019 while adult literacy was 152,015 in 2017 and declined to 127,117 in 2019.</a:t>
            </a:r>
          </a:p>
          <a:p>
            <a:pPr marL="171450" indent="-171450" algn="just">
              <a:buFont typeface="Wingdings" charset="2"/>
              <a:buChar char="Ø"/>
            </a:pPr>
            <a:r>
              <a:rPr lang="en-US" sz="1200" dirty="0"/>
              <a:t> Higher education  includes TVET education level ,6 and 7 and secondary education.</a:t>
            </a:r>
          </a:p>
          <a:p>
            <a:pPr marL="171450" indent="-171450" algn="just">
              <a:buFont typeface="Wingdings" charset="2"/>
              <a:buChar char="Ø"/>
            </a:pPr>
            <a:r>
              <a:rPr lang="en-US" sz="1200" dirty="0"/>
              <a:t>Moreover   it has been noted that the gross secondary enrolment  of 43%(2019) lower than regional average of 50% but higher than income group 42%.</a:t>
            </a:r>
          </a:p>
          <a:p>
            <a:pPr marL="171450" indent="-171450" algn="just">
              <a:buFont typeface="Wingdings" charset="2"/>
              <a:buChar char="Ø"/>
            </a:pPr>
            <a:r>
              <a:rPr lang="en-US" sz="1200" dirty="0"/>
              <a:t>Adolescent girls out of school is 8% ( 2018)  is much better being  lower than the regional average of 33% and of the income group 40%. </a:t>
            </a:r>
          </a:p>
          <a:p>
            <a:pPr marL="171450" indent="-171450" algn="just">
              <a:buFont typeface="Wingdings" charset="2"/>
              <a:buChar char="Ø"/>
            </a:pPr>
            <a:r>
              <a:rPr lang="en-US" sz="1200" dirty="0"/>
              <a:t>Major issue is quality of education and fit with the labour market and strategies</a:t>
            </a:r>
            <a:endParaRPr lang="en-ZW" sz="1200" dirty="0"/>
          </a:p>
          <a:p>
            <a:endParaRPr lang="en-US" sz="1200" dirty="0"/>
          </a:p>
        </p:txBody>
      </p:sp>
    </p:spTree>
    <p:extLst>
      <p:ext uri="{BB962C8B-B14F-4D97-AF65-F5344CB8AC3E}">
        <p14:creationId xmlns:p14="http://schemas.microsoft.com/office/powerpoint/2010/main" val="1901589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0"/>
            <a:ext cx="7583487" cy="673386"/>
          </a:xfrm>
        </p:spPr>
        <p:txBody>
          <a:bodyPr/>
          <a:lstStyle/>
          <a:p>
            <a:r>
              <a:rPr lang="en-US" dirty="0"/>
              <a:t>Health indicators</a:t>
            </a:r>
          </a:p>
        </p:txBody>
      </p:sp>
      <p:graphicFrame>
        <p:nvGraphicFramePr>
          <p:cNvPr id="6" name="Content Placeholder 5"/>
          <p:cNvGraphicFramePr>
            <a:graphicFrameLocks noGrp="1"/>
          </p:cNvGraphicFramePr>
          <p:nvPr>
            <p:ph sz="half" idx="1"/>
          </p:nvPr>
        </p:nvGraphicFramePr>
        <p:xfrm>
          <a:off x="6235698" y="1272540"/>
          <a:ext cx="4105840" cy="1112520"/>
        </p:xfrm>
        <a:graphic>
          <a:graphicData uri="http://schemas.openxmlformats.org/drawingml/2006/table">
            <a:tbl>
              <a:tblPr firstRow="1" bandRow="1">
                <a:tableStyleId>{5C22544A-7EE6-4342-B048-85BDC9FD1C3A}</a:tableStyleId>
              </a:tblPr>
              <a:tblGrid>
                <a:gridCol w="1026460">
                  <a:extLst>
                    <a:ext uri="{9D8B030D-6E8A-4147-A177-3AD203B41FA5}">
                      <a16:colId xmlns:a16="http://schemas.microsoft.com/office/drawing/2014/main" val="20000"/>
                    </a:ext>
                  </a:extLst>
                </a:gridCol>
                <a:gridCol w="1026460">
                  <a:extLst>
                    <a:ext uri="{9D8B030D-6E8A-4147-A177-3AD203B41FA5}">
                      <a16:colId xmlns:a16="http://schemas.microsoft.com/office/drawing/2014/main" val="20001"/>
                    </a:ext>
                  </a:extLst>
                </a:gridCol>
                <a:gridCol w="1026460">
                  <a:extLst>
                    <a:ext uri="{9D8B030D-6E8A-4147-A177-3AD203B41FA5}">
                      <a16:colId xmlns:a16="http://schemas.microsoft.com/office/drawing/2014/main" val="20002"/>
                    </a:ext>
                  </a:extLst>
                </a:gridCol>
                <a:gridCol w="1026460">
                  <a:extLst>
                    <a:ext uri="{9D8B030D-6E8A-4147-A177-3AD203B41FA5}">
                      <a16:colId xmlns:a16="http://schemas.microsoft.com/office/drawing/2014/main" val="20003"/>
                    </a:ext>
                  </a:extLst>
                </a:gridCol>
              </a:tblGrid>
              <a:tr h="370840">
                <a:tc>
                  <a:txBody>
                    <a:bodyPr/>
                    <a:lstStyle/>
                    <a:p>
                      <a:pPr>
                        <a:spcAft>
                          <a:spcPts val="0"/>
                        </a:spcAft>
                      </a:pPr>
                      <a:r>
                        <a:rPr lang="en-US" sz="1400" b="1" dirty="0">
                          <a:effectLst/>
                          <a:latin typeface="Times New Roman"/>
                          <a:ea typeface="ＭＳ 明朝"/>
                          <a:cs typeface="Times New Roman"/>
                        </a:rPr>
                        <a:t>Year</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Under 5</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IM</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Neonatal</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spcAft>
                          <a:spcPts val="0"/>
                        </a:spcAft>
                      </a:pPr>
                      <a:r>
                        <a:rPr lang="en-US" sz="1400" b="1" dirty="0">
                          <a:effectLst/>
                          <a:latin typeface="Times New Roman"/>
                          <a:ea typeface="ＭＳ 明朝"/>
                          <a:cs typeface="Times New Roman"/>
                        </a:rPr>
                        <a:t>2014/15</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50</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32</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20</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en-US" sz="1400" b="1">
                          <a:effectLst/>
                          <a:latin typeface="Times New Roman"/>
                          <a:ea typeface="ＭＳ 明朝"/>
                          <a:cs typeface="Times New Roman"/>
                        </a:rPr>
                        <a:t>2019/20</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45</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33</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19</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7" name="Content Placeholder 6"/>
          <p:cNvGraphicFramePr>
            <a:graphicFrameLocks noGrp="1"/>
          </p:cNvGraphicFramePr>
          <p:nvPr>
            <p:ph sz="half" idx="13"/>
          </p:nvPr>
        </p:nvGraphicFramePr>
        <p:xfrm>
          <a:off x="6235700" y="3127214"/>
          <a:ext cx="4105838" cy="2921160"/>
        </p:xfrm>
        <a:graphic>
          <a:graphicData uri="http://schemas.openxmlformats.org/drawingml/2006/table">
            <a:tbl>
              <a:tblPr firstRow="1" bandRow="1">
                <a:tableStyleId>{5C22544A-7EE6-4342-B048-85BDC9FD1C3A}</a:tableStyleId>
              </a:tblPr>
              <a:tblGrid>
                <a:gridCol w="2052919">
                  <a:extLst>
                    <a:ext uri="{9D8B030D-6E8A-4147-A177-3AD203B41FA5}">
                      <a16:colId xmlns:a16="http://schemas.microsoft.com/office/drawing/2014/main" val="20000"/>
                    </a:ext>
                  </a:extLst>
                </a:gridCol>
                <a:gridCol w="2052919">
                  <a:extLst>
                    <a:ext uri="{9D8B030D-6E8A-4147-A177-3AD203B41FA5}">
                      <a16:colId xmlns:a16="http://schemas.microsoft.com/office/drawing/2014/main" val="20001"/>
                    </a:ext>
                  </a:extLst>
                </a:gridCol>
              </a:tblGrid>
              <a:tr h="486860">
                <a:tc>
                  <a:txBody>
                    <a:bodyPr/>
                    <a:lstStyle/>
                    <a:p>
                      <a:pPr>
                        <a:spcAft>
                          <a:spcPts val="0"/>
                        </a:spcAft>
                      </a:pPr>
                      <a:r>
                        <a:rPr lang="en-US" sz="1400" b="1" dirty="0">
                          <a:effectLst/>
                          <a:latin typeface="Times New Roman"/>
                          <a:ea typeface="ＭＳ 明朝"/>
                          <a:cs typeface="Times New Roman"/>
                        </a:rPr>
                        <a:t> </a:t>
                      </a:r>
                      <a:endParaRPr lang="en-ZW" sz="1400" b="1" dirty="0">
                        <a:effectLst/>
                        <a:latin typeface="Cambria"/>
                        <a:ea typeface="ＭＳ 明朝"/>
                        <a:cs typeface="Times New Roman"/>
                      </a:endParaRPr>
                    </a:p>
                  </a:txBody>
                  <a:tcPr marL="68580" marR="68580" marT="0" marB="0"/>
                </a:tc>
                <a:tc>
                  <a:txBody>
                    <a:bodyPr/>
                    <a:lstStyle/>
                    <a:p>
                      <a:pPr>
                        <a:spcAft>
                          <a:spcPts val="0"/>
                        </a:spcAft>
                      </a:pPr>
                      <a:r>
                        <a:rPr lang="en-US" sz="1400" b="1">
                          <a:effectLst/>
                          <a:latin typeface="Times New Roman"/>
                          <a:ea typeface="ＭＳ 明朝"/>
                          <a:cs typeface="Times New Roman"/>
                        </a:rPr>
                        <a:t>Number</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486860">
                <a:tc>
                  <a:txBody>
                    <a:bodyPr/>
                    <a:lstStyle/>
                    <a:p>
                      <a:pPr>
                        <a:spcAft>
                          <a:spcPts val="0"/>
                        </a:spcAft>
                      </a:pPr>
                      <a:r>
                        <a:rPr lang="en-US" sz="1400" b="1" dirty="0">
                          <a:effectLst/>
                          <a:latin typeface="Times New Roman"/>
                          <a:ea typeface="ＭＳ 明朝"/>
                          <a:cs typeface="Times New Roman"/>
                        </a:rPr>
                        <a:t>Referral hospitals </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 8</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486860">
                <a:tc>
                  <a:txBody>
                    <a:bodyPr/>
                    <a:lstStyle/>
                    <a:p>
                      <a:pPr>
                        <a:spcAft>
                          <a:spcPts val="0"/>
                        </a:spcAft>
                      </a:pPr>
                      <a:r>
                        <a:rPr lang="en-US" sz="1400" b="1" dirty="0">
                          <a:effectLst/>
                          <a:latin typeface="Times New Roman"/>
                          <a:ea typeface="ＭＳ 明朝"/>
                          <a:cs typeface="Times New Roman"/>
                        </a:rPr>
                        <a:t>Provincial </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4</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486860">
                <a:tc>
                  <a:txBody>
                    <a:bodyPr/>
                    <a:lstStyle/>
                    <a:p>
                      <a:pPr>
                        <a:spcAft>
                          <a:spcPts val="0"/>
                        </a:spcAft>
                      </a:pPr>
                      <a:r>
                        <a:rPr lang="en-US" sz="1400" b="1" dirty="0">
                          <a:effectLst/>
                          <a:latin typeface="Times New Roman"/>
                          <a:ea typeface="ＭＳ 明朝"/>
                          <a:cs typeface="Times New Roman"/>
                        </a:rPr>
                        <a:t>Districts </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42</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486860">
                <a:tc>
                  <a:txBody>
                    <a:bodyPr/>
                    <a:lstStyle/>
                    <a:p>
                      <a:pPr>
                        <a:spcAft>
                          <a:spcPts val="0"/>
                        </a:spcAft>
                      </a:pPr>
                      <a:r>
                        <a:rPr lang="en-US" sz="1400" b="1" dirty="0">
                          <a:effectLst/>
                          <a:latin typeface="Times New Roman"/>
                          <a:ea typeface="ＭＳ 明朝"/>
                          <a:cs typeface="Times New Roman"/>
                        </a:rPr>
                        <a:t>Health </a:t>
                      </a:r>
                      <a:r>
                        <a:rPr lang="en-US" sz="1400" b="1" dirty="0" err="1">
                          <a:effectLst/>
                          <a:latin typeface="Times New Roman"/>
                          <a:ea typeface="ＭＳ 明朝"/>
                          <a:cs typeface="Times New Roman"/>
                        </a:rPr>
                        <a:t>centres</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500</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486860">
                <a:tc>
                  <a:txBody>
                    <a:bodyPr/>
                    <a:lstStyle/>
                    <a:p>
                      <a:pPr>
                        <a:spcAft>
                          <a:spcPts val="0"/>
                        </a:spcAft>
                      </a:pPr>
                      <a:r>
                        <a:rPr lang="en-US" sz="1400" b="1">
                          <a:effectLst/>
                          <a:latin typeface="Times New Roman"/>
                          <a:ea typeface="ＭＳ 明朝"/>
                          <a:cs typeface="Times New Roman"/>
                        </a:rPr>
                        <a:t>Dispensaries</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1700</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14"/>
          </p:nvPr>
        </p:nvSpPr>
        <p:spPr>
          <a:xfrm>
            <a:off x="533400" y="1054387"/>
            <a:ext cx="5427662" cy="5367780"/>
          </a:xfrm>
        </p:spPr>
        <p:txBody>
          <a:bodyPr>
            <a:normAutofit fontScale="85000" lnSpcReduction="20000"/>
          </a:bodyPr>
          <a:lstStyle/>
          <a:p>
            <a:r>
              <a:rPr lang="en-US" dirty="0"/>
              <a:t>Health improvement is key to quality of labour and the prospects of a demographic dividend</a:t>
            </a:r>
          </a:p>
          <a:p>
            <a:r>
              <a:rPr lang="en-US" dirty="0"/>
              <a:t>A notable situational improvement is life expectancy in Rwanda </a:t>
            </a:r>
          </a:p>
          <a:p>
            <a:r>
              <a:rPr lang="en-US" dirty="0"/>
              <a:t>Rwanda is the first in the region in the average number of years one expects to live on birth. </a:t>
            </a:r>
          </a:p>
          <a:p>
            <a:r>
              <a:rPr lang="en-US" dirty="0"/>
              <a:t>In 2000 The life expectancy was estimated to be about 47.5 years while it is now more than 69</a:t>
            </a:r>
          </a:p>
          <a:p>
            <a:r>
              <a:rPr lang="en-US" dirty="0"/>
              <a:t>Most indicators in the health sector that feed in the life expectancy at birth  have improved </a:t>
            </a:r>
          </a:p>
          <a:p>
            <a:r>
              <a:rPr lang="en-US" dirty="0"/>
              <a:t>In a country of 13.2 million people and 26,338 </a:t>
            </a:r>
            <a:r>
              <a:rPr lang="en-US" dirty="0" err="1"/>
              <a:t>sq.kms</a:t>
            </a:r>
            <a:r>
              <a:rPr lang="en-US" dirty="0"/>
              <a:t> 75% of Rwandans being in about 5 km to  a health facility(5</a:t>
            </a:r>
            <a:r>
              <a:rPr lang="en-US" baseline="30000" dirty="0"/>
              <a:t>th</a:t>
            </a:r>
            <a:r>
              <a:rPr lang="en-US" dirty="0"/>
              <a:t> PHS)</a:t>
            </a:r>
          </a:p>
          <a:p>
            <a:r>
              <a:rPr lang="en-US" dirty="0"/>
              <a:t>But there are challenges of diseases, pandemics and  resources  in planning fro recovery and long term  human capital building </a:t>
            </a:r>
            <a:endParaRPr lang="en-ZW"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555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1"/>
            <a:ext cx="7583487" cy="553569"/>
          </a:xfrm>
        </p:spPr>
        <p:txBody>
          <a:bodyPr/>
          <a:lstStyle/>
          <a:p>
            <a:r>
              <a:rPr lang="en-US" dirty="0"/>
              <a:t>Population trends </a:t>
            </a:r>
          </a:p>
        </p:txBody>
      </p:sp>
      <p:graphicFrame>
        <p:nvGraphicFramePr>
          <p:cNvPr id="7" name="Content Placeholder 6"/>
          <p:cNvGraphicFramePr>
            <a:graphicFrameLocks noGrp="1"/>
          </p:cNvGraphicFramePr>
          <p:nvPr>
            <p:ph sz="half" idx="1"/>
          </p:nvPr>
        </p:nvGraphicFramePr>
        <p:xfrm>
          <a:off x="6235700" y="1306000"/>
          <a:ext cx="4057914" cy="2377000"/>
        </p:xfrm>
        <a:graphic>
          <a:graphicData uri="http://schemas.openxmlformats.org/drawingml/2006/table">
            <a:tbl>
              <a:tblPr firstRow="1" bandRow="1">
                <a:tableStyleId>{5C22544A-7EE6-4342-B048-85BDC9FD1C3A}</a:tableStyleId>
              </a:tblPr>
              <a:tblGrid>
                <a:gridCol w="2028957">
                  <a:extLst>
                    <a:ext uri="{9D8B030D-6E8A-4147-A177-3AD203B41FA5}">
                      <a16:colId xmlns:a16="http://schemas.microsoft.com/office/drawing/2014/main" val="20000"/>
                    </a:ext>
                  </a:extLst>
                </a:gridCol>
                <a:gridCol w="2028957">
                  <a:extLst>
                    <a:ext uri="{9D8B030D-6E8A-4147-A177-3AD203B41FA5}">
                      <a16:colId xmlns:a16="http://schemas.microsoft.com/office/drawing/2014/main" val="20001"/>
                    </a:ext>
                  </a:extLst>
                </a:gridCol>
              </a:tblGrid>
              <a:tr h="475400">
                <a:tc>
                  <a:txBody>
                    <a:bodyPr/>
                    <a:lstStyle/>
                    <a:p>
                      <a:pPr>
                        <a:spcAft>
                          <a:spcPts val="0"/>
                        </a:spcAft>
                      </a:pPr>
                      <a:r>
                        <a:rPr lang="en-US" sz="1200" b="1" dirty="0">
                          <a:effectLst/>
                          <a:latin typeface="Times New Roman"/>
                          <a:ea typeface="ＭＳ 明朝"/>
                          <a:cs typeface="Times New Roman"/>
                        </a:rPr>
                        <a:t>Year</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Rate</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475400">
                <a:tc>
                  <a:txBody>
                    <a:bodyPr/>
                    <a:lstStyle/>
                    <a:p>
                      <a:pPr>
                        <a:spcAft>
                          <a:spcPts val="0"/>
                        </a:spcAft>
                      </a:pPr>
                      <a:r>
                        <a:rPr lang="en-US" sz="1200" b="1" dirty="0">
                          <a:effectLst/>
                          <a:latin typeface="Times New Roman"/>
                          <a:ea typeface="ＭＳ 明朝"/>
                          <a:cs typeface="Times New Roman"/>
                        </a:rPr>
                        <a:t>2007/08</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5.5</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475400">
                <a:tc>
                  <a:txBody>
                    <a:bodyPr/>
                    <a:lstStyle/>
                    <a:p>
                      <a:pPr>
                        <a:spcAft>
                          <a:spcPts val="0"/>
                        </a:spcAft>
                      </a:pPr>
                      <a:r>
                        <a:rPr lang="en-US" sz="1200" b="1">
                          <a:effectLst/>
                          <a:latin typeface="Times New Roman"/>
                          <a:ea typeface="ＭＳ 明朝"/>
                          <a:cs typeface="Times New Roman"/>
                        </a:rPr>
                        <a:t>2010</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4.6</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475400">
                <a:tc>
                  <a:txBody>
                    <a:bodyPr/>
                    <a:lstStyle/>
                    <a:p>
                      <a:pPr>
                        <a:spcAft>
                          <a:spcPts val="0"/>
                        </a:spcAft>
                      </a:pPr>
                      <a:r>
                        <a:rPr lang="en-US" sz="1200" b="1">
                          <a:effectLst/>
                          <a:latin typeface="Times New Roman"/>
                          <a:ea typeface="ＭＳ 明朝"/>
                          <a:cs typeface="Times New Roman"/>
                        </a:rPr>
                        <a:t>2014/15</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4.2</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475400">
                <a:tc>
                  <a:txBody>
                    <a:bodyPr/>
                    <a:lstStyle/>
                    <a:p>
                      <a:pPr>
                        <a:spcAft>
                          <a:spcPts val="0"/>
                        </a:spcAft>
                      </a:pPr>
                      <a:r>
                        <a:rPr lang="en-US" sz="1200" b="1">
                          <a:effectLst/>
                          <a:latin typeface="Times New Roman"/>
                          <a:ea typeface="ＭＳ 明朝"/>
                          <a:cs typeface="Times New Roman"/>
                        </a:rPr>
                        <a:t>2019/20</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4.1</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8" name="Content Placeholder 7"/>
          <p:cNvGraphicFramePr>
            <a:graphicFrameLocks noGrp="1"/>
          </p:cNvGraphicFramePr>
          <p:nvPr>
            <p:ph sz="half" idx="13"/>
          </p:nvPr>
        </p:nvGraphicFramePr>
        <p:xfrm>
          <a:off x="6235700" y="3824179"/>
          <a:ext cx="4057914" cy="2225040"/>
        </p:xfrm>
        <a:graphic>
          <a:graphicData uri="http://schemas.openxmlformats.org/drawingml/2006/table">
            <a:tbl>
              <a:tblPr firstRow="1" bandRow="1">
                <a:tableStyleId>{5C22544A-7EE6-4342-B048-85BDC9FD1C3A}</a:tableStyleId>
              </a:tblPr>
              <a:tblGrid>
                <a:gridCol w="2028957">
                  <a:extLst>
                    <a:ext uri="{9D8B030D-6E8A-4147-A177-3AD203B41FA5}">
                      <a16:colId xmlns:a16="http://schemas.microsoft.com/office/drawing/2014/main" val="20000"/>
                    </a:ext>
                  </a:extLst>
                </a:gridCol>
                <a:gridCol w="2028957">
                  <a:extLst>
                    <a:ext uri="{9D8B030D-6E8A-4147-A177-3AD203B41FA5}">
                      <a16:colId xmlns:a16="http://schemas.microsoft.com/office/drawing/2014/main" val="20001"/>
                    </a:ext>
                  </a:extLst>
                </a:gridCol>
              </a:tblGrid>
              <a:tr h="370840">
                <a:tc>
                  <a:txBody>
                    <a:bodyPr/>
                    <a:lstStyle/>
                    <a:p>
                      <a:pPr>
                        <a:spcAft>
                          <a:spcPts val="0"/>
                        </a:spcAft>
                      </a:pPr>
                      <a:r>
                        <a:rPr lang="en-US" sz="1200" b="1" dirty="0">
                          <a:effectLst/>
                          <a:latin typeface="Times New Roman"/>
                          <a:ea typeface="ＭＳ 明朝"/>
                          <a:cs typeface="Times New Roman"/>
                        </a:rPr>
                        <a:t>Year</a:t>
                      </a:r>
                      <a:endParaRPr lang="en-ZW" sz="1200" b="1" dirty="0">
                        <a:effectLst/>
                        <a:latin typeface="Cambria"/>
                        <a:ea typeface="ＭＳ 明朝"/>
                        <a:cs typeface="Times New Roman"/>
                      </a:endParaRPr>
                    </a:p>
                  </a:txBody>
                  <a:tcPr marL="68580" marR="68580" marT="0" marB="0"/>
                </a:tc>
                <a:tc>
                  <a:txBody>
                    <a:bodyPr/>
                    <a:lstStyle/>
                    <a:p>
                      <a:pPr>
                        <a:spcAft>
                          <a:spcPts val="0"/>
                        </a:spcAft>
                      </a:pPr>
                      <a:r>
                        <a:rPr lang="en-US" sz="1200" b="1">
                          <a:effectLst/>
                          <a:latin typeface="Times New Roman"/>
                          <a:ea typeface="ＭＳ 明朝"/>
                          <a:cs typeface="Times New Roman"/>
                        </a:rPr>
                        <a:t>Expectancy of life at birth</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spcAft>
                          <a:spcPts val="0"/>
                        </a:spcAft>
                      </a:pPr>
                      <a:r>
                        <a:rPr lang="en-US" sz="1200" b="1" dirty="0">
                          <a:effectLst/>
                          <a:latin typeface="Times New Roman"/>
                          <a:ea typeface="ＭＳ 明朝"/>
                          <a:cs typeface="Times New Roman"/>
                        </a:rPr>
                        <a:t>1978</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46.4</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en-US" sz="1200" b="1" dirty="0">
                          <a:effectLst/>
                          <a:latin typeface="Times New Roman"/>
                          <a:ea typeface="ＭＳ 明朝"/>
                          <a:cs typeface="Times New Roman"/>
                        </a:rPr>
                        <a:t>1991</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53.7</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en-US" sz="1200" b="1">
                          <a:effectLst/>
                          <a:latin typeface="Times New Roman"/>
                          <a:ea typeface="ＭＳ 明朝"/>
                          <a:cs typeface="Times New Roman"/>
                        </a:rPr>
                        <a:t>2002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51.2</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en-US" sz="1200" b="1">
                          <a:effectLst/>
                          <a:latin typeface="Times New Roman"/>
                          <a:ea typeface="ＭＳ 明朝"/>
                          <a:cs typeface="Times New Roman"/>
                        </a:rPr>
                        <a:t>2012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64.5</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en-US" sz="1200" b="1">
                          <a:effectLst/>
                          <a:latin typeface="Times New Roman"/>
                          <a:ea typeface="ＭＳ 明朝"/>
                          <a:cs typeface="Times New Roman"/>
                        </a:rPr>
                        <a:t>2022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69.6</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6" name="Content Placeholder 5"/>
          <p:cNvGraphicFramePr>
            <a:graphicFrameLocks noGrp="1"/>
          </p:cNvGraphicFramePr>
          <p:nvPr>
            <p:ph sz="half" idx="14"/>
          </p:nvPr>
        </p:nvGraphicFramePr>
        <p:xfrm>
          <a:off x="2303463" y="1305999"/>
          <a:ext cx="3657600" cy="4743221"/>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tblGrid>
              <a:tr h="677603">
                <a:tc>
                  <a:txBody>
                    <a:bodyPr/>
                    <a:lstStyle/>
                    <a:p>
                      <a:pPr>
                        <a:spcAft>
                          <a:spcPts val="0"/>
                        </a:spcAft>
                      </a:pPr>
                      <a:r>
                        <a:rPr lang="en-US" sz="1200" b="1" dirty="0">
                          <a:effectLst/>
                          <a:latin typeface="Times New Roman"/>
                          <a:ea typeface="ＭＳ 明朝"/>
                          <a:cs typeface="Times New Roman"/>
                        </a:rPr>
                        <a:t>Year</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Population</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Density</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677603">
                <a:tc>
                  <a:txBody>
                    <a:bodyPr/>
                    <a:lstStyle/>
                    <a:p>
                      <a:pPr>
                        <a:spcAft>
                          <a:spcPts val="0"/>
                        </a:spcAft>
                      </a:pPr>
                      <a:r>
                        <a:rPr lang="en-US" sz="1200" b="1">
                          <a:effectLst/>
                          <a:latin typeface="Times New Roman"/>
                          <a:ea typeface="ＭＳ 明朝"/>
                          <a:cs typeface="Times New Roman"/>
                        </a:rPr>
                        <a:t>2002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8,128,513</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321</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677603">
                <a:tc>
                  <a:txBody>
                    <a:bodyPr/>
                    <a:lstStyle/>
                    <a:p>
                      <a:pPr>
                        <a:spcAft>
                          <a:spcPts val="0"/>
                        </a:spcAft>
                      </a:pPr>
                      <a:r>
                        <a:rPr lang="en-US" sz="1200" b="1" dirty="0">
                          <a:effectLst/>
                          <a:latin typeface="Times New Roman"/>
                          <a:ea typeface="ＭＳ 明朝"/>
                          <a:cs typeface="Times New Roman"/>
                        </a:rPr>
                        <a:t>2012</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10,515,973</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415</a:t>
                      </a:r>
                      <a:endParaRPr lang="en-ZW" sz="1200" b="1">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677603">
                <a:tc>
                  <a:txBody>
                    <a:bodyPr/>
                    <a:lstStyle/>
                    <a:p>
                      <a:pPr>
                        <a:spcAft>
                          <a:spcPts val="0"/>
                        </a:spcAft>
                      </a:pPr>
                      <a:r>
                        <a:rPr lang="en-US" sz="1200" b="1">
                          <a:effectLst/>
                          <a:latin typeface="Times New Roman"/>
                          <a:ea typeface="ＭＳ 明朝"/>
                          <a:cs typeface="Times New Roman"/>
                        </a:rPr>
                        <a:t>2022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13,246,394</a:t>
                      </a:r>
                      <a:endParaRPr lang="en-ZW" sz="1200" b="1" dirty="0">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503</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677603">
                <a:tc>
                  <a:txBody>
                    <a:bodyPr/>
                    <a:lstStyle/>
                    <a:p>
                      <a:pPr>
                        <a:spcAft>
                          <a:spcPts val="0"/>
                        </a:spcAft>
                      </a:pPr>
                      <a:r>
                        <a:rPr lang="en-US" sz="1200" b="1">
                          <a:effectLst/>
                          <a:latin typeface="Times New Roman"/>
                          <a:ea typeface="ＭＳ 明朝"/>
                          <a:cs typeface="Times New Roman"/>
                        </a:rPr>
                        <a:t>2032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16,396,633</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623</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677603">
                <a:tc>
                  <a:txBody>
                    <a:bodyPr/>
                    <a:lstStyle/>
                    <a:p>
                      <a:pPr>
                        <a:spcAft>
                          <a:spcPts val="0"/>
                        </a:spcAft>
                      </a:pPr>
                      <a:r>
                        <a:rPr lang="en-US" sz="1200" b="1">
                          <a:effectLst/>
                          <a:latin typeface="Times New Roman"/>
                          <a:ea typeface="ＭＳ 明朝"/>
                          <a:cs typeface="Times New Roman"/>
                        </a:rPr>
                        <a:t>2042</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19,396,633</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759</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677603">
                <a:tc>
                  <a:txBody>
                    <a:bodyPr/>
                    <a:lstStyle/>
                    <a:p>
                      <a:pPr>
                        <a:spcAft>
                          <a:spcPts val="0"/>
                        </a:spcAft>
                      </a:pPr>
                      <a:r>
                        <a:rPr lang="en-US" sz="1200" b="1">
                          <a:effectLst/>
                          <a:latin typeface="Times New Roman"/>
                          <a:ea typeface="ＭＳ 明朝"/>
                          <a:cs typeface="Times New Roman"/>
                        </a:rPr>
                        <a:t>2053</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23,558,616</a:t>
                      </a:r>
                      <a:endParaRPr lang="en-ZW" sz="1200" b="1">
                        <a:effectLst/>
                        <a:latin typeface="Cambria"/>
                        <a:ea typeface="ＭＳ 明朝"/>
                        <a:cs typeface="Times New Roman"/>
                      </a:endParaRPr>
                    </a:p>
                  </a:txBody>
                  <a:tcPr marL="68580" marR="68580" marT="0" marB="0"/>
                </a:tc>
                <a:tc>
                  <a:txBody>
                    <a:bodyPr/>
                    <a:lstStyle/>
                    <a:p>
                      <a:pPr algn="ctr">
                        <a:spcAft>
                          <a:spcPts val="0"/>
                        </a:spcAft>
                      </a:pPr>
                      <a:r>
                        <a:rPr lang="en-US" sz="1200" b="1" dirty="0">
                          <a:effectLst/>
                          <a:latin typeface="Times New Roman"/>
                          <a:ea typeface="ＭＳ 明朝"/>
                          <a:cs typeface="Times New Roman"/>
                        </a:rPr>
                        <a:t>894</a:t>
                      </a:r>
                      <a:endParaRPr lang="en-ZW" sz="12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8146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Capital index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3631369"/>
              </p:ext>
            </p:extLst>
          </p:nvPr>
        </p:nvGraphicFramePr>
        <p:xfrm>
          <a:off x="6216650" y="371434"/>
          <a:ext cx="4232708" cy="5835065"/>
        </p:xfrm>
        <a:graphic>
          <a:graphicData uri="http://schemas.openxmlformats.org/drawingml/2006/table">
            <a:tbl>
              <a:tblPr firstRow="1" bandRow="1">
                <a:tableStyleId>{5C22544A-7EE6-4342-B048-85BDC9FD1C3A}</a:tableStyleId>
              </a:tblPr>
              <a:tblGrid>
                <a:gridCol w="1058177">
                  <a:extLst>
                    <a:ext uri="{9D8B030D-6E8A-4147-A177-3AD203B41FA5}">
                      <a16:colId xmlns:a16="http://schemas.microsoft.com/office/drawing/2014/main" val="20000"/>
                    </a:ext>
                  </a:extLst>
                </a:gridCol>
                <a:gridCol w="1058177">
                  <a:extLst>
                    <a:ext uri="{9D8B030D-6E8A-4147-A177-3AD203B41FA5}">
                      <a16:colId xmlns:a16="http://schemas.microsoft.com/office/drawing/2014/main" val="20001"/>
                    </a:ext>
                  </a:extLst>
                </a:gridCol>
                <a:gridCol w="1058177">
                  <a:extLst>
                    <a:ext uri="{9D8B030D-6E8A-4147-A177-3AD203B41FA5}">
                      <a16:colId xmlns:a16="http://schemas.microsoft.com/office/drawing/2014/main" val="20002"/>
                    </a:ext>
                  </a:extLst>
                </a:gridCol>
                <a:gridCol w="1058177">
                  <a:extLst>
                    <a:ext uri="{9D8B030D-6E8A-4147-A177-3AD203B41FA5}">
                      <a16:colId xmlns:a16="http://schemas.microsoft.com/office/drawing/2014/main" val="20003"/>
                    </a:ext>
                  </a:extLst>
                </a:gridCol>
              </a:tblGrid>
              <a:tr h="690372">
                <a:tc>
                  <a:txBody>
                    <a:bodyPr/>
                    <a:lstStyle/>
                    <a:p>
                      <a:pPr>
                        <a:spcAft>
                          <a:spcPts val="0"/>
                        </a:spcAft>
                      </a:pPr>
                      <a:r>
                        <a:rPr lang="en-US" sz="1200" dirty="0">
                          <a:solidFill>
                            <a:srgbClr val="FF0000"/>
                          </a:solidFill>
                          <a:effectLst/>
                          <a:latin typeface="Times New Roman"/>
                          <a:ea typeface="ＭＳ 明朝"/>
                          <a:cs typeface="Times New Roman"/>
                        </a:rPr>
                        <a:t> </a:t>
                      </a:r>
                      <a:endParaRPr lang="en-ZW" sz="1200" dirty="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Boys</a:t>
                      </a:r>
                      <a:endParaRPr lang="en-ZW" sz="120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Girls</a:t>
                      </a:r>
                      <a:endParaRPr lang="en-ZW" sz="1200">
                        <a:effectLst/>
                        <a:latin typeface="Cambria"/>
                        <a:ea typeface="ＭＳ 明朝"/>
                        <a:cs typeface="Times New Roman"/>
                      </a:endParaRPr>
                    </a:p>
                  </a:txBody>
                  <a:tcPr marL="68580" marR="68580" marT="0" marB="0"/>
                </a:tc>
                <a:tc>
                  <a:txBody>
                    <a:bodyPr/>
                    <a:lstStyle/>
                    <a:p>
                      <a:pPr algn="ctr">
                        <a:spcAft>
                          <a:spcPts val="0"/>
                        </a:spcAft>
                      </a:pPr>
                      <a:r>
                        <a:rPr lang="en-US" sz="1200" b="1">
                          <a:effectLst/>
                          <a:latin typeface="Times New Roman"/>
                          <a:ea typeface="ＭＳ 明朝"/>
                          <a:cs typeface="Times New Roman"/>
                        </a:rPr>
                        <a:t>Overall</a:t>
                      </a:r>
                      <a:endParaRPr lang="en-ZW" sz="120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690372">
                <a:tc>
                  <a:txBody>
                    <a:bodyPr/>
                    <a:lstStyle/>
                    <a:p>
                      <a:pPr>
                        <a:spcAft>
                          <a:spcPts val="0"/>
                        </a:spcAft>
                      </a:pPr>
                      <a:r>
                        <a:rPr lang="en-US" sz="1400" b="1" dirty="0">
                          <a:effectLst/>
                          <a:latin typeface="Times New Roman"/>
                          <a:ea typeface="ＭＳ 明朝"/>
                          <a:cs typeface="Times New Roman"/>
                        </a:rPr>
                        <a:t>HCI</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0.37</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0.39</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0.38</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690372">
                <a:tc>
                  <a:txBody>
                    <a:bodyPr/>
                    <a:lstStyle/>
                    <a:p>
                      <a:pPr>
                        <a:spcAft>
                          <a:spcPts val="0"/>
                        </a:spcAft>
                      </a:pPr>
                      <a:r>
                        <a:rPr lang="en-US" sz="1400" b="1" dirty="0">
                          <a:effectLst/>
                          <a:latin typeface="Times New Roman"/>
                          <a:ea typeface="ＭＳ 明朝"/>
                          <a:cs typeface="Times New Roman"/>
                        </a:rPr>
                        <a:t>Survival to age 5</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0.96</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0.97</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0.96</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1021373">
                <a:tc>
                  <a:txBody>
                    <a:bodyPr/>
                    <a:lstStyle/>
                    <a:p>
                      <a:pPr>
                        <a:spcAft>
                          <a:spcPts val="0"/>
                        </a:spcAft>
                      </a:pPr>
                      <a:r>
                        <a:rPr lang="en-US" sz="1400" b="1">
                          <a:effectLst/>
                          <a:latin typeface="Times New Roman"/>
                          <a:ea typeface="ＭＳ 明朝"/>
                          <a:cs typeface="Times New Roman"/>
                        </a:rPr>
                        <a:t>Expected years of school</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6.6</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7.1</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6.9</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690372">
                <a:tc>
                  <a:txBody>
                    <a:bodyPr/>
                    <a:lstStyle/>
                    <a:p>
                      <a:pPr>
                        <a:spcAft>
                          <a:spcPts val="0"/>
                        </a:spcAft>
                      </a:pPr>
                      <a:r>
                        <a:rPr lang="en-US" sz="1400" b="1">
                          <a:effectLst/>
                          <a:latin typeface="Times New Roman"/>
                          <a:ea typeface="ＭＳ 明朝"/>
                          <a:cs typeface="Times New Roman"/>
                        </a:rPr>
                        <a:t>Harmonized Test Score</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351</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365</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358</a:t>
                      </a:r>
                      <a:endParaRPr lang="en-ZW" sz="1400" b="1">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1361832">
                <a:tc>
                  <a:txBody>
                    <a:bodyPr/>
                    <a:lstStyle/>
                    <a:p>
                      <a:pPr>
                        <a:spcAft>
                          <a:spcPts val="0"/>
                        </a:spcAft>
                      </a:pPr>
                      <a:r>
                        <a:rPr lang="en-US" sz="1400" b="1">
                          <a:effectLst/>
                          <a:latin typeface="Times New Roman"/>
                          <a:ea typeface="ＭＳ 明朝"/>
                          <a:cs typeface="Times New Roman"/>
                        </a:rPr>
                        <a:t>Learning adjusted years of school</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3.7</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4.1</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3.9</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690372">
                <a:tc>
                  <a:txBody>
                    <a:bodyPr/>
                    <a:lstStyle/>
                    <a:p>
                      <a:pPr>
                        <a:spcAft>
                          <a:spcPts val="0"/>
                        </a:spcAft>
                      </a:pPr>
                      <a:r>
                        <a:rPr lang="en-US" sz="1400" b="1">
                          <a:effectLst/>
                          <a:latin typeface="Times New Roman"/>
                          <a:ea typeface="ＭＳ 明朝"/>
                          <a:cs typeface="Times New Roman"/>
                        </a:rPr>
                        <a:t>Adult survival rate</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0.79</a:t>
                      </a:r>
                      <a:endParaRPr lang="en-ZW" sz="1400" b="1" dirty="0">
                        <a:effectLst/>
                        <a:latin typeface="Cambria"/>
                        <a:ea typeface="ＭＳ 明朝"/>
                        <a:cs typeface="Times New Roman"/>
                      </a:endParaRPr>
                    </a:p>
                  </a:txBody>
                  <a:tcPr marL="68580" marR="68580" marT="0" marB="0"/>
                </a:tc>
                <a:tc>
                  <a:txBody>
                    <a:bodyPr/>
                    <a:lstStyle/>
                    <a:p>
                      <a:pPr algn="ctr">
                        <a:spcAft>
                          <a:spcPts val="0"/>
                        </a:spcAft>
                      </a:pPr>
                      <a:r>
                        <a:rPr lang="en-US" sz="1400" b="1">
                          <a:effectLst/>
                          <a:latin typeface="Times New Roman"/>
                          <a:ea typeface="ＭＳ 明朝"/>
                          <a:cs typeface="Times New Roman"/>
                        </a:rPr>
                        <a:t>0.84</a:t>
                      </a:r>
                      <a:endParaRPr lang="en-ZW" sz="1400" b="1">
                        <a:effectLst/>
                        <a:latin typeface="Cambria"/>
                        <a:ea typeface="ＭＳ 明朝"/>
                        <a:cs typeface="Times New Roman"/>
                      </a:endParaRPr>
                    </a:p>
                  </a:txBody>
                  <a:tcPr marL="68580" marR="68580" marT="0" marB="0"/>
                </a:tc>
                <a:tc>
                  <a:txBody>
                    <a:bodyPr/>
                    <a:lstStyle/>
                    <a:p>
                      <a:pPr algn="ctr">
                        <a:spcAft>
                          <a:spcPts val="0"/>
                        </a:spcAft>
                      </a:pPr>
                      <a:r>
                        <a:rPr lang="en-US" sz="1400" b="1" dirty="0">
                          <a:effectLst/>
                          <a:latin typeface="Times New Roman"/>
                          <a:ea typeface="ＭＳ 明朝"/>
                          <a:cs typeface="Times New Roman"/>
                        </a:rPr>
                        <a:t>0.81</a:t>
                      </a:r>
                      <a:endParaRPr lang="en-ZW" sz="1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4" name="Text Placeholder 3"/>
          <p:cNvSpPr>
            <a:spLocks noGrp="1"/>
          </p:cNvSpPr>
          <p:nvPr>
            <p:ph type="body" sz="half" idx="2"/>
          </p:nvPr>
        </p:nvSpPr>
        <p:spPr>
          <a:xfrm>
            <a:off x="609600" y="1816100"/>
            <a:ext cx="5351464" cy="4498232"/>
          </a:xfrm>
        </p:spPr>
        <p:txBody>
          <a:bodyPr>
            <a:normAutofit/>
          </a:bodyPr>
          <a:lstStyle/>
          <a:p>
            <a:r>
              <a:rPr lang="en-US" dirty="0"/>
              <a:t>. It measures the amount of human capital a child born today expect to attain by age of 18.</a:t>
            </a:r>
          </a:p>
          <a:p>
            <a:r>
              <a:rPr lang="en-US" dirty="0"/>
              <a:t> It conveys the productivity of the next generation of workers compared to a benchmark of complete education and full health.</a:t>
            </a:r>
          </a:p>
          <a:p>
            <a:r>
              <a:rPr lang="en-US" dirty="0"/>
              <a:t> In 2020 globally a child born  on average is expected to be 56 % as productive as she could be when she grows up. </a:t>
            </a:r>
          </a:p>
          <a:p>
            <a:r>
              <a:rPr lang="en-US" dirty="0"/>
              <a:t>A child born in Rwanda today will be 38% as productive when she grows up as she could be if she enjoyed completed education and full health.</a:t>
            </a:r>
            <a:endParaRPr lang="en-ZW" dirty="0"/>
          </a:p>
        </p:txBody>
      </p:sp>
    </p:spTree>
    <p:extLst>
      <p:ext uri="{BB962C8B-B14F-4D97-AF65-F5344CB8AC3E}">
        <p14:creationId xmlns:p14="http://schemas.microsoft.com/office/powerpoint/2010/main" val="117464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OVERVIEW</a:t>
            </a:r>
          </a:p>
        </p:txBody>
      </p:sp>
      <p:sp>
        <p:nvSpPr>
          <p:cNvPr id="3" name="Content Placeholder 2"/>
          <p:cNvSpPr>
            <a:spLocks noGrp="1"/>
          </p:cNvSpPr>
          <p:nvPr>
            <p:ph idx="1"/>
          </p:nvPr>
        </p:nvSpPr>
        <p:spPr/>
        <p:txBody>
          <a:bodyPr>
            <a:normAutofit/>
          </a:bodyPr>
          <a:lstStyle/>
          <a:p>
            <a:r>
              <a:rPr lang="en-US" sz="3600" dirty="0"/>
              <a:t>Key messages</a:t>
            </a:r>
          </a:p>
          <a:p>
            <a:r>
              <a:rPr lang="en-US" sz="3600" dirty="0"/>
              <a:t>Objectives </a:t>
            </a:r>
          </a:p>
          <a:p>
            <a:r>
              <a:rPr lang="en-US" sz="3600" dirty="0"/>
              <a:t>Meaning, conceptual frame and scope</a:t>
            </a:r>
          </a:p>
          <a:p>
            <a:r>
              <a:rPr lang="en-US" sz="3600" dirty="0"/>
              <a:t>Rwandan context and questions</a:t>
            </a:r>
          </a:p>
          <a:p>
            <a:r>
              <a:rPr lang="en-US" sz="3600" dirty="0"/>
              <a:t>Situation and gaps</a:t>
            </a:r>
          </a:p>
          <a:p>
            <a:r>
              <a:rPr lang="en-US" sz="3600" dirty="0"/>
              <a:t>10 Challenges</a:t>
            </a:r>
          </a:p>
          <a:p>
            <a:r>
              <a:rPr lang="en-US" sz="3600" dirty="0"/>
              <a:t>Recommendations</a:t>
            </a:r>
          </a:p>
        </p:txBody>
      </p:sp>
    </p:spTree>
    <p:extLst>
      <p:ext uri="{BB962C8B-B14F-4D97-AF65-F5344CB8AC3E}">
        <p14:creationId xmlns:p14="http://schemas.microsoft.com/office/powerpoint/2010/main" val="271782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allocation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3901041"/>
              </p:ext>
            </p:extLst>
          </p:nvPr>
        </p:nvGraphicFramePr>
        <p:xfrm>
          <a:off x="6216650" y="739775"/>
          <a:ext cx="4029042" cy="4899025"/>
        </p:xfrm>
        <a:graphic>
          <a:graphicData uri="http://schemas.openxmlformats.org/drawingml/2006/table">
            <a:tbl>
              <a:tblPr firstRow="1" bandRow="1">
                <a:tableStyleId>{5C22544A-7EE6-4342-B048-85BDC9FD1C3A}</a:tableStyleId>
              </a:tblPr>
              <a:tblGrid>
                <a:gridCol w="671507">
                  <a:extLst>
                    <a:ext uri="{9D8B030D-6E8A-4147-A177-3AD203B41FA5}">
                      <a16:colId xmlns:a16="http://schemas.microsoft.com/office/drawing/2014/main" val="20000"/>
                    </a:ext>
                  </a:extLst>
                </a:gridCol>
                <a:gridCol w="671507">
                  <a:extLst>
                    <a:ext uri="{9D8B030D-6E8A-4147-A177-3AD203B41FA5}">
                      <a16:colId xmlns:a16="http://schemas.microsoft.com/office/drawing/2014/main" val="20001"/>
                    </a:ext>
                  </a:extLst>
                </a:gridCol>
                <a:gridCol w="671507">
                  <a:extLst>
                    <a:ext uri="{9D8B030D-6E8A-4147-A177-3AD203B41FA5}">
                      <a16:colId xmlns:a16="http://schemas.microsoft.com/office/drawing/2014/main" val="20002"/>
                    </a:ext>
                  </a:extLst>
                </a:gridCol>
                <a:gridCol w="671507">
                  <a:extLst>
                    <a:ext uri="{9D8B030D-6E8A-4147-A177-3AD203B41FA5}">
                      <a16:colId xmlns:a16="http://schemas.microsoft.com/office/drawing/2014/main" val="20003"/>
                    </a:ext>
                  </a:extLst>
                </a:gridCol>
                <a:gridCol w="671507">
                  <a:extLst>
                    <a:ext uri="{9D8B030D-6E8A-4147-A177-3AD203B41FA5}">
                      <a16:colId xmlns:a16="http://schemas.microsoft.com/office/drawing/2014/main" val="20004"/>
                    </a:ext>
                  </a:extLst>
                </a:gridCol>
                <a:gridCol w="671507">
                  <a:extLst>
                    <a:ext uri="{9D8B030D-6E8A-4147-A177-3AD203B41FA5}">
                      <a16:colId xmlns:a16="http://schemas.microsoft.com/office/drawing/2014/main" val="20005"/>
                    </a:ext>
                  </a:extLst>
                </a:gridCol>
              </a:tblGrid>
              <a:tr h="979805">
                <a:tc>
                  <a:txBody>
                    <a:bodyPr/>
                    <a:lstStyle/>
                    <a:p>
                      <a:pPr>
                        <a:spcAft>
                          <a:spcPts val="0"/>
                        </a:spcAft>
                      </a:pPr>
                      <a:r>
                        <a:rPr lang="en-US" sz="2400" b="1" dirty="0">
                          <a:solidFill>
                            <a:srgbClr val="FF6600"/>
                          </a:solidFill>
                          <a:effectLst/>
                          <a:latin typeface="Times New Roman"/>
                          <a:ea typeface="ＭＳ 明朝"/>
                          <a:cs typeface="Times New Roman"/>
                        </a:rPr>
                        <a:t> </a:t>
                      </a:r>
                      <a:endParaRPr lang="en-ZW" sz="2400" b="1" dirty="0">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2018/18</a:t>
                      </a:r>
                      <a:endParaRPr lang="en-ZW" sz="2400" b="1" dirty="0">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2019/20</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2020/21</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2021/22</a:t>
                      </a:r>
                      <a:endParaRPr lang="en-ZW" sz="2400" b="1">
                        <a:effectLst/>
                        <a:latin typeface="Cambria"/>
                        <a:ea typeface="ＭＳ 明朝"/>
                        <a:cs typeface="Times New Roman"/>
                      </a:endParaRPr>
                    </a:p>
                  </a:txBody>
                  <a:tcPr marL="68580" marR="68580" marT="0" marB="0"/>
                </a:tc>
                <a:tc>
                  <a:txBody>
                    <a:bodyPr/>
                    <a:lstStyle/>
                    <a:p>
                      <a:pPr>
                        <a:spcAft>
                          <a:spcPts val="0"/>
                        </a:spcAft>
                      </a:pPr>
                      <a:r>
                        <a:rPr lang="en-US" sz="1600" b="1">
                          <a:effectLst/>
                          <a:latin typeface="Times New Roman"/>
                          <a:ea typeface="ＭＳ 明朝"/>
                          <a:cs typeface="Times New Roman"/>
                        </a:rPr>
                        <a:t>2022/23</a:t>
                      </a:r>
                      <a:endParaRPr lang="en-ZW" sz="2400" b="1">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979805">
                <a:tc>
                  <a:txBody>
                    <a:bodyPr/>
                    <a:lstStyle/>
                    <a:p>
                      <a:pPr>
                        <a:spcAft>
                          <a:spcPts val="0"/>
                        </a:spcAft>
                      </a:pPr>
                      <a:r>
                        <a:rPr lang="en-US" sz="1600" b="1">
                          <a:effectLst/>
                          <a:latin typeface="Times New Roman"/>
                          <a:ea typeface="ＭＳ 明朝"/>
                          <a:cs typeface="Times New Roman"/>
                        </a:rPr>
                        <a:t>Education</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278.2</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313.4</a:t>
                      </a:r>
                      <a:endParaRPr lang="en-ZW" sz="2400" b="1" dirty="0">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487.1</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479.1</a:t>
                      </a:r>
                      <a:endParaRPr lang="en-ZW" sz="2400" b="1">
                        <a:effectLst/>
                        <a:latin typeface="Cambria"/>
                        <a:ea typeface="ＭＳ 明朝"/>
                        <a:cs typeface="Times New Roman"/>
                      </a:endParaRPr>
                    </a:p>
                  </a:txBody>
                  <a:tcPr marL="68580" marR="68580" marT="0" marB="0"/>
                </a:tc>
                <a:tc>
                  <a:txBody>
                    <a:bodyPr/>
                    <a:lstStyle/>
                    <a:p>
                      <a:pPr>
                        <a:spcAft>
                          <a:spcPts val="0"/>
                        </a:spcAft>
                      </a:pPr>
                      <a:r>
                        <a:rPr lang="en-US" sz="1600" b="1">
                          <a:effectLst/>
                          <a:latin typeface="Times New Roman"/>
                          <a:ea typeface="ＭＳ 明朝"/>
                          <a:cs typeface="Times New Roman"/>
                        </a:rPr>
                        <a:t>573.5</a:t>
                      </a:r>
                      <a:endParaRPr lang="en-ZW" sz="2400" b="1">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979805">
                <a:tc>
                  <a:txBody>
                    <a:bodyPr/>
                    <a:lstStyle/>
                    <a:p>
                      <a:pPr>
                        <a:spcAft>
                          <a:spcPts val="0"/>
                        </a:spcAft>
                      </a:pPr>
                      <a:r>
                        <a:rPr lang="en-US" sz="1600" b="1">
                          <a:effectLst/>
                          <a:latin typeface="Times New Roman"/>
                          <a:ea typeface="ＭＳ 明朝"/>
                          <a:cs typeface="Times New Roman"/>
                        </a:rPr>
                        <a:t>Health</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232.4</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245.4</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282.3</a:t>
                      </a:r>
                      <a:endParaRPr lang="en-ZW" sz="2400" b="1" dirty="0">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441.4</a:t>
                      </a:r>
                      <a:endParaRPr lang="en-ZW" sz="2400" b="1" dirty="0">
                        <a:effectLst/>
                        <a:latin typeface="Cambria"/>
                        <a:ea typeface="ＭＳ 明朝"/>
                        <a:cs typeface="Times New Roman"/>
                      </a:endParaRPr>
                    </a:p>
                  </a:txBody>
                  <a:tcPr marL="68580" marR="68580" marT="0" marB="0"/>
                </a:tc>
                <a:tc>
                  <a:txBody>
                    <a:bodyPr/>
                    <a:lstStyle/>
                    <a:p>
                      <a:pPr>
                        <a:spcAft>
                          <a:spcPts val="0"/>
                        </a:spcAft>
                      </a:pPr>
                      <a:r>
                        <a:rPr lang="en-US" sz="1600" b="1">
                          <a:effectLst/>
                          <a:latin typeface="Times New Roman"/>
                          <a:ea typeface="ＭＳ 明朝"/>
                          <a:cs typeface="Times New Roman"/>
                        </a:rPr>
                        <a:t>365.2</a:t>
                      </a:r>
                      <a:endParaRPr lang="en-ZW" sz="2400" b="1">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979805">
                <a:tc>
                  <a:txBody>
                    <a:bodyPr/>
                    <a:lstStyle/>
                    <a:p>
                      <a:pPr>
                        <a:spcAft>
                          <a:spcPts val="0"/>
                        </a:spcAft>
                      </a:pPr>
                      <a:r>
                        <a:rPr lang="en-US" sz="1600" b="1">
                          <a:effectLst/>
                          <a:latin typeface="Times New Roman"/>
                          <a:ea typeface="ＭＳ 明朝"/>
                          <a:cs typeface="Times New Roman"/>
                        </a:rPr>
                        <a:t>WASH</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48.4</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45.5</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42.1</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55.7</a:t>
                      </a:r>
                      <a:endParaRPr lang="en-ZW" sz="2400" b="1" dirty="0">
                        <a:effectLst/>
                        <a:latin typeface="Cambria"/>
                        <a:ea typeface="ＭＳ 明朝"/>
                        <a:cs typeface="Times New Roman"/>
                      </a:endParaRPr>
                    </a:p>
                  </a:txBody>
                  <a:tcPr marL="68580" marR="68580" marT="0" marB="0"/>
                </a:tc>
                <a:tc>
                  <a:txBody>
                    <a:bodyPr/>
                    <a:lstStyle/>
                    <a:p>
                      <a:pPr>
                        <a:spcAft>
                          <a:spcPts val="0"/>
                        </a:spcAft>
                      </a:pPr>
                      <a:r>
                        <a:rPr lang="en-US" sz="1600" b="1">
                          <a:effectLst/>
                          <a:latin typeface="Times New Roman"/>
                          <a:ea typeface="ＭＳ 明朝"/>
                          <a:cs typeface="Times New Roman"/>
                        </a:rPr>
                        <a:t>78.3</a:t>
                      </a:r>
                      <a:endParaRPr lang="en-ZW" sz="2400" b="1">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979805">
                <a:tc>
                  <a:txBody>
                    <a:bodyPr/>
                    <a:lstStyle/>
                    <a:p>
                      <a:pPr>
                        <a:spcAft>
                          <a:spcPts val="0"/>
                        </a:spcAft>
                      </a:pPr>
                      <a:r>
                        <a:rPr lang="en-US" sz="1600" b="1">
                          <a:effectLst/>
                          <a:latin typeface="Times New Roman"/>
                          <a:ea typeface="ＭＳ 明朝"/>
                          <a:cs typeface="Times New Roman"/>
                        </a:rPr>
                        <a:t>SP</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141.1</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149</a:t>
                      </a:r>
                      <a:endParaRPr lang="en-ZW" sz="2400" b="1" dirty="0">
                        <a:effectLst/>
                        <a:latin typeface="Cambria"/>
                        <a:ea typeface="ＭＳ 明朝"/>
                        <a:cs typeface="Times New Roman"/>
                      </a:endParaRPr>
                    </a:p>
                  </a:txBody>
                  <a:tcPr marL="68580" marR="68580" marT="0" marB="0"/>
                </a:tc>
                <a:tc>
                  <a:txBody>
                    <a:bodyPr/>
                    <a:lstStyle/>
                    <a:p>
                      <a:pPr algn="ctr">
                        <a:spcAft>
                          <a:spcPts val="0"/>
                        </a:spcAft>
                      </a:pPr>
                      <a:r>
                        <a:rPr lang="en-US" sz="1600" b="1">
                          <a:effectLst/>
                          <a:latin typeface="Times New Roman"/>
                          <a:ea typeface="ＭＳ 明朝"/>
                          <a:cs typeface="Times New Roman"/>
                        </a:rPr>
                        <a:t>173.1</a:t>
                      </a:r>
                      <a:endParaRPr lang="en-ZW" sz="2400" b="1">
                        <a:effectLst/>
                        <a:latin typeface="Cambria"/>
                        <a:ea typeface="ＭＳ 明朝"/>
                        <a:cs typeface="Times New Roman"/>
                      </a:endParaRPr>
                    </a:p>
                  </a:txBody>
                  <a:tcPr marL="68580" marR="68580" marT="0" marB="0"/>
                </a:tc>
                <a:tc>
                  <a:txBody>
                    <a:bodyPr/>
                    <a:lstStyle/>
                    <a:p>
                      <a:pPr algn="ctr">
                        <a:spcAft>
                          <a:spcPts val="0"/>
                        </a:spcAft>
                      </a:pPr>
                      <a:r>
                        <a:rPr lang="en-US" sz="1600" b="1" dirty="0">
                          <a:effectLst/>
                          <a:latin typeface="Times New Roman"/>
                          <a:ea typeface="ＭＳ 明朝"/>
                          <a:cs typeface="Times New Roman"/>
                        </a:rPr>
                        <a:t>145.5</a:t>
                      </a:r>
                      <a:endParaRPr lang="en-ZW" sz="2400" b="1" dirty="0">
                        <a:effectLst/>
                        <a:latin typeface="Cambria"/>
                        <a:ea typeface="ＭＳ 明朝"/>
                        <a:cs typeface="Times New Roman"/>
                      </a:endParaRPr>
                    </a:p>
                  </a:txBody>
                  <a:tcPr marL="68580" marR="68580" marT="0" marB="0"/>
                </a:tc>
                <a:tc>
                  <a:txBody>
                    <a:bodyPr/>
                    <a:lstStyle/>
                    <a:p>
                      <a:pPr>
                        <a:spcAft>
                          <a:spcPts val="0"/>
                        </a:spcAft>
                      </a:pPr>
                      <a:r>
                        <a:rPr lang="en-US" sz="1600" b="1" dirty="0">
                          <a:effectLst/>
                          <a:latin typeface="Times New Roman"/>
                          <a:ea typeface="ＭＳ 明朝"/>
                          <a:cs typeface="Times New Roman"/>
                        </a:rPr>
                        <a:t>172.3</a:t>
                      </a:r>
                      <a:endParaRPr lang="en-ZW" sz="2400" b="1"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ext Placeholder 3"/>
          <p:cNvSpPr>
            <a:spLocks noGrp="1"/>
          </p:cNvSpPr>
          <p:nvPr>
            <p:ph type="body" sz="half" idx="2"/>
          </p:nvPr>
        </p:nvSpPr>
        <p:spPr>
          <a:xfrm>
            <a:off x="76200" y="1816100"/>
            <a:ext cx="5839885" cy="3822700"/>
          </a:xfrm>
        </p:spPr>
        <p:txBody>
          <a:bodyPr>
            <a:normAutofit fontScale="92500" lnSpcReduction="20000"/>
          </a:bodyPr>
          <a:lstStyle/>
          <a:p>
            <a:pPr marL="285750" indent="-285750" algn="l">
              <a:buFont typeface="Wingdings" charset="2"/>
              <a:buChar char="Ø"/>
            </a:pPr>
            <a:r>
              <a:rPr lang="en-US" dirty="0"/>
              <a:t>To be noted is that more than half the budget of education is allocated to pre primary and primary education.</a:t>
            </a:r>
          </a:p>
          <a:p>
            <a:pPr marL="285750" indent="-285750" algn="l">
              <a:buFont typeface="Wingdings" charset="2"/>
              <a:buChar char="Ø"/>
            </a:pPr>
            <a:r>
              <a:rPr lang="en-US" dirty="0"/>
              <a:t>The per cent share of major sectors in the budget 2022/2023 are as follows; Public Finance Management  36.9%,Education 12.3,JRLO 9.3,Health 7.8,Transport 5.8,Energy 5.0,Agriculture 3.6 an Environment 2.1.</a:t>
            </a:r>
          </a:p>
          <a:p>
            <a:pPr marL="285750" indent="-285750" algn="l">
              <a:buFont typeface="Wingdings" charset="2"/>
              <a:buChar char="Ø"/>
            </a:pPr>
            <a:r>
              <a:rPr lang="en-US" dirty="0"/>
              <a:t>P </a:t>
            </a:r>
            <a:r>
              <a:rPr lang="en-US" dirty="0" err="1"/>
              <a:t>ublic</a:t>
            </a:r>
            <a:r>
              <a:rPr lang="en-US" dirty="0"/>
              <a:t> spending on health 4.2 % (2017  ) better than the regional average of 2.4%  and income group 2.1%.</a:t>
            </a:r>
          </a:p>
          <a:p>
            <a:pPr marL="285750" indent="-285750" algn="l">
              <a:buFont typeface="Wingdings" charset="2"/>
              <a:buChar char="Ø"/>
            </a:pPr>
            <a:r>
              <a:rPr lang="en-US" dirty="0"/>
              <a:t>Education expenditure took 3.1 % of GDP (2018) lower than regional average  of 4.0% and for income group  of 3.6%. </a:t>
            </a:r>
            <a:endParaRPr lang="en-ZW" dirty="0"/>
          </a:p>
          <a:p>
            <a:pPr algn="l"/>
            <a:endParaRPr lang="en-US" dirty="0"/>
          </a:p>
        </p:txBody>
      </p:sp>
    </p:spTree>
    <p:extLst>
      <p:ext uri="{BB962C8B-B14F-4D97-AF65-F5344CB8AC3E}">
        <p14:creationId xmlns:p14="http://schemas.microsoft.com/office/powerpoint/2010/main" val="3186634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11125200" cy="5510537"/>
          </a:xfrm>
        </p:spPr>
        <p:txBody>
          <a:bodyPr>
            <a:normAutofit/>
          </a:bodyPr>
          <a:lstStyle/>
          <a:p>
            <a:r>
              <a:rPr lang="en-US" dirty="0"/>
              <a:t>Policy…   PRSP ,Vision 2020,EDPRS, had human resource development as priority .Organizations  and programmes to help with human capital development over years have been put in place; HIDA, PSCBS, RDB </a:t>
            </a:r>
            <a:r>
              <a:rPr lang="en-US" dirty="0" err="1"/>
              <a:t>etc</a:t>
            </a:r>
            <a:endParaRPr lang="en-US" dirty="0"/>
          </a:p>
          <a:p>
            <a:r>
              <a:rPr lang="en-US" dirty="0"/>
              <a:t>UN ,INGOs Universities and Research networks  participate in human capital building.</a:t>
            </a:r>
          </a:p>
          <a:p>
            <a:r>
              <a:rPr lang="en-US" dirty="0"/>
              <a:t>New challenges arising from problems of pandemics like COVID 19 and  climate change  effects need skills in addressing them </a:t>
            </a:r>
          </a:p>
          <a:p>
            <a:r>
              <a:rPr lang="en-US" dirty="0"/>
              <a:t>Technology access and skills are important in building human capita today. Infrastructure and resources  need to be planned for  including use of AI</a:t>
            </a:r>
          </a:p>
          <a:p>
            <a:r>
              <a:rPr lang="en-RW" dirty="0"/>
              <a:t>T</a:t>
            </a:r>
            <a:r>
              <a:rPr lang="en-US" dirty="0"/>
              <a:t>h</a:t>
            </a:r>
            <a:r>
              <a:rPr lang="en-RW" dirty="0"/>
              <a:t>ere is need to link academia and industry; and ensure all grtafduates master IT and have emough prcatical skills required onn the market</a:t>
            </a:r>
          </a:p>
          <a:p>
            <a:pPr marL="0" indent="0">
              <a:buNone/>
            </a:pPr>
            <a:endParaRPr lang="en-US" dirty="0"/>
          </a:p>
        </p:txBody>
      </p:sp>
    </p:spTree>
    <p:extLst>
      <p:ext uri="{BB962C8B-B14F-4D97-AF65-F5344CB8AC3E}">
        <p14:creationId xmlns:p14="http://schemas.microsoft.com/office/powerpoint/2010/main" val="177737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5.Recommendations </a:t>
            </a:r>
          </a:p>
        </p:txBody>
      </p:sp>
      <p:sp>
        <p:nvSpPr>
          <p:cNvPr id="3" name="Content Placeholder 2"/>
          <p:cNvSpPr>
            <a:spLocks noGrp="1"/>
          </p:cNvSpPr>
          <p:nvPr>
            <p:ph idx="1"/>
          </p:nvPr>
        </p:nvSpPr>
        <p:spPr>
          <a:xfrm>
            <a:off x="228600" y="1425388"/>
            <a:ext cx="9658351" cy="4612342"/>
          </a:xfrm>
        </p:spPr>
        <p:txBody>
          <a:bodyPr>
            <a:normAutofit/>
          </a:bodyPr>
          <a:lstStyle/>
          <a:p>
            <a:pPr algn="just"/>
            <a:r>
              <a:rPr lang="en-US" sz="2100" b="1" dirty="0"/>
              <a:t>The overall recommendation is addressing each of the questions posed and each of the challenges proposed. </a:t>
            </a:r>
            <a:endParaRPr lang="en-ZW" sz="2100" dirty="0"/>
          </a:p>
          <a:p>
            <a:pPr algn="just"/>
            <a:r>
              <a:rPr lang="en-US" sz="2100" b="1" dirty="0"/>
              <a:t> </a:t>
            </a:r>
            <a:r>
              <a:rPr lang="en-US" sz="2100" dirty="0"/>
              <a:t>There are multiple stakeholders   in government UN development partners and Civil Society  who contribute variously to the human capital building effort in Rwanda. There is a need for a comprehensive coordination mechanism to implement and monitor human capital building holistically</a:t>
            </a:r>
          </a:p>
          <a:p>
            <a:pPr algn="just"/>
            <a:r>
              <a:rPr lang="en-US" sz="2100" dirty="0"/>
              <a:t>Mechanisms of mobilizing resources including the private sector need to  be put in place.</a:t>
            </a:r>
            <a:endParaRPr lang="en-ZW" sz="2100" dirty="0"/>
          </a:p>
          <a:p>
            <a:endParaRPr lang="en-US" dirty="0"/>
          </a:p>
        </p:txBody>
      </p:sp>
    </p:spTree>
    <p:extLst>
      <p:ext uri="{BB962C8B-B14F-4D97-AF65-F5344CB8AC3E}">
        <p14:creationId xmlns:p14="http://schemas.microsoft.com/office/powerpoint/2010/main" val="4257564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51156"/>
            <a:ext cx="11277600" cy="5894975"/>
          </a:xfrm>
        </p:spPr>
        <p:txBody>
          <a:bodyPr>
            <a:normAutofit fontScale="47500" lnSpcReduction="20000"/>
          </a:bodyPr>
          <a:lstStyle/>
          <a:p>
            <a:pPr marL="0" indent="0">
              <a:buNone/>
            </a:pPr>
            <a:endParaRPr lang="en-ZW" sz="6400" dirty="0"/>
          </a:p>
          <a:p>
            <a:pPr lvl="0" algn="just"/>
            <a:r>
              <a:rPr lang="en-US" sz="6000" dirty="0"/>
              <a:t>Measuring and monitoring human capital building  and policy response and implementation needs to be accelerated</a:t>
            </a:r>
            <a:endParaRPr lang="en-ZW" sz="6000" dirty="0"/>
          </a:p>
          <a:p>
            <a:pPr lvl="0"/>
            <a:r>
              <a:rPr lang="en-US" sz="6000" dirty="0"/>
              <a:t>Data, modeling  as well as micro and macro level evidence collection and dissemination for policy action assist in making sure both short and long term scenarios for which human capital building is strong are articulated and planning uncertainties reduced</a:t>
            </a:r>
            <a:endParaRPr lang="en-ZW" sz="6000" dirty="0"/>
          </a:p>
          <a:p>
            <a:pPr lvl="0"/>
            <a:r>
              <a:rPr lang="en-US" sz="6000" dirty="0"/>
              <a:t>Advocacy and dialogue on human capital building and prioritization as well sequencing of  interventions among different areas is important especially among non governmental actors</a:t>
            </a:r>
            <a:endParaRPr lang="en-ZW" sz="6000" dirty="0"/>
          </a:p>
          <a:p>
            <a:endParaRPr lang="en-US" dirty="0"/>
          </a:p>
        </p:txBody>
      </p:sp>
    </p:spTree>
    <p:extLst>
      <p:ext uri="{BB962C8B-B14F-4D97-AF65-F5344CB8AC3E}">
        <p14:creationId xmlns:p14="http://schemas.microsoft.com/office/powerpoint/2010/main" val="1939945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276600" y="1219200"/>
            <a:ext cx="5401097" cy="2376264"/>
          </a:xfrm>
        </p:spPr>
        <p:txBody>
          <a:bodyPr/>
          <a:lstStyle/>
          <a:p>
            <a:pPr algn="ctr"/>
            <a:endParaRPr lang="en-US" sz="6000" i="1" dirty="0">
              <a:solidFill>
                <a:schemeClr val="accent2">
                  <a:lumMod val="75000"/>
                </a:schemeClr>
              </a:solidFill>
            </a:endParaRPr>
          </a:p>
          <a:p>
            <a:pPr algn="ctr"/>
            <a:r>
              <a:rPr lang="en-US" sz="6000" i="1" dirty="0">
                <a:solidFill>
                  <a:schemeClr val="accent2">
                    <a:lumMod val="75000"/>
                  </a:schemeClr>
                </a:solidFill>
              </a:rPr>
              <a:t>Thank You!</a:t>
            </a:r>
          </a:p>
        </p:txBody>
      </p:sp>
      <p:sp>
        <p:nvSpPr>
          <p:cNvPr id="3" name="Text Placeholder 4"/>
          <p:cNvSpPr>
            <a:spLocks noGrp="1"/>
          </p:cNvSpPr>
          <p:nvPr>
            <p:ph type="body" sz="quarter" idx="10"/>
          </p:nvPr>
        </p:nvSpPr>
        <p:spPr>
          <a:xfrm>
            <a:off x="3124200" y="3733800"/>
            <a:ext cx="5401097" cy="1600200"/>
          </a:xfrm>
        </p:spPr>
        <p:txBody>
          <a:bodyPr/>
          <a:lstStyle/>
          <a:p>
            <a:endParaRPr lang="en-US" sz="1200" b="0" dirty="0">
              <a:solidFill>
                <a:srgbClr val="00B0F0"/>
              </a:solidFill>
            </a:endParaRPr>
          </a:p>
          <a:p>
            <a:pPr algn="ctr"/>
            <a:endParaRPr lang="en-US" sz="1200" b="0" dirty="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1"/>
            <a:ext cx="7583487" cy="553569"/>
          </a:xfrm>
        </p:spPr>
        <p:txBody>
          <a:bodyPr/>
          <a:lstStyle/>
          <a:p>
            <a:r>
              <a:rPr lang="en-US" dirty="0"/>
              <a:t>Messages </a:t>
            </a:r>
          </a:p>
        </p:txBody>
      </p:sp>
      <p:sp>
        <p:nvSpPr>
          <p:cNvPr id="3" name="Content Placeholder 2"/>
          <p:cNvSpPr>
            <a:spLocks noGrp="1"/>
          </p:cNvSpPr>
          <p:nvPr>
            <p:ph idx="1"/>
          </p:nvPr>
        </p:nvSpPr>
        <p:spPr>
          <a:xfrm>
            <a:off x="609600" y="934570"/>
            <a:ext cx="10972799" cy="5727231"/>
          </a:xfrm>
        </p:spPr>
        <p:txBody>
          <a:bodyPr>
            <a:noAutofit/>
          </a:bodyPr>
          <a:lstStyle/>
          <a:p>
            <a:pPr marL="0" indent="0" algn="just">
              <a:buNone/>
            </a:pPr>
            <a:r>
              <a:rPr lang="en-US" sz="2800" dirty="0"/>
              <a:t>1</a:t>
            </a:r>
            <a:r>
              <a:rPr lang="en-US" sz="3600" dirty="0"/>
              <a:t>.</a:t>
            </a:r>
            <a:r>
              <a:rPr lang="en-US" sz="2800" dirty="0"/>
              <a:t>Human capital building is key to economic growth and sustainable development especially in low income countries seeking transformation and periods of  after shocks recovery  from pandemics</a:t>
            </a:r>
          </a:p>
          <a:p>
            <a:pPr marL="0" indent="0" algn="just">
              <a:buNone/>
            </a:pPr>
            <a:endParaRPr lang="en-ZW" dirty="0"/>
          </a:p>
          <a:p>
            <a:pPr marL="0" indent="0" algn="just">
              <a:buNone/>
            </a:pPr>
            <a:r>
              <a:rPr lang="en-US" sz="2800" dirty="0"/>
              <a:t>2.Human capital building should not be truncated to education and health  and workforce skills formation. Its multisectoral, multilevel and needs a long term perspective but which needs to be coordinated</a:t>
            </a:r>
            <a:endParaRPr lang="en-ZW" sz="2800" dirty="0"/>
          </a:p>
          <a:p>
            <a:endParaRPr lang="en-US" sz="3200" dirty="0"/>
          </a:p>
        </p:txBody>
      </p:sp>
    </p:spTree>
    <p:extLst>
      <p:ext uri="{BB962C8B-B14F-4D97-AF65-F5344CB8AC3E}">
        <p14:creationId xmlns:p14="http://schemas.microsoft.com/office/powerpoint/2010/main" val="257363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5601B-849A-588C-C553-E0D4B9E6D760}"/>
              </a:ext>
            </a:extLst>
          </p:cNvPr>
          <p:cNvSpPr>
            <a:spLocks noGrp="1"/>
          </p:cNvSpPr>
          <p:nvPr>
            <p:ph type="title"/>
          </p:nvPr>
        </p:nvSpPr>
        <p:spPr/>
        <p:txBody>
          <a:bodyPr/>
          <a:lstStyle/>
          <a:p>
            <a:r>
              <a:rPr lang="en-US" dirty="0"/>
              <a:t>                 Messages </a:t>
            </a:r>
            <a:endParaRPr lang="en-RW" dirty="0"/>
          </a:p>
        </p:txBody>
      </p:sp>
      <p:sp>
        <p:nvSpPr>
          <p:cNvPr id="3" name="Content Placeholder 2">
            <a:extLst>
              <a:ext uri="{FF2B5EF4-FFF2-40B4-BE49-F238E27FC236}">
                <a16:creationId xmlns:a16="http://schemas.microsoft.com/office/drawing/2014/main" id="{65A394C9-DB66-5F89-26C2-32B531B74BEA}"/>
              </a:ext>
            </a:extLst>
          </p:cNvPr>
          <p:cNvSpPr>
            <a:spLocks noGrp="1"/>
          </p:cNvSpPr>
          <p:nvPr>
            <p:ph idx="1"/>
          </p:nvPr>
        </p:nvSpPr>
        <p:spPr/>
        <p:txBody>
          <a:bodyPr/>
          <a:lstStyle/>
          <a:p>
            <a:pPr marL="0" indent="0" algn="just">
              <a:buNone/>
            </a:pPr>
            <a:r>
              <a:rPr lang="en-US" sz="2400" dirty="0"/>
              <a:t>3.Rwanda has performed  extremely well in recovering from the effects of the Genocide against the Tutsi and human development  and remarkable steps in building human capital have been taken</a:t>
            </a:r>
          </a:p>
          <a:p>
            <a:pPr marL="0" indent="0" algn="just">
              <a:buNone/>
            </a:pPr>
            <a:endParaRPr lang="en-ZW" sz="2400" dirty="0"/>
          </a:p>
          <a:p>
            <a:pPr marL="0" indent="0" algn="just">
              <a:buNone/>
            </a:pPr>
            <a:r>
              <a:rPr lang="en-US" sz="2400" dirty="0"/>
              <a:t>4.Rwanda is however still poor with worrying levels of  children stunting and a low human development index. More miles needs to be covered </a:t>
            </a:r>
          </a:p>
          <a:p>
            <a:pPr marL="0" indent="0" algn="just">
              <a:buNone/>
            </a:pPr>
            <a:endParaRPr lang="en-ZW" sz="2400" dirty="0"/>
          </a:p>
          <a:p>
            <a:pPr marL="0" indent="0" algn="just">
              <a:buNone/>
            </a:pPr>
            <a:r>
              <a:rPr lang="en-US" sz="2400" dirty="0"/>
              <a:t>5.Building a knowledge based  economy and transforming the economy  of Rwanda and especially in the post COVID era needs new effort in policy formulation and implementation in sequencing and prioritizing drivers of sustainable development</a:t>
            </a:r>
            <a:endParaRPr lang="en-ZW" sz="2400" dirty="0"/>
          </a:p>
          <a:p>
            <a:endParaRPr lang="en-RW" dirty="0"/>
          </a:p>
        </p:txBody>
      </p:sp>
      <p:sp>
        <p:nvSpPr>
          <p:cNvPr id="4" name="Footer Placeholder 3">
            <a:extLst>
              <a:ext uri="{FF2B5EF4-FFF2-40B4-BE49-F238E27FC236}">
                <a16:creationId xmlns:a16="http://schemas.microsoft.com/office/drawing/2014/main" id="{2256795F-5132-4A97-D983-B61CD3E42F46}"/>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2CFD0C32-9825-B5C8-1C77-F1FCF2693C65}"/>
              </a:ext>
            </a:extLst>
          </p:cNvPr>
          <p:cNvSpPr>
            <a:spLocks noGrp="1"/>
          </p:cNvSpPr>
          <p:nvPr>
            <p:ph type="sldNum" sz="quarter" idx="12"/>
          </p:nvPr>
        </p:nvSpPr>
        <p:spPr/>
        <p:txBody>
          <a:bodyPr/>
          <a:lstStyle/>
          <a:p>
            <a:fld id="{3D640AE0-154F-4BE7-A0D9-8F9D1AC9D22B}" type="slidenum">
              <a:rPr lang="en-US" smtClean="0"/>
              <a:t>4</a:t>
            </a:fld>
            <a:endParaRPr lang="en-US"/>
          </a:p>
        </p:txBody>
      </p:sp>
    </p:spTree>
    <p:extLst>
      <p:ext uri="{BB962C8B-B14F-4D97-AF65-F5344CB8AC3E}">
        <p14:creationId xmlns:p14="http://schemas.microsoft.com/office/powerpoint/2010/main" val="338133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1"/>
            <a:ext cx="7583487" cy="553569"/>
          </a:xfrm>
        </p:spPr>
        <p:txBody>
          <a:bodyPr/>
          <a:lstStyle/>
          <a:p>
            <a:r>
              <a:rPr lang="en-US" dirty="0"/>
              <a:t>Objectives </a:t>
            </a:r>
          </a:p>
        </p:txBody>
      </p:sp>
      <p:sp>
        <p:nvSpPr>
          <p:cNvPr id="3" name="Content Placeholder 2"/>
          <p:cNvSpPr>
            <a:spLocks noGrp="1"/>
          </p:cNvSpPr>
          <p:nvPr>
            <p:ph idx="1"/>
          </p:nvPr>
        </p:nvSpPr>
        <p:spPr>
          <a:xfrm>
            <a:off x="381000" y="1054386"/>
            <a:ext cx="10896600" cy="4983344"/>
          </a:xfrm>
        </p:spPr>
        <p:txBody>
          <a:bodyPr>
            <a:normAutofit/>
          </a:bodyPr>
          <a:lstStyle/>
          <a:p>
            <a:pPr lvl="0"/>
            <a:r>
              <a:rPr lang="en-US" dirty="0"/>
              <a:t>To define concisely the meaning and scope of human capital building as it is referred to in policy discourses and strategies</a:t>
            </a:r>
            <a:endParaRPr lang="en-ZW" dirty="0"/>
          </a:p>
          <a:p>
            <a:pPr lvl="0"/>
            <a:r>
              <a:rPr lang="en-US" dirty="0"/>
              <a:t>To elaborate the Rwandan context of human capital building and gaps that need to be addressed</a:t>
            </a:r>
            <a:endParaRPr lang="en-ZW" dirty="0"/>
          </a:p>
          <a:p>
            <a:pPr lvl="0"/>
            <a:r>
              <a:rPr lang="en-US" dirty="0"/>
              <a:t>To </a:t>
            </a:r>
            <a:r>
              <a:rPr lang="en-US" dirty="0" err="1"/>
              <a:t>analyse</a:t>
            </a:r>
            <a:r>
              <a:rPr lang="en-US" dirty="0"/>
              <a:t>  on the situation of major human capital building components in Rwanda and their evolution in Rwanda</a:t>
            </a:r>
            <a:endParaRPr lang="en-ZW" dirty="0"/>
          </a:p>
          <a:p>
            <a:pPr lvl="0"/>
            <a:r>
              <a:rPr lang="en-US" dirty="0"/>
              <a:t>To </a:t>
            </a:r>
            <a:r>
              <a:rPr lang="en-US" dirty="0" err="1"/>
              <a:t>summarise</a:t>
            </a:r>
            <a:r>
              <a:rPr lang="en-US" dirty="0"/>
              <a:t> the major challenges that the human capacity building functions in Rwanda </a:t>
            </a:r>
            <a:endParaRPr lang="en-ZW" dirty="0"/>
          </a:p>
          <a:p>
            <a:pPr lvl="0"/>
            <a:r>
              <a:rPr lang="en-US" dirty="0"/>
              <a:t>To make succinct recommendations on what policy response would be required and strategic in the current development trajectory and planning in Rwanda</a:t>
            </a:r>
            <a:endParaRPr lang="en-ZW" dirty="0"/>
          </a:p>
          <a:p>
            <a:endParaRPr lang="en-US" dirty="0"/>
          </a:p>
        </p:txBody>
      </p:sp>
    </p:spTree>
    <p:extLst>
      <p:ext uri="{BB962C8B-B14F-4D97-AF65-F5344CB8AC3E}">
        <p14:creationId xmlns:p14="http://schemas.microsoft.com/office/powerpoint/2010/main" val="52029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1.Meaning and scope</a:t>
            </a:r>
          </a:p>
        </p:txBody>
      </p:sp>
      <p:sp>
        <p:nvSpPr>
          <p:cNvPr id="3" name="Content Placeholder 2"/>
          <p:cNvSpPr>
            <a:spLocks noGrp="1"/>
          </p:cNvSpPr>
          <p:nvPr>
            <p:ph idx="1"/>
          </p:nvPr>
        </p:nvSpPr>
        <p:spPr/>
        <p:txBody>
          <a:bodyPr>
            <a:normAutofit/>
          </a:bodyPr>
          <a:lstStyle/>
          <a:p>
            <a:pPr marL="0" indent="0" algn="just">
              <a:buNone/>
            </a:pPr>
            <a:r>
              <a:rPr lang="en-US" dirty="0"/>
              <a:t>Human capital refers to the economic value of an employee’s skills and experience. This count things like education, training, intelligence, health and even quality like loyalty and punctuality that offers value to an employer.  Human Capital is an intangible asset. </a:t>
            </a:r>
            <a:r>
              <a:rPr lang="en-US" dirty="0" err="1"/>
              <a:t>Tamplin</a:t>
            </a:r>
            <a:r>
              <a:rPr lang="en-US" dirty="0"/>
              <a:t> 2020</a:t>
            </a:r>
          </a:p>
          <a:p>
            <a:pPr marL="0" indent="0" algn="just">
              <a:buNone/>
            </a:pPr>
            <a:endParaRPr lang="en-US" dirty="0"/>
          </a:p>
          <a:p>
            <a:pPr algn="just">
              <a:buFont typeface="Wingdings" charset="2"/>
              <a:buChar char="u"/>
            </a:pPr>
            <a:r>
              <a:rPr lang="en-US" dirty="0"/>
              <a:t>Rich discourse since 1960s. </a:t>
            </a:r>
            <a:r>
              <a:rPr lang="en-US" dirty="0" err="1"/>
              <a:t>Becker,Shultz</a:t>
            </a:r>
            <a:endParaRPr lang="en-US" dirty="0"/>
          </a:p>
          <a:p>
            <a:pPr algn="just">
              <a:buFont typeface="Wingdings" charset="2"/>
              <a:buChar char="u"/>
            </a:pPr>
            <a:r>
              <a:rPr lang="en-US" dirty="0"/>
              <a:t>Wide research…World Bank ..</a:t>
            </a:r>
            <a:r>
              <a:rPr lang="en-US" dirty="0" err="1"/>
              <a:t>etc</a:t>
            </a:r>
            <a:endParaRPr lang="en-US" dirty="0"/>
          </a:p>
          <a:p>
            <a:pPr algn="just">
              <a:buFont typeface="Wingdings" charset="2"/>
              <a:buChar char="u"/>
            </a:pPr>
            <a:r>
              <a:rPr lang="en-US" dirty="0"/>
              <a:t>Narrow or truncated approach ..at times focusing on area of </a:t>
            </a:r>
            <a:r>
              <a:rPr lang="en-US" dirty="0" err="1"/>
              <a:t>interest,..workforce</a:t>
            </a:r>
            <a:r>
              <a:rPr lang="en-US" dirty="0"/>
              <a:t>, education ,</a:t>
            </a:r>
            <a:r>
              <a:rPr lang="en-US" dirty="0" err="1"/>
              <a:t>skills,children</a:t>
            </a:r>
            <a:r>
              <a:rPr lang="en-US" dirty="0"/>
              <a:t>, corporate </a:t>
            </a:r>
            <a:endParaRPr lang="en-ZW" dirty="0"/>
          </a:p>
          <a:p>
            <a:pPr algn="just"/>
            <a:endParaRPr lang="en-US" dirty="0"/>
          </a:p>
        </p:txBody>
      </p:sp>
    </p:spTree>
    <p:extLst>
      <p:ext uri="{BB962C8B-B14F-4D97-AF65-F5344CB8AC3E}">
        <p14:creationId xmlns:p14="http://schemas.microsoft.com/office/powerpoint/2010/main" val="146181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04256" y="1859"/>
            <a:ext cx="7583487" cy="5654317"/>
          </a:xfrm>
        </p:spPr>
        <p:txBody>
          <a:bodyPr/>
          <a:lstStyle/>
          <a:p>
            <a:r>
              <a:rPr lang="en-US" dirty="0"/>
              <a:t>Components</a:t>
            </a:r>
          </a:p>
          <a:p>
            <a:pPr marL="0" indent="0">
              <a:buNone/>
            </a:pPr>
            <a:endParaRPr lang="en-US" dirty="0"/>
          </a:p>
        </p:txBody>
      </p:sp>
      <p:pic>
        <p:nvPicPr>
          <p:cNvPr id="7" name="Picture 6"/>
          <p:cNvPicPr>
            <a:picLocks noChangeAspect="1"/>
          </p:cNvPicPr>
          <p:nvPr/>
        </p:nvPicPr>
        <p:blipFill>
          <a:blip r:embed="rId2"/>
          <a:stretch>
            <a:fillRect/>
          </a:stretch>
        </p:blipFill>
        <p:spPr>
          <a:xfrm>
            <a:off x="457200" y="762000"/>
            <a:ext cx="10896600" cy="5559488"/>
          </a:xfrm>
          <a:prstGeom prst="rect">
            <a:avLst/>
          </a:prstGeom>
        </p:spPr>
      </p:pic>
    </p:spTree>
    <p:extLst>
      <p:ext uri="{BB962C8B-B14F-4D97-AF65-F5344CB8AC3E}">
        <p14:creationId xmlns:p14="http://schemas.microsoft.com/office/powerpoint/2010/main" val="303429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2.Rwandan context and questions</a:t>
            </a:r>
          </a:p>
        </p:txBody>
      </p:sp>
      <p:sp>
        <p:nvSpPr>
          <p:cNvPr id="3" name="Content Placeholder 2"/>
          <p:cNvSpPr>
            <a:spLocks noGrp="1"/>
          </p:cNvSpPr>
          <p:nvPr>
            <p:ph idx="1"/>
          </p:nvPr>
        </p:nvSpPr>
        <p:spPr/>
        <p:txBody>
          <a:bodyPr/>
          <a:lstStyle/>
          <a:p>
            <a:r>
              <a:rPr lang="en-US" sz="2800" dirty="0"/>
              <a:t>Rwanda and capital availability and </a:t>
            </a:r>
            <a:r>
              <a:rPr lang="en-US" sz="2800" dirty="0" err="1"/>
              <a:t>access..natural</a:t>
            </a:r>
            <a:r>
              <a:rPr lang="en-US" sz="2800" dirty="0"/>
              <a:t>, financial, physical  makes human capital a major priority</a:t>
            </a:r>
          </a:p>
          <a:p>
            <a:endParaRPr lang="en-US" sz="2800" dirty="0"/>
          </a:p>
          <a:p>
            <a:r>
              <a:rPr lang="en-US" sz="2800" dirty="0"/>
              <a:t>Genocide Against Tutsi effects and implications to human capital…1 in 7 dead and 1 in 3 displaced in 1994</a:t>
            </a:r>
          </a:p>
          <a:p>
            <a:endParaRPr lang="en-US" sz="2800" dirty="0"/>
          </a:p>
          <a:p>
            <a:r>
              <a:rPr lang="en-US" sz="2800" dirty="0"/>
              <a:t>Rwanda economic recovery path and place of human capital ..Vision 2020,EDPRS 1 and  2, NST,SDGs and Vision 2050</a:t>
            </a:r>
          </a:p>
          <a:p>
            <a:pPr marL="0" indent="0">
              <a:buNone/>
            </a:pPr>
            <a:endParaRPr lang="en-US" sz="2800" dirty="0"/>
          </a:p>
          <a:p>
            <a:r>
              <a:rPr lang="en-US" sz="2800" dirty="0"/>
              <a:t>COVID 19  and global shocks</a:t>
            </a:r>
          </a:p>
        </p:txBody>
      </p:sp>
    </p:spTree>
    <p:extLst>
      <p:ext uri="{BB962C8B-B14F-4D97-AF65-F5344CB8AC3E}">
        <p14:creationId xmlns:p14="http://schemas.microsoft.com/office/powerpoint/2010/main" val="169638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1000"/>
            <a:ext cx="7583487" cy="529606"/>
          </a:xfrm>
        </p:spPr>
        <p:txBody>
          <a:bodyPr/>
          <a:lstStyle/>
          <a:p>
            <a:r>
              <a:rPr lang="en-US" dirty="0"/>
              <a:t>Questions</a:t>
            </a:r>
          </a:p>
        </p:txBody>
      </p:sp>
      <p:sp>
        <p:nvSpPr>
          <p:cNvPr id="3" name="Content Placeholder 2"/>
          <p:cNvSpPr>
            <a:spLocks noGrp="1"/>
          </p:cNvSpPr>
          <p:nvPr>
            <p:ph idx="1"/>
          </p:nvPr>
        </p:nvSpPr>
        <p:spPr>
          <a:xfrm>
            <a:off x="381000" y="910606"/>
            <a:ext cx="11049000" cy="5127124"/>
          </a:xfrm>
        </p:spPr>
        <p:txBody>
          <a:bodyPr/>
          <a:lstStyle/>
          <a:p>
            <a:r>
              <a:rPr lang="en-US" dirty="0"/>
              <a:t>That 29 years after a collapse of the economy Rwanda is among the most competitive countries in Africa  has meant a lot was done in terms of human capital building. What was done and what have been the outcomes?</a:t>
            </a:r>
          </a:p>
          <a:p>
            <a:endParaRPr lang="en-US" dirty="0"/>
          </a:p>
          <a:p>
            <a:r>
              <a:rPr lang="en-US" dirty="0"/>
              <a:t>But Rwanda is still a poor country what needs to be done involving human capital in the next 25 years,100 years .. Do we have a long term perspective of human capital building?</a:t>
            </a:r>
          </a:p>
          <a:p>
            <a:endParaRPr lang="en-US" dirty="0"/>
          </a:p>
          <a:p>
            <a:r>
              <a:rPr lang="en-US" dirty="0"/>
              <a:t>Which are the best policy opportunities to stimulate  rapid economic growth  from the human capital perspective?</a:t>
            </a:r>
            <a:endParaRPr lang="en-ZW" dirty="0"/>
          </a:p>
          <a:p>
            <a:endParaRPr lang="en-US" sz="1800" dirty="0"/>
          </a:p>
          <a:p>
            <a:endParaRPr lang="en-US" sz="1800" dirty="0"/>
          </a:p>
          <a:p>
            <a:endParaRPr lang="en-ZW" sz="1800" dirty="0"/>
          </a:p>
          <a:p>
            <a:endParaRPr lang="en-US" sz="2800" dirty="0"/>
          </a:p>
        </p:txBody>
      </p:sp>
    </p:spTree>
    <p:extLst>
      <p:ext uri="{BB962C8B-B14F-4D97-AF65-F5344CB8AC3E}">
        <p14:creationId xmlns:p14="http://schemas.microsoft.com/office/powerpoint/2010/main" val="2166766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2591</TotalTime>
  <Words>2142</Words>
  <Application>Microsoft Macintosh PowerPoint</Application>
  <PresentationFormat>Widescreen</PresentationFormat>
  <Paragraphs>335</Paragraphs>
  <Slides>24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Bookman Old Style</vt:lpstr>
      <vt:lpstr>Calibri</vt:lpstr>
      <vt:lpstr>Cambria</vt:lpstr>
      <vt:lpstr>Lucida Grande</vt:lpstr>
      <vt:lpstr>Times New Roman</vt:lpstr>
      <vt:lpstr>Trebuchet MS</vt:lpstr>
      <vt:lpstr>Wingdings</vt:lpstr>
      <vt:lpstr>Wingdings 2</vt:lpstr>
      <vt:lpstr>Wingdings 3</vt:lpstr>
      <vt:lpstr>Default Theme</vt:lpstr>
      <vt:lpstr>PowerPoint Presentation</vt:lpstr>
      <vt:lpstr>                         OVERVIEW</vt:lpstr>
      <vt:lpstr>Messages </vt:lpstr>
      <vt:lpstr>                 Messages </vt:lpstr>
      <vt:lpstr>Objectives </vt:lpstr>
      <vt:lpstr>                        1.Meaning and scope</vt:lpstr>
      <vt:lpstr>PowerPoint Presentation</vt:lpstr>
      <vt:lpstr>                      2.Rwandan context and questions</vt:lpstr>
      <vt:lpstr>Questions</vt:lpstr>
      <vt:lpstr>.</vt:lpstr>
      <vt:lpstr>3.Situation </vt:lpstr>
      <vt:lpstr>4.Challenges </vt:lpstr>
      <vt:lpstr>PowerPoint Presentation</vt:lpstr>
      <vt:lpstr>.</vt:lpstr>
      <vt:lpstr>Indicators of situation and challenges </vt:lpstr>
      <vt:lpstr>Education</vt:lpstr>
      <vt:lpstr>Health indicators</vt:lpstr>
      <vt:lpstr>Population trends </vt:lpstr>
      <vt:lpstr>Human Capital index</vt:lpstr>
      <vt:lpstr>Budget allocation </vt:lpstr>
      <vt:lpstr>PowerPoint Presentation</vt:lpstr>
      <vt:lpstr>                5.Recommendations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Microsoft Office User</cp:lastModifiedBy>
  <cp:revision>176</cp:revision>
  <cp:lastPrinted>2013-05-17T08:49:18Z</cp:lastPrinted>
  <dcterms:created xsi:type="dcterms:W3CDTF">2012-08-21T12:53:26Z</dcterms:created>
  <dcterms:modified xsi:type="dcterms:W3CDTF">2023-06-09T09:02:29Z</dcterms:modified>
</cp:coreProperties>
</file>