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6" r:id="rId1"/>
  </p:sldMasterIdLst>
  <p:notesMasterIdLst>
    <p:notesMasterId r:id="rId29"/>
  </p:notesMasterIdLst>
  <p:handoutMasterIdLst>
    <p:handoutMasterId r:id="rId30"/>
  </p:handoutMasterIdLst>
  <p:sldIdLst>
    <p:sldId id="399" r:id="rId2"/>
    <p:sldId id="312" r:id="rId3"/>
    <p:sldId id="532" r:id="rId4"/>
    <p:sldId id="553" r:id="rId5"/>
    <p:sldId id="554" r:id="rId6"/>
    <p:sldId id="559" r:id="rId7"/>
    <p:sldId id="555" r:id="rId8"/>
    <p:sldId id="587" r:id="rId9"/>
    <p:sldId id="585" r:id="rId10"/>
    <p:sldId id="533" r:id="rId11"/>
    <p:sldId id="539" r:id="rId12"/>
    <p:sldId id="538" r:id="rId13"/>
    <p:sldId id="534" r:id="rId14"/>
    <p:sldId id="560" r:id="rId15"/>
    <p:sldId id="561" r:id="rId16"/>
    <p:sldId id="558" r:id="rId17"/>
    <p:sldId id="568" r:id="rId18"/>
    <p:sldId id="588" r:id="rId19"/>
    <p:sldId id="586" r:id="rId20"/>
    <p:sldId id="584" r:id="rId21"/>
    <p:sldId id="571" r:id="rId22"/>
    <p:sldId id="572" r:id="rId23"/>
    <p:sldId id="573" r:id="rId24"/>
    <p:sldId id="580" r:id="rId25"/>
    <p:sldId id="581" r:id="rId26"/>
    <p:sldId id="582" r:id="rId27"/>
    <p:sldId id="508" r:id="rId28"/>
  </p:sldIdLst>
  <p:sldSz cx="9144000" cy="6858000" type="screen4x3"/>
  <p:notesSz cx="6669088" cy="977582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zziel Ndagijimana" initials="" lastIdx="34" clrIdx="0"/>
  <p:cmAuthor id="1" name="Jean Bosco NDAYISENGA" initials="JBN"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C0A"/>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79" autoAdjust="0"/>
  </p:normalViewPr>
  <p:slideViewPr>
    <p:cSldViewPr>
      <p:cViewPr varScale="1">
        <p:scale>
          <a:sx n="90" d="100"/>
          <a:sy n="90" d="100"/>
        </p:scale>
        <p:origin x="1004" y="64"/>
      </p:cViewPr>
      <p:guideLst>
        <p:guide orient="horz" pos="2160"/>
        <p:guide pos="2880"/>
      </p:guideLst>
    </p:cSldViewPr>
  </p:slideViewPr>
  <p:outlineViewPr>
    <p:cViewPr>
      <p:scale>
        <a:sx n="33" d="100"/>
        <a:sy n="33" d="100"/>
      </p:scale>
      <p:origin x="0" y="558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96" y="-102"/>
      </p:cViewPr>
      <p:guideLst>
        <p:guide orient="horz" pos="3079"/>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erry.kalisa.-MINECOFIN-\Desktop\MINECOFIN\Macro\COVID-19\Presentations\Rwanda%20ERP%20-%20PA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erry.kalisa.-MINECOFIN-\Desktop\MINECOFIN\Macro\COVID-19\Presentations\Rwanda%20ERP%20-%20PAC.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idier.tabaro\Desktop\DIDIER\MACRO%20files\GDP\R_GDP%20National%20Accounts%202017.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idier.tabaro\Desktop\DIDIER\MACRO%20files\GDP\R_GDP%20National%20Accounts%202017.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1" Type="http://schemas.openxmlformats.org/officeDocument/2006/relationships/oleObject" Target="file:///E:\FY%2015-16\DSA\DSA%202020\Debt%20Statistics-End%202019-%20Feb%202020.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thierry.kalisa.-MINECOFIN-\Desktop\MINECOFIN\Macro\COVID-19\Presentations\Rwanda%20ERP%20-%20PAC.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84582387511796E-2"/>
          <c:y val="3.7386424017980799E-2"/>
          <c:w val="0.89931752927287101"/>
          <c:h val="0.78662301973384996"/>
        </c:manualLayout>
      </c:layout>
      <c:lineChart>
        <c:grouping val="standard"/>
        <c:varyColors val="0"/>
        <c:ser>
          <c:idx val="0"/>
          <c:order val="0"/>
          <c:tx>
            <c:strRef>
              <c:f>Sheet1!$B$3</c:f>
              <c:strCache>
                <c:ptCount val="1"/>
                <c:pt idx="0">
                  <c:v>Rwanda</c:v>
                </c:pt>
              </c:strCache>
            </c:strRef>
          </c:tx>
          <c:spPr>
            <a:ln w="28575" cap="rnd">
              <a:solidFill>
                <a:schemeClr val="accent2">
                  <a:lumMod val="75000"/>
                </a:schemeClr>
              </a:solidFill>
              <a:round/>
            </a:ln>
            <a:effectLst/>
          </c:spPr>
          <c:marker>
            <c:symbol val="none"/>
          </c:marker>
          <c:dLbls>
            <c:dLbl>
              <c:idx val="5"/>
              <c:layout>
                <c:manualLayout>
                  <c:x val="-2.79968646746163E-2"/>
                  <c:y val="-0.11773926943394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02-41E9-8C78-2CF0CDC1BE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Sheet1!$C$3:$K$3</c:f>
              <c:numCache>
                <c:formatCode>0.0%</c:formatCode>
                <c:ptCount val="9"/>
                <c:pt idx="0">
                  <c:v>8.8999999999999996E-2</c:v>
                </c:pt>
                <c:pt idx="1">
                  <c:v>0.06</c:v>
                </c:pt>
                <c:pt idx="2">
                  <c:v>0.04</c:v>
                </c:pt>
                <c:pt idx="3">
                  <c:v>8.5999999999999993E-2</c:v>
                </c:pt>
                <c:pt idx="4">
                  <c:v>9.4E-2</c:v>
                </c:pt>
                <c:pt idx="5">
                  <c:v>-2E-3</c:v>
                </c:pt>
                <c:pt idx="6">
                  <c:v>5.7000000000000002E-2</c:v>
                </c:pt>
                <c:pt idx="7">
                  <c:v>6.8000000000000005E-2</c:v>
                </c:pt>
                <c:pt idx="8">
                  <c:v>0.08</c:v>
                </c:pt>
              </c:numCache>
            </c:numRef>
          </c:val>
          <c:smooth val="0"/>
          <c:extLst>
            <c:ext xmlns:c16="http://schemas.microsoft.com/office/drawing/2014/chart" uri="{C3380CC4-5D6E-409C-BE32-E72D297353CC}">
              <c16:uniqueId val="{00000001-0D02-41E9-8C78-2CF0CDC1BE9C}"/>
            </c:ext>
          </c:extLst>
        </c:ser>
        <c:ser>
          <c:idx val="1"/>
          <c:order val="1"/>
          <c:tx>
            <c:strRef>
              <c:f>Sheet1!$B$4</c:f>
              <c:strCache>
                <c:ptCount val="1"/>
                <c:pt idx="0">
                  <c:v>Rwanda pre-covid</c:v>
                </c:pt>
              </c:strCache>
            </c:strRef>
          </c:tx>
          <c:spPr>
            <a:ln w="28575" cap="rnd">
              <a:solidFill>
                <a:schemeClr val="accent2">
                  <a:lumMod val="75000"/>
                </a:schemeClr>
              </a:solidFill>
              <a:prstDash val="sysDot"/>
              <a:round/>
            </a:ln>
            <a:effectLst/>
          </c:spPr>
          <c:marker>
            <c:symbol val="none"/>
          </c:marker>
          <c:dPt>
            <c:idx val="5"/>
            <c:bubble3D val="0"/>
            <c:extLst>
              <c:ext xmlns:c16="http://schemas.microsoft.com/office/drawing/2014/chart" uri="{C3380CC4-5D6E-409C-BE32-E72D297353CC}">
                <c16:uniqueId val="{00000003-0D02-41E9-8C78-2CF0CDC1BE9C}"/>
              </c:ext>
            </c:extLst>
          </c:dPt>
          <c:dPt>
            <c:idx val="6"/>
            <c:bubble3D val="0"/>
            <c:extLst>
              <c:ext xmlns:c16="http://schemas.microsoft.com/office/drawing/2014/chart" uri="{C3380CC4-5D6E-409C-BE32-E72D297353CC}">
                <c16:uniqueId val="{00000005-0D02-41E9-8C78-2CF0CDC1BE9C}"/>
              </c:ext>
            </c:extLst>
          </c:dPt>
          <c:dPt>
            <c:idx val="7"/>
            <c:bubble3D val="0"/>
            <c:extLst>
              <c:ext xmlns:c16="http://schemas.microsoft.com/office/drawing/2014/chart" uri="{C3380CC4-5D6E-409C-BE32-E72D297353CC}">
                <c16:uniqueId val="{00000007-0D02-41E9-8C78-2CF0CDC1BE9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Sheet1!$C$4:$K$4</c:f>
              <c:numCache>
                <c:formatCode>0.0%</c:formatCode>
                <c:ptCount val="9"/>
                <c:pt idx="0">
                  <c:v>8.8999999999999996E-2</c:v>
                </c:pt>
                <c:pt idx="1">
                  <c:v>0.06</c:v>
                </c:pt>
                <c:pt idx="2">
                  <c:v>0.04</c:v>
                </c:pt>
                <c:pt idx="3">
                  <c:v>8.5999999999999993E-2</c:v>
                </c:pt>
                <c:pt idx="4">
                  <c:v>9.4E-2</c:v>
                </c:pt>
                <c:pt idx="5">
                  <c:v>0.08</c:v>
                </c:pt>
                <c:pt idx="6">
                  <c:v>0.08</c:v>
                </c:pt>
                <c:pt idx="7">
                  <c:v>0.08</c:v>
                </c:pt>
                <c:pt idx="8">
                  <c:v>0.08</c:v>
                </c:pt>
              </c:numCache>
            </c:numRef>
          </c:val>
          <c:smooth val="0"/>
          <c:extLst>
            <c:ext xmlns:c16="http://schemas.microsoft.com/office/drawing/2014/chart" uri="{C3380CC4-5D6E-409C-BE32-E72D297353CC}">
              <c16:uniqueId val="{00000008-0D02-41E9-8C78-2CF0CDC1BE9C}"/>
            </c:ext>
          </c:extLst>
        </c:ser>
        <c:ser>
          <c:idx val="2"/>
          <c:order val="2"/>
          <c:tx>
            <c:strRef>
              <c:f>Sheet1!$B$5</c:f>
              <c:strCache>
                <c:ptCount val="1"/>
                <c:pt idx="0">
                  <c:v>World</c:v>
                </c:pt>
              </c:strCache>
            </c:strRef>
          </c:tx>
          <c:spPr>
            <a:ln w="28575" cap="rnd">
              <a:solidFill>
                <a:schemeClr val="accent4"/>
              </a:solidFill>
              <a:round/>
            </a:ln>
            <a:effectLst/>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09-0D02-41E9-8C78-2CF0CDC1BE9C}"/>
                </c:ext>
              </c:extLst>
            </c:dLbl>
            <c:dLbl>
              <c:idx val="5"/>
              <c:layout>
                <c:manualLayout>
                  <c:x val="-3.9221645118837897E-2"/>
                  <c:y val="5.0499638646964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02-41E9-8C78-2CF0CDC1BE9C}"/>
                </c:ext>
              </c:extLst>
            </c:dLbl>
            <c:dLbl>
              <c:idx val="6"/>
              <c:layout>
                <c:manualLayout>
                  <c:x val="1.7270370327461201E-2"/>
                  <c:y val="-2.1272659459444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D02-41E9-8C78-2CF0CDC1BE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Sheet1!$C$5:$K$5</c:f>
              <c:numCache>
                <c:formatCode>0.0%</c:formatCode>
                <c:ptCount val="9"/>
                <c:pt idx="0">
                  <c:v>3.449E-2</c:v>
                </c:pt>
                <c:pt idx="1">
                  <c:v>3.2730000000000002E-2</c:v>
                </c:pt>
                <c:pt idx="2">
                  <c:v>3.8100000000000002E-2</c:v>
                </c:pt>
                <c:pt idx="3">
                  <c:v>3.5069999999999997E-2</c:v>
                </c:pt>
                <c:pt idx="4">
                  <c:v>2.7959999999999999E-2</c:v>
                </c:pt>
                <c:pt idx="5">
                  <c:v>-4.3589999999999997E-2</c:v>
                </c:pt>
                <c:pt idx="6">
                  <c:v>5.1520000000000003E-2</c:v>
                </c:pt>
                <c:pt idx="7">
                  <c:v>4.1889999999999997E-2</c:v>
                </c:pt>
                <c:pt idx="8">
                  <c:v>3.8359999999999998E-2</c:v>
                </c:pt>
              </c:numCache>
            </c:numRef>
          </c:val>
          <c:smooth val="0"/>
          <c:extLst>
            <c:ext xmlns:c16="http://schemas.microsoft.com/office/drawing/2014/chart" uri="{C3380CC4-5D6E-409C-BE32-E72D297353CC}">
              <c16:uniqueId val="{0000000B-0D02-41E9-8C78-2CF0CDC1BE9C}"/>
            </c:ext>
          </c:extLst>
        </c:ser>
        <c:ser>
          <c:idx val="3"/>
          <c:order val="3"/>
          <c:tx>
            <c:strRef>
              <c:f>Sheet1!$B$6</c:f>
              <c:strCache>
                <c:ptCount val="1"/>
                <c:pt idx="0">
                  <c:v>World pre-covid</c:v>
                </c:pt>
              </c:strCache>
            </c:strRef>
          </c:tx>
          <c:spPr>
            <a:ln w="28575" cap="rnd">
              <a:solidFill>
                <a:schemeClr val="accent4"/>
              </a:solidFill>
              <a:prstDash val="sysDot"/>
              <a:round/>
            </a:ln>
            <a:effectLst/>
          </c:spPr>
          <c:marker>
            <c:symbol val="none"/>
          </c:marker>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Sheet1!$C$6:$K$6</c:f>
              <c:numCache>
                <c:formatCode>0.0%</c:formatCode>
                <c:ptCount val="9"/>
                <c:pt idx="0">
                  <c:v>3.449E-2</c:v>
                </c:pt>
                <c:pt idx="1">
                  <c:v>3.2730000000000002E-2</c:v>
                </c:pt>
                <c:pt idx="2">
                  <c:v>3.8100000000000002E-2</c:v>
                </c:pt>
                <c:pt idx="3">
                  <c:v>3.5069999999999997E-2</c:v>
                </c:pt>
                <c:pt idx="4">
                  <c:v>2.7959999999999999E-2</c:v>
                </c:pt>
                <c:pt idx="5">
                  <c:v>3.4099999999999998E-2</c:v>
                </c:pt>
                <c:pt idx="6">
                  <c:v>3.5549999999999998E-2</c:v>
                </c:pt>
                <c:pt idx="7">
                  <c:v>3.5569999999999997E-2</c:v>
                </c:pt>
                <c:pt idx="8">
                  <c:v>3.6069999999999998E-2</c:v>
                </c:pt>
              </c:numCache>
            </c:numRef>
          </c:val>
          <c:smooth val="0"/>
          <c:extLst>
            <c:ext xmlns:c16="http://schemas.microsoft.com/office/drawing/2014/chart" uri="{C3380CC4-5D6E-409C-BE32-E72D297353CC}">
              <c16:uniqueId val="{0000000C-0D02-41E9-8C78-2CF0CDC1BE9C}"/>
            </c:ext>
          </c:extLst>
        </c:ser>
        <c:ser>
          <c:idx val="4"/>
          <c:order val="4"/>
          <c:tx>
            <c:strRef>
              <c:f>Sheet1!$B$7</c:f>
              <c:strCache>
                <c:ptCount val="1"/>
                <c:pt idx="0">
                  <c:v>SSA</c:v>
                </c:pt>
              </c:strCache>
            </c:strRef>
          </c:tx>
          <c:spPr>
            <a:ln w="28575" cap="rnd">
              <a:solidFill>
                <a:schemeClr val="accent5"/>
              </a:solidFill>
              <a:round/>
            </a:ln>
            <a:effectLst/>
          </c:spPr>
          <c:marker>
            <c:symbol val="none"/>
          </c:marker>
          <c:dPt>
            <c:idx val="5"/>
            <c:bubble3D val="0"/>
            <c:extLst>
              <c:ext xmlns:c16="http://schemas.microsoft.com/office/drawing/2014/chart" uri="{C3380CC4-5D6E-409C-BE32-E72D297353CC}">
                <c16:uniqueId val="{0000000E-0D02-41E9-8C78-2CF0CDC1BE9C}"/>
              </c:ext>
            </c:extLst>
          </c:dPt>
          <c:dPt>
            <c:idx val="6"/>
            <c:bubble3D val="0"/>
            <c:extLst>
              <c:ext xmlns:c16="http://schemas.microsoft.com/office/drawing/2014/chart" uri="{C3380CC4-5D6E-409C-BE32-E72D297353CC}">
                <c16:uniqueId val="{00000010-0D02-41E9-8C78-2CF0CDC1BE9C}"/>
              </c:ext>
            </c:extLst>
          </c:dPt>
          <c:dLbls>
            <c:dLbl>
              <c:idx val="5"/>
              <c:layout>
                <c:manualLayout>
                  <c:x val="-0.12689110201033299"/>
                  <c:y val="2.8011851790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02-41E9-8C78-2CF0CDC1BE9C}"/>
                </c:ext>
              </c:extLst>
            </c:dLbl>
            <c:dLbl>
              <c:idx val="6"/>
              <c:delete val="1"/>
              <c:extLst>
                <c:ext xmlns:c15="http://schemas.microsoft.com/office/drawing/2012/chart" uri="{CE6537A1-D6FC-4f65-9D91-7224C49458BB}"/>
                <c:ext xmlns:c16="http://schemas.microsoft.com/office/drawing/2014/chart" uri="{C3380CC4-5D6E-409C-BE32-E72D297353CC}">
                  <c16:uniqueId val="{00000010-0D02-41E9-8C78-2CF0CDC1BE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Sheet1!$C$7:$K$7</c:f>
              <c:numCache>
                <c:formatCode>0.0%</c:formatCode>
                <c:ptCount val="9"/>
                <c:pt idx="0">
                  <c:v>3.2219999999999999E-2</c:v>
                </c:pt>
                <c:pt idx="1">
                  <c:v>1.4970000000000001E-2</c:v>
                </c:pt>
                <c:pt idx="2">
                  <c:v>3.0859999999999999E-2</c:v>
                </c:pt>
                <c:pt idx="3">
                  <c:v>3.2689999999999997E-2</c:v>
                </c:pt>
                <c:pt idx="4">
                  <c:v>3.15E-2</c:v>
                </c:pt>
                <c:pt idx="5">
                  <c:v>-3.0439999999999998E-2</c:v>
                </c:pt>
                <c:pt idx="6">
                  <c:v>3.0790000000000001E-2</c:v>
                </c:pt>
                <c:pt idx="7">
                  <c:v>4.027E-2</c:v>
                </c:pt>
                <c:pt idx="8">
                  <c:v>4.4089999999999997E-2</c:v>
                </c:pt>
              </c:numCache>
            </c:numRef>
          </c:val>
          <c:smooth val="0"/>
          <c:extLst>
            <c:ext xmlns:c16="http://schemas.microsoft.com/office/drawing/2014/chart" uri="{C3380CC4-5D6E-409C-BE32-E72D297353CC}">
              <c16:uniqueId val="{00000011-0D02-41E9-8C78-2CF0CDC1BE9C}"/>
            </c:ext>
          </c:extLst>
        </c:ser>
        <c:ser>
          <c:idx val="5"/>
          <c:order val="5"/>
          <c:tx>
            <c:strRef>
              <c:f>Sheet1!$B$8</c:f>
              <c:strCache>
                <c:ptCount val="1"/>
                <c:pt idx="0">
                  <c:v>SSA pre-covid</c:v>
                </c:pt>
              </c:strCache>
            </c:strRef>
          </c:tx>
          <c:spPr>
            <a:ln w="28575" cap="rnd">
              <a:solidFill>
                <a:schemeClr val="accent5"/>
              </a:solidFill>
              <a:prstDash val="sysDot"/>
              <a:round/>
            </a:ln>
            <a:effectLst/>
          </c:spPr>
          <c:marker>
            <c:symbol val="none"/>
          </c:marker>
          <c:dPt>
            <c:idx val="5"/>
            <c:bubble3D val="0"/>
            <c:extLst>
              <c:ext xmlns:c16="http://schemas.microsoft.com/office/drawing/2014/chart" uri="{C3380CC4-5D6E-409C-BE32-E72D297353CC}">
                <c16:uniqueId val="{00000013-0D02-41E9-8C78-2CF0CDC1BE9C}"/>
              </c:ext>
            </c:extLst>
          </c:dPt>
          <c:dPt>
            <c:idx val="6"/>
            <c:bubble3D val="0"/>
            <c:extLst>
              <c:ext xmlns:c16="http://schemas.microsoft.com/office/drawing/2014/chart" uri="{C3380CC4-5D6E-409C-BE32-E72D297353CC}">
                <c16:uniqueId val="{00000015-0D02-41E9-8C78-2CF0CDC1BE9C}"/>
              </c:ext>
            </c:extLst>
          </c:dPt>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Sheet1!$C$8:$K$8</c:f>
              <c:numCache>
                <c:formatCode>0.0%</c:formatCode>
                <c:ptCount val="9"/>
                <c:pt idx="0">
                  <c:v>3.1899999999999998E-2</c:v>
                </c:pt>
                <c:pt idx="1">
                  <c:v>1.4290000000000001E-2</c:v>
                </c:pt>
                <c:pt idx="2">
                  <c:v>2.997E-2</c:v>
                </c:pt>
                <c:pt idx="3">
                  <c:v>3.2000000000000001E-2</c:v>
                </c:pt>
                <c:pt idx="4">
                  <c:v>3.066E-2</c:v>
                </c:pt>
                <c:pt idx="5">
                  <c:v>3.5880000000000002E-2</c:v>
                </c:pt>
                <c:pt idx="6">
                  <c:v>3.6740000000000002E-2</c:v>
                </c:pt>
                <c:pt idx="7">
                  <c:v>3.943E-2</c:v>
                </c:pt>
                <c:pt idx="8">
                  <c:v>4.1000000000000002E-2</c:v>
                </c:pt>
              </c:numCache>
            </c:numRef>
          </c:val>
          <c:smooth val="0"/>
          <c:extLst>
            <c:ext xmlns:c16="http://schemas.microsoft.com/office/drawing/2014/chart" uri="{C3380CC4-5D6E-409C-BE32-E72D297353CC}">
              <c16:uniqueId val="{00000016-0D02-41E9-8C78-2CF0CDC1BE9C}"/>
            </c:ext>
          </c:extLst>
        </c:ser>
        <c:dLbls>
          <c:showLegendKey val="0"/>
          <c:showVal val="0"/>
          <c:showCatName val="0"/>
          <c:showSerName val="0"/>
          <c:showPercent val="0"/>
          <c:showBubbleSize val="0"/>
        </c:dLbls>
        <c:smooth val="0"/>
        <c:axId val="-2068189176"/>
        <c:axId val="-2068769320"/>
      </c:lineChart>
      <c:catAx>
        <c:axId val="-2068189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769320"/>
        <c:crosses val="autoZero"/>
        <c:auto val="1"/>
        <c:lblAlgn val="ctr"/>
        <c:lblOffset val="100"/>
        <c:noMultiLvlLbl val="0"/>
      </c:catAx>
      <c:valAx>
        <c:axId val="-2068769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189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ysDot"/>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84582387511796E-2"/>
          <c:y val="3.7386424017980799E-2"/>
          <c:w val="0.89931752927287101"/>
          <c:h val="0.78662301973384996"/>
        </c:manualLayout>
      </c:layout>
      <c:lineChart>
        <c:grouping val="standard"/>
        <c:varyColors val="0"/>
        <c:ser>
          <c:idx val="0"/>
          <c:order val="0"/>
          <c:tx>
            <c:strRef>
              <c:f>Sheet1!$B$3</c:f>
              <c:strCache>
                <c:ptCount val="1"/>
                <c:pt idx="0">
                  <c:v>Rwanda</c:v>
                </c:pt>
              </c:strCache>
            </c:strRef>
          </c:tx>
          <c:spPr>
            <a:ln w="28575" cap="rnd">
              <a:solidFill>
                <a:schemeClr val="accent2">
                  <a:lumMod val="75000"/>
                </a:schemeClr>
              </a:solidFill>
              <a:round/>
            </a:ln>
            <a:effectLst/>
          </c:spPr>
          <c:marker>
            <c:symbol val="none"/>
          </c:marker>
          <c:dLbls>
            <c:dLbl>
              <c:idx val="5"/>
              <c:layout>
                <c:manualLayout>
                  <c:x val="-2.79968646746163E-2"/>
                  <c:y val="-0.11773926943394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02-41E9-8C78-2CF0CDC1BE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Sheet1!$C$3:$K$3</c:f>
              <c:numCache>
                <c:formatCode>0.0%</c:formatCode>
                <c:ptCount val="9"/>
                <c:pt idx="0">
                  <c:v>8.8999999999999996E-2</c:v>
                </c:pt>
                <c:pt idx="1">
                  <c:v>0.06</c:v>
                </c:pt>
                <c:pt idx="2">
                  <c:v>0.04</c:v>
                </c:pt>
                <c:pt idx="3">
                  <c:v>8.5999999999999993E-2</c:v>
                </c:pt>
                <c:pt idx="4">
                  <c:v>9.4E-2</c:v>
                </c:pt>
                <c:pt idx="5">
                  <c:v>-2E-3</c:v>
                </c:pt>
                <c:pt idx="6">
                  <c:v>5.7000000000000002E-2</c:v>
                </c:pt>
                <c:pt idx="7">
                  <c:v>6.8000000000000005E-2</c:v>
                </c:pt>
                <c:pt idx="8">
                  <c:v>0.08</c:v>
                </c:pt>
              </c:numCache>
            </c:numRef>
          </c:val>
          <c:smooth val="0"/>
          <c:extLst>
            <c:ext xmlns:c16="http://schemas.microsoft.com/office/drawing/2014/chart" uri="{C3380CC4-5D6E-409C-BE32-E72D297353CC}">
              <c16:uniqueId val="{00000001-0D02-41E9-8C78-2CF0CDC1BE9C}"/>
            </c:ext>
          </c:extLst>
        </c:ser>
        <c:ser>
          <c:idx val="1"/>
          <c:order val="1"/>
          <c:tx>
            <c:strRef>
              <c:f>Sheet1!$B$4</c:f>
              <c:strCache>
                <c:ptCount val="1"/>
                <c:pt idx="0">
                  <c:v>Rwanda pre-covid</c:v>
                </c:pt>
              </c:strCache>
            </c:strRef>
          </c:tx>
          <c:spPr>
            <a:ln w="28575" cap="rnd">
              <a:solidFill>
                <a:schemeClr val="accent2">
                  <a:lumMod val="75000"/>
                </a:schemeClr>
              </a:solidFill>
              <a:prstDash val="sysDot"/>
              <a:round/>
            </a:ln>
            <a:effectLst/>
          </c:spPr>
          <c:marker>
            <c:symbol val="none"/>
          </c:marker>
          <c:dPt>
            <c:idx val="5"/>
            <c:bubble3D val="0"/>
            <c:extLst>
              <c:ext xmlns:c16="http://schemas.microsoft.com/office/drawing/2014/chart" uri="{C3380CC4-5D6E-409C-BE32-E72D297353CC}">
                <c16:uniqueId val="{00000003-0D02-41E9-8C78-2CF0CDC1BE9C}"/>
              </c:ext>
            </c:extLst>
          </c:dPt>
          <c:dPt>
            <c:idx val="6"/>
            <c:bubble3D val="0"/>
            <c:extLst>
              <c:ext xmlns:c16="http://schemas.microsoft.com/office/drawing/2014/chart" uri="{C3380CC4-5D6E-409C-BE32-E72D297353CC}">
                <c16:uniqueId val="{00000005-0D02-41E9-8C78-2CF0CDC1BE9C}"/>
              </c:ext>
            </c:extLst>
          </c:dPt>
          <c:dPt>
            <c:idx val="7"/>
            <c:bubble3D val="0"/>
            <c:extLst>
              <c:ext xmlns:c16="http://schemas.microsoft.com/office/drawing/2014/chart" uri="{C3380CC4-5D6E-409C-BE32-E72D297353CC}">
                <c16:uniqueId val="{00000007-0D02-41E9-8C78-2CF0CDC1BE9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Sheet1!$C$4:$K$4</c:f>
              <c:numCache>
                <c:formatCode>0.0%</c:formatCode>
                <c:ptCount val="9"/>
                <c:pt idx="0">
                  <c:v>8.8999999999999996E-2</c:v>
                </c:pt>
                <c:pt idx="1">
                  <c:v>0.06</c:v>
                </c:pt>
                <c:pt idx="2">
                  <c:v>0.04</c:v>
                </c:pt>
                <c:pt idx="3">
                  <c:v>8.5999999999999993E-2</c:v>
                </c:pt>
                <c:pt idx="4">
                  <c:v>9.4E-2</c:v>
                </c:pt>
                <c:pt idx="5">
                  <c:v>0.08</c:v>
                </c:pt>
                <c:pt idx="6">
                  <c:v>0.08</c:v>
                </c:pt>
                <c:pt idx="7">
                  <c:v>0.08</c:v>
                </c:pt>
                <c:pt idx="8">
                  <c:v>0.08</c:v>
                </c:pt>
              </c:numCache>
            </c:numRef>
          </c:val>
          <c:smooth val="0"/>
          <c:extLst>
            <c:ext xmlns:c16="http://schemas.microsoft.com/office/drawing/2014/chart" uri="{C3380CC4-5D6E-409C-BE32-E72D297353CC}">
              <c16:uniqueId val="{00000008-0D02-41E9-8C78-2CF0CDC1BE9C}"/>
            </c:ext>
          </c:extLst>
        </c:ser>
        <c:ser>
          <c:idx val="2"/>
          <c:order val="2"/>
          <c:tx>
            <c:strRef>
              <c:f>Sheet1!$B$5</c:f>
              <c:strCache>
                <c:ptCount val="1"/>
                <c:pt idx="0">
                  <c:v>World</c:v>
                </c:pt>
              </c:strCache>
            </c:strRef>
          </c:tx>
          <c:spPr>
            <a:ln w="28575" cap="rnd">
              <a:solidFill>
                <a:schemeClr val="accent4"/>
              </a:solidFill>
              <a:round/>
            </a:ln>
            <a:effectLst/>
          </c:spPr>
          <c:marker>
            <c:symbol val="none"/>
          </c:marker>
          <c:dLbls>
            <c:dLbl>
              <c:idx val="2"/>
              <c:delete val="1"/>
              <c:extLst>
                <c:ext xmlns:c15="http://schemas.microsoft.com/office/drawing/2012/chart" uri="{CE6537A1-D6FC-4f65-9D91-7224C49458BB}"/>
                <c:ext xmlns:c16="http://schemas.microsoft.com/office/drawing/2014/chart" uri="{C3380CC4-5D6E-409C-BE32-E72D297353CC}">
                  <c16:uniqueId val="{00000009-0D02-41E9-8C78-2CF0CDC1BE9C}"/>
                </c:ext>
              </c:extLst>
            </c:dLbl>
            <c:dLbl>
              <c:idx val="5"/>
              <c:layout>
                <c:manualLayout>
                  <c:x val="-3.9221645118837897E-2"/>
                  <c:y val="5.0499638646964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02-41E9-8C78-2CF0CDC1BE9C}"/>
                </c:ext>
              </c:extLst>
            </c:dLbl>
            <c:dLbl>
              <c:idx val="6"/>
              <c:layout>
                <c:manualLayout>
                  <c:x val="1.7270370327461201E-2"/>
                  <c:y val="-2.1272659459444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D02-41E9-8C78-2CF0CDC1BE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Sheet1!$C$5:$K$5</c:f>
              <c:numCache>
                <c:formatCode>0.0%</c:formatCode>
                <c:ptCount val="9"/>
                <c:pt idx="0">
                  <c:v>3.449E-2</c:v>
                </c:pt>
                <c:pt idx="1">
                  <c:v>3.2730000000000002E-2</c:v>
                </c:pt>
                <c:pt idx="2">
                  <c:v>3.8100000000000002E-2</c:v>
                </c:pt>
                <c:pt idx="3">
                  <c:v>3.5069999999999997E-2</c:v>
                </c:pt>
                <c:pt idx="4">
                  <c:v>2.7959999999999999E-2</c:v>
                </c:pt>
                <c:pt idx="5">
                  <c:v>-4.3589999999999997E-2</c:v>
                </c:pt>
                <c:pt idx="6">
                  <c:v>5.1520000000000003E-2</c:v>
                </c:pt>
                <c:pt idx="7">
                  <c:v>4.1889999999999997E-2</c:v>
                </c:pt>
                <c:pt idx="8">
                  <c:v>3.8359999999999998E-2</c:v>
                </c:pt>
              </c:numCache>
            </c:numRef>
          </c:val>
          <c:smooth val="0"/>
          <c:extLst>
            <c:ext xmlns:c16="http://schemas.microsoft.com/office/drawing/2014/chart" uri="{C3380CC4-5D6E-409C-BE32-E72D297353CC}">
              <c16:uniqueId val="{0000000B-0D02-41E9-8C78-2CF0CDC1BE9C}"/>
            </c:ext>
          </c:extLst>
        </c:ser>
        <c:ser>
          <c:idx val="3"/>
          <c:order val="3"/>
          <c:tx>
            <c:strRef>
              <c:f>Sheet1!$B$6</c:f>
              <c:strCache>
                <c:ptCount val="1"/>
                <c:pt idx="0">
                  <c:v>World pre-covid</c:v>
                </c:pt>
              </c:strCache>
            </c:strRef>
          </c:tx>
          <c:spPr>
            <a:ln w="28575" cap="rnd">
              <a:solidFill>
                <a:schemeClr val="accent4"/>
              </a:solidFill>
              <a:prstDash val="sysDot"/>
              <a:round/>
            </a:ln>
            <a:effectLst/>
          </c:spPr>
          <c:marker>
            <c:symbol val="none"/>
          </c:marker>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Sheet1!$C$6:$K$6</c:f>
              <c:numCache>
                <c:formatCode>0.0%</c:formatCode>
                <c:ptCount val="9"/>
                <c:pt idx="0">
                  <c:v>3.449E-2</c:v>
                </c:pt>
                <c:pt idx="1">
                  <c:v>3.2730000000000002E-2</c:v>
                </c:pt>
                <c:pt idx="2">
                  <c:v>3.8100000000000002E-2</c:v>
                </c:pt>
                <c:pt idx="3">
                  <c:v>3.5069999999999997E-2</c:v>
                </c:pt>
                <c:pt idx="4">
                  <c:v>2.7959999999999999E-2</c:v>
                </c:pt>
                <c:pt idx="5">
                  <c:v>3.4099999999999998E-2</c:v>
                </c:pt>
                <c:pt idx="6">
                  <c:v>3.5549999999999998E-2</c:v>
                </c:pt>
                <c:pt idx="7">
                  <c:v>3.5569999999999997E-2</c:v>
                </c:pt>
                <c:pt idx="8">
                  <c:v>3.6069999999999998E-2</c:v>
                </c:pt>
              </c:numCache>
            </c:numRef>
          </c:val>
          <c:smooth val="0"/>
          <c:extLst>
            <c:ext xmlns:c16="http://schemas.microsoft.com/office/drawing/2014/chart" uri="{C3380CC4-5D6E-409C-BE32-E72D297353CC}">
              <c16:uniqueId val="{0000000C-0D02-41E9-8C78-2CF0CDC1BE9C}"/>
            </c:ext>
          </c:extLst>
        </c:ser>
        <c:ser>
          <c:idx val="4"/>
          <c:order val="4"/>
          <c:tx>
            <c:strRef>
              <c:f>Sheet1!$B$7</c:f>
              <c:strCache>
                <c:ptCount val="1"/>
                <c:pt idx="0">
                  <c:v>SSA</c:v>
                </c:pt>
              </c:strCache>
            </c:strRef>
          </c:tx>
          <c:spPr>
            <a:ln w="28575" cap="rnd">
              <a:solidFill>
                <a:schemeClr val="accent5"/>
              </a:solidFill>
              <a:round/>
            </a:ln>
            <a:effectLst/>
          </c:spPr>
          <c:marker>
            <c:symbol val="none"/>
          </c:marker>
          <c:dPt>
            <c:idx val="5"/>
            <c:bubble3D val="0"/>
            <c:extLst>
              <c:ext xmlns:c16="http://schemas.microsoft.com/office/drawing/2014/chart" uri="{C3380CC4-5D6E-409C-BE32-E72D297353CC}">
                <c16:uniqueId val="{0000000E-0D02-41E9-8C78-2CF0CDC1BE9C}"/>
              </c:ext>
            </c:extLst>
          </c:dPt>
          <c:dPt>
            <c:idx val="6"/>
            <c:bubble3D val="0"/>
            <c:extLst>
              <c:ext xmlns:c16="http://schemas.microsoft.com/office/drawing/2014/chart" uri="{C3380CC4-5D6E-409C-BE32-E72D297353CC}">
                <c16:uniqueId val="{00000010-0D02-41E9-8C78-2CF0CDC1BE9C}"/>
              </c:ext>
            </c:extLst>
          </c:dPt>
          <c:dLbls>
            <c:dLbl>
              <c:idx val="5"/>
              <c:layout>
                <c:manualLayout>
                  <c:x val="-0.12689110201033299"/>
                  <c:y val="2.8011851790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02-41E9-8C78-2CF0CDC1BE9C}"/>
                </c:ext>
              </c:extLst>
            </c:dLbl>
            <c:dLbl>
              <c:idx val="6"/>
              <c:delete val="1"/>
              <c:extLst>
                <c:ext xmlns:c15="http://schemas.microsoft.com/office/drawing/2012/chart" uri="{CE6537A1-D6FC-4f65-9D91-7224C49458BB}"/>
                <c:ext xmlns:c16="http://schemas.microsoft.com/office/drawing/2014/chart" uri="{C3380CC4-5D6E-409C-BE32-E72D297353CC}">
                  <c16:uniqueId val="{00000010-0D02-41E9-8C78-2CF0CDC1BE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Sheet1!$C$7:$K$7</c:f>
              <c:numCache>
                <c:formatCode>0.0%</c:formatCode>
                <c:ptCount val="9"/>
                <c:pt idx="0">
                  <c:v>3.2219999999999999E-2</c:v>
                </c:pt>
                <c:pt idx="1">
                  <c:v>1.4970000000000001E-2</c:v>
                </c:pt>
                <c:pt idx="2">
                  <c:v>3.0859999999999999E-2</c:v>
                </c:pt>
                <c:pt idx="3">
                  <c:v>3.2689999999999997E-2</c:v>
                </c:pt>
                <c:pt idx="4">
                  <c:v>3.15E-2</c:v>
                </c:pt>
                <c:pt idx="5">
                  <c:v>-3.0439999999999998E-2</c:v>
                </c:pt>
                <c:pt idx="6">
                  <c:v>3.0790000000000001E-2</c:v>
                </c:pt>
                <c:pt idx="7">
                  <c:v>4.027E-2</c:v>
                </c:pt>
                <c:pt idx="8">
                  <c:v>4.4089999999999997E-2</c:v>
                </c:pt>
              </c:numCache>
            </c:numRef>
          </c:val>
          <c:smooth val="0"/>
          <c:extLst>
            <c:ext xmlns:c16="http://schemas.microsoft.com/office/drawing/2014/chart" uri="{C3380CC4-5D6E-409C-BE32-E72D297353CC}">
              <c16:uniqueId val="{00000011-0D02-41E9-8C78-2CF0CDC1BE9C}"/>
            </c:ext>
          </c:extLst>
        </c:ser>
        <c:ser>
          <c:idx val="5"/>
          <c:order val="5"/>
          <c:tx>
            <c:strRef>
              <c:f>Sheet1!$B$8</c:f>
              <c:strCache>
                <c:ptCount val="1"/>
                <c:pt idx="0">
                  <c:v>SSA pre-covid</c:v>
                </c:pt>
              </c:strCache>
            </c:strRef>
          </c:tx>
          <c:spPr>
            <a:ln w="28575" cap="rnd">
              <a:solidFill>
                <a:schemeClr val="accent5"/>
              </a:solidFill>
              <a:prstDash val="sysDot"/>
              <a:round/>
            </a:ln>
            <a:effectLst/>
          </c:spPr>
          <c:marker>
            <c:symbol val="none"/>
          </c:marker>
          <c:dPt>
            <c:idx val="5"/>
            <c:bubble3D val="0"/>
            <c:extLst>
              <c:ext xmlns:c16="http://schemas.microsoft.com/office/drawing/2014/chart" uri="{C3380CC4-5D6E-409C-BE32-E72D297353CC}">
                <c16:uniqueId val="{00000013-0D02-41E9-8C78-2CF0CDC1BE9C}"/>
              </c:ext>
            </c:extLst>
          </c:dPt>
          <c:dPt>
            <c:idx val="6"/>
            <c:bubble3D val="0"/>
            <c:extLst>
              <c:ext xmlns:c16="http://schemas.microsoft.com/office/drawing/2014/chart" uri="{C3380CC4-5D6E-409C-BE32-E72D297353CC}">
                <c16:uniqueId val="{00000015-0D02-41E9-8C78-2CF0CDC1BE9C}"/>
              </c:ext>
            </c:extLst>
          </c:dPt>
          <c:cat>
            <c:strRef>
              <c:f>Sheet1!$C$2:$K$2</c:f>
              <c:strCache>
                <c:ptCount val="9"/>
                <c:pt idx="0">
                  <c:v>2015</c:v>
                </c:pt>
                <c:pt idx="1">
                  <c:v>2016</c:v>
                </c:pt>
                <c:pt idx="2">
                  <c:v>2017</c:v>
                </c:pt>
                <c:pt idx="3">
                  <c:v>2018</c:v>
                </c:pt>
                <c:pt idx="4">
                  <c:v>2019</c:v>
                </c:pt>
                <c:pt idx="5">
                  <c:v>2020 proj</c:v>
                </c:pt>
                <c:pt idx="6">
                  <c:v>2021 proj</c:v>
                </c:pt>
                <c:pt idx="7">
                  <c:v>2022 proj</c:v>
                </c:pt>
                <c:pt idx="8">
                  <c:v>2023 proj</c:v>
                </c:pt>
              </c:strCache>
            </c:strRef>
          </c:cat>
          <c:val>
            <c:numRef>
              <c:f>Sheet1!$C$8:$K$8</c:f>
              <c:numCache>
                <c:formatCode>0.0%</c:formatCode>
                <c:ptCount val="9"/>
                <c:pt idx="0">
                  <c:v>3.1899999999999998E-2</c:v>
                </c:pt>
                <c:pt idx="1">
                  <c:v>1.4290000000000001E-2</c:v>
                </c:pt>
                <c:pt idx="2">
                  <c:v>2.997E-2</c:v>
                </c:pt>
                <c:pt idx="3">
                  <c:v>3.2000000000000001E-2</c:v>
                </c:pt>
                <c:pt idx="4">
                  <c:v>3.066E-2</c:v>
                </c:pt>
                <c:pt idx="5">
                  <c:v>3.5880000000000002E-2</c:v>
                </c:pt>
                <c:pt idx="6">
                  <c:v>3.6740000000000002E-2</c:v>
                </c:pt>
                <c:pt idx="7">
                  <c:v>3.943E-2</c:v>
                </c:pt>
                <c:pt idx="8">
                  <c:v>4.1000000000000002E-2</c:v>
                </c:pt>
              </c:numCache>
            </c:numRef>
          </c:val>
          <c:smooth val="0"/>
          <c:extLst>
            <c:ext xmlns:c16="http://schemas.microsoft.com/office/drawing/2014/chart" uri="{C3380CC4-5D6E-409C-BE32-E72D297353CC}">
              <c16:uniqueId val="{00000016-0D02-41E9-8C78-2CF0CDC1BE9C}"/>
            </c:ext>
          </c:extLst>
        </c:ser>
        <c:dLbls>
          <c:showLegendKey val="0"/>
          <c:showVal val="0"/>
          <c:showCatName val="0"/>
          <c:showSerName val="0"/>
          <c:showPercent val="0"/>
          <c:showBubbleSize val="0"/>
        </c:dLbls>
        <c:smooth val="0"/>
        <c:axId val="-2068350824"/>
        <c:axId val="-2068402904"/>
      </c:lineChart>
      <c:catAx>
        <c:axId val="-20683508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402904"/>
        <c:crosses val="autoZero"/>
        <c:auto val="1"/>
        <c:lblAlgn val="ctr"/>
        <c:lblOffset val="100"/>
        <c:noMultiLvlLbl val="0"/>
      </c:catAx>
      <c:valAx>
        <c:axId val="-2068402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8350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ysDot"/>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Sheet1!$B$4</c:f>
              <c:strCache>
                <c:ptCount val="1"/>
                <c:pt idx="0">
                  <c:v>GDP per capita</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Sheet1!$C$3:$I$3</c:f>
              <c:numCache>
                <c:formatCode>General</c:formatCode>
                <c:ptCount val="7"/>
                <c:pt idx="0">
                  <c:v>1990</c:v>
                </c:pt>
                <c:pt idx="1">
                  <c:v>1994</c:v>
                </c:pt>
                <c:pt idx="2">
                  <c:v>2000</c:v>
                </c:pt>
                <c:pt idx="3">
                  <c:v>2010</c:v>
                </c:pt>
                <c:pt idx="4">
                  <c:v>2017</c:v>
                </c:pt>
                <c:pt idx="5">
                  <c:v>2018</c:v>
                </c:pt>
                <c:pt idx="6">
                  <c:v>2019</c:v>
                </c:pt>
              </c:numCache>
            </c:numRef>
          </c:cat>
          <c:val>
            <c:numRef>
              <c:f>Sheet1!$C$4:$I$4</c:f>
              <c:numCache>
                <c:formatCode>General</c:formatCode>
                <c:ptCount val="7"/>
                <c:pt idx="0">
                  <c:v>374</c:v>
                </c:pt>
                <c:pt idx="1">
                  <c:v>146</c:v>
                </c:pt>
                <c:pt idx="2">
                  <c:v>225</c:v>
                </c:pt>
                <c:pt idx="3">
                  <c:v>617</c:v>
                </c:pt>
                <c:pt idx="4" formatCode="#,##0;[Red]#,##0">
                  <c:v>784</c:v>
                </c:pt>
                <c:pt idx="5" formatCode="#,##0;[Red]#,##0">
                  <c:v>796</c:v>
                </c:pt>
                <c:pt idx="6" formatCode="#,##0;[Red]#,##0">
                  <c:v>818</c:v>
                </c:pt>
              </c:numCache>
            </c:numRef>
          </c:val>
          <c:extLst>
            <c:ext xmlns:c16="http://schemas.microsoft.com/office/drawing/2014/chart" uri="{C3380CC4-5D6E-409C-BE32-E72D297353CC}">
              <c16:uniqueId val="{00000000-7D5B-43B2-AD35-E533CEBE0E84}"/>
            </c:ext>
          </c:extLst>
        </c:ser>
        <c:dLbls>
          <c:showLegendKey val="0"/>
          <c:showVal val="0"/>
          <c:showCatName val="0"/>
          <c:showSerName val="0"/>
          <c:showPercent val="0"/>
          <c:showBubbleSize val="0"/>
        </c:dLbls>
        <c:gapWidth val="355"/>
        <c:overlap val="-70"/>
        <c:axId val="248513768"/>
        <c:axId val="248514160"/>
      </c:barChart>
      <c:catAx>
        <c:axId val="24851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48514160"/>
        <c:crosses val="autoZero"/>
        <c:auto val="1"/>
        <c:lblAlgn val="ctr"/>
        <c:lblOffset val="100"/>
        <c:noMultiLvlLbl val="0"/>
      </c:catAx>
      <c:valAx>
        <c:axId val="24851416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248513768"/>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'CYGDP SH'!$D$7</c:f>
              <c:strCache>
                <c:ptCount val="1"/>
                <c:pt idx="0">
                  <c:v>GROSS DOMESTIC PRODUCT (GDP)</c:v>
                </c:pt>
              </c:strCache>
            </c:strRef>
          </c:tx>
          <c:dPt>
            <c:idx val="0"/>
            <c:bubble3D val="0"/>
            <c:spPr>
              <a:solidFill>
                <a:schemeClr val="accent6">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01C-4434-A00A-601BDFE3546C}"/>
              </c:ext>
            </c:extLst>
          </c:dPt>
          <c:dPt>
            <c:idx val="1"/>
            <c:bubble3D val="0"/>
            <c:spPr>
              <a:solidFill>
                <a:srgbClr val="CCF2F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01C-4434-A00A-601BDFE3546C}"/>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01C-4434-A00A-601BDFE3546C}"/>
              </c:ext>
            </c:extLst>
          </c:dPt>
          <c:dPt>
            <c:idx val="3"/>
            <c:bubble3D val="0"/>
            <c:spPr>
              <a:solidFill>
                <a:schemeClr val="accent5">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01C-4434-A00A-601BDFE3546C}"/>
              </c:ext>
            </c:extLst>
          </c:dPt>
          <c:dLbls>
            <c:dLbl>
              <c:idx val="0"/>
              <c:layout>
                <c:manualLayout>
                  <c:x val="3.0289421157684626E-2"/>
                  <c:y val="5.092592592592593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r>
                      <a:rPr lang="en-US" dirty="0" smtClean="0"/>
                      <a:t>Agriculture</a:t>
                    </a:r>
                    <a:r>
                      <a:rPr lang="en-US" baseline="0" dirty="0"/>
                      <a:t>
</a:t>
                    </a:r>
                    <a:r>
                      <a:rPr lang="en-US" baseline="0" dirty="0" smtClean="0"/>
                      <a:t>24%</a:t>
                    </a:r>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307385229540918"/>
                      <c:h val="0.29848940856164774"/>
                    </c:manualLayout>
                  </c15:layout>
                </c:ext>
                <c:ext xmlns:c16="http://schemas.microsoft.com/office/drawing/2014/chart" uri="{C3380CC4-5D6E-409C-BE32-E72D297353CC}">
                  <c16:uniqueId val="{00000001-A01C-4434-A00A-601BDFE3546C}"/>
                </c:ext>
              </c:extLst>
            </c:dLbl>
            <c:dLbl>
              <c:idx val="1"/>
              <c:layout>
                <c:manualLayout>
                  <c:x val="5.1031166014427691E-2"/>
                  <c:y val="-5.5555694833203176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r>
                      <a:rPr lang="en-US" dirty="0" smtClean="0"/>
                      <a:t>Industry</a:t>
                    </a:r>
                    <a:r>
                      <a:rPr lang="en-US" baseline="0" dirty="0"/>
                      <a:t>
</a:t>
                    </a:r>
                    <a:r>
                      <a:rPr lang="en-US" baseline="0" dirty="0" smtClean="0"/>
                      <a:t>18%</a:t>
                    </a:r>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01C-4434-A00A-601BDFE3546C}"/>
                </c:ext>
              </c:extLst>
            </c:dLbl>
            <c:dLbl>
              <c:idx val="2"/>
              <c:layout>
                <c:manualLayout>
                  <c:x val="-2.5000000000000001E-2"/>
                  <c:y val="0.10185185185185168"/>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r>
                      <a:rPr lang="en-US" dirty="0" smtClean="0"/>
                      <a:t>Services</a:t>
                    </a:r>
                    <a:r>
                      <a:rPr lang="en-US" baseline="0" dirty="0"/>
                      <a:t>
</a:t>
                    </a:r>
                    <a:r>
                      <a:rPr lang="en-US" baseline="0" dirty="0" smtClean="0"/>
                      <a:t>49%</a:t>
                    </a:r>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01C-4434-A00A-601BDFE3546C}"/>
                </c:ext>
              </c:extLst>
            </c:dLbl>
            <c:dLbl>
              <c:idx val="3"/>
              <c:layout>
                <c:manualLayout>
                  <c:x val="-0.16493679308050566"/>
                  <c:y val="6.944444444444444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r>
                      <a:rPr lang="en-US" dirty="0" smtClean="0"/>
                      <a:t>Taxes less Subsidies</a:t>
                    </a:r>
                    <a:r>
                      <a:rPr lang="en-US" baseline="0" dirty="0"/>
                      <a:t>
</a:t>
                    </a:r>
                    <a:r>
                      <a:rPr lang="en-US" baseline="0" dirty="0" smtClean="0"/>
                      <a:t>9%</a:t>
                    </a:r>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824351297405189"/>
                      <c:h val="0.48156291247945826"/>
                    </c:manualLayout>
                  </c15:layout>
                </c:ext>
                <c:ext xmlns:c16="http://schemas.microsoft.com/office/drawing/2014/chart" uri="{C3380CC4-5D6E-409C-BE32-E72D297353CC}">
                  <c16:uniqueId val="{00000007-A01C-4434-A00A-601BDFE3546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('CYGDP SH'!$D$9,'CYGDP SH'!$D$15,'CYGDP SH'!$D$29,'CYGDP SH'!$D$46)</c:f>
              <c:strCache>
                <c:ptCount val="4"/>
                <c:pt idx="0">
                  <c:v>AGRICULTURE, FORESTRY &amp; FISHING</c:v>
                </c:pt>
                <c:pt idx="1">
                  <c:v>INDUSTRY</c:v>
                </c:pt>
                <c:pt idx="2">
                  <c:v>SERVICES</c:v>
                </c:pt>
                <c:pt idx="3">
                  <c:v>TAXES LESS SUBSIDIES ON PRODUCTS</c:v>
                </c:pt>
              </c:strCache>
            </c:strRef>
          </c:cat>
          <c:val>
            <c:numRef>
              <c:f>('CYGDP SH'!$Y$9,'CYGDP SH'!$Y$15,'CYGDP SH'!$Y$29,'CYGDP SH'!$Y$46)</c:f>
              <c:numCache>
                <c:formatCode>0%</c:formatCode>
                <c:ptCount val="4"/>
                <c:pt idx="0">
                  <c:v>0.31</c:v>
                </c:pt>
                <c:pt idx="1">
                  <c:v>0.158</c:v>
                </c:pt>
                <c:pt idx="2">
                  <c:v>0.46400000000000002</c:v>
                </c:pt>
                <c:pt idx="3">
                  <c:v>6.9000000000000006E-2</c:v>
                </c:pt>
              </c:numCache>
            </c:numRef>
          </c:val>
          <c:extLst>
            <c:ext xmlns:c16="http://schemas.microsoft.com/office/drawing/2014/chart" uri="{C3380CC4-5D6E-409C-BE32-E72D297353CC}">
              <c16:uniqueId val="{00000008-A01C-4434-A00A-601BDFE3546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'CYGDP SH'!$D$7</c:f>
              <c:strCache>
                <c:ptCount val="1"/>
                <c:pt idx="0">
                  <c:v>GROSS DOMESTIC PRODUCT (GDP)</c:v>
                </c:pt>
              </c:strCache>
            </c:strRef>
          </c:tx>
          <c:dPt>
            <c:idx val="0"/>
            <c:bubble3D val="0"/>
            <c:spPr>
              <a:solidFill>
                <a:schemeClr val="accent6">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2F2-4503-89D5-EF41D3E8950F}"/>
              </c:ext>
            </c:extLst>
          </c:dPt>
          <c:dPt>
            <c:idx val="1"/>
            <c:bubble3D val="0"/>
            <c:spPr>
              <a:solidFill>
                <a:srgbClr val="CCF2F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2F2-4503-89D5-EF41D3E8950F}"/>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2F2-4503-89D5-EF41D3E8950F}"/>
              </c:ext>
            </c:extLst>
          </c:dPt>
          <c:dPt>
            <c:idx val="3"/>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2F2-4503-89D5-EF41D3E8950F}"/>
              </c:ext>
            </c:extLst>
          </c:dPt>
          <c:dLbls>
            <c:dLbl>
              <c:idx val="0"/>
              <c:layout>
                <c:manualLayout>
                  <c:x val="7.6058984645408237E-2"/>
                  <c:y val="-0.14292720859550503"/>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r>
                      <a:rPr lang="en-US" dirty="0" smtClean="0"/>
                      <a:t>Agriculture</a:t>
                    </a:r>
                    <a:r>
                      <a:rPr lang="en-US" baseline="0" dirty="0"/>
                      <a:t>
</a:t>
                    </a:r>
                    <a:r>
                      <a:rPr lang="en-US" baseline="0" dirty="0" smtClean="0"/>
                      <a:t>38%</a:t>
                    </a:r>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228587747989747"/>
                      <c:h val="0.28124314771600212"/>
                    </c:manualLayout>
                  </c15:layout>
                </c:ext>
                <c:ext xmlns:c16="http://schemas.microsoft.com/office/drawing/2014/chart" uri="{C3380CC4-5D6E-409C-BE32-E72D297353CC}">
                  <c16:uniqueId val="{00000001-32F2-4503-89D5-EF41D3E8950F}"/>
                </c:ext>
              </c:extLst>
            </c:dLbl>
            <c:dLbl>
              <c:idx val="1"/>
              <c:layout>
                <c:manualLayout>
                  <c:x val="0.10074974226208515"/>
                  <c:y val="-0.10143195491396799"/>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r>
                      <a:rPr lang="en-US" baseline="0" dirty="0" smtClean="0"/>
                      <a:t>Industry</a:t>
                    </a:r>
                    <a:r>
                      <a:rPr lang="en-US" baseline="0" dirty="0"/>
                      <a:t>
</a:t>
                    </a:r>
                    <a:r>
                      <a:rPr lang="en-US" baseline="0" dirty="0" smtClean="0"/>
                      <a:t>17%</a:t>
                    </a:r>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2F2-4503-89D5-EF41D3E8950F}"/>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r>
                      <a:rPr lang="en-US" dirty="0" smtClean="0"/>
                      <a:t>Services</a:t>
                    </a:r>
                    <a:r>
                      <a:rPr lang="en-US" baseline="0" dirty="0"/>
                      <a:t>
</a:t>
                    </a:r>
                    <a:r>
                      <a:rPr lang="en-US" baseline="0" dirty="0" smtClean="0"/>
                      <a:t>48%</a:t>
                    </a:r>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2F2-4503-89D5-EF41D3E8950F}"/>
                </c:ext>
              </c:extLst>
            </c:dLbl>
            <c:dLbl>
              <c:idx val="3"/>
              <c:layout>
                <c:manualLayout>
                  <c:x val="-0.18616375379995997"/>
                  <c:y val="0"/>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r>
                      <a:rPr lang="en-US" dirty="0" smtClean="0"/>
                      <a:t>Taxes less Subsidies</a:t>
                    </a:r>
                    <a:r>
                      <a:rPr lang="en-US" baseline="0" dirty="0"/>
                      <a:t>
</a:t>
                    </a:r>
                    <a:r>
                      <a:rPr lang="en-US" baseline="0" dirty="0" smtClean="0"/>
                      <a:t>10%</a:t>
                    </a:r>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773148900254989"/>
                      <c:h val="0.45183325370767558"/>
                    </c:manualLayout>
                  </c15:layout>
                </c:ext>
                <c:ext xmlns:c16="http://schemas.microsoft.com/office/drawing/2014/chart" uri="{C3380CC4-5D6E-409C-BE32-E72D297353CC}">
                  <c16:uniqueId val="{00000007-32F2-4503-89D5-EF41D3E8950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('CYGDP SH'!$D$9,'CYGDP SH'!$D$15,'CYGDP SH'!$D$29,'CYGDP SH'!$D$46)</c:f>
              <c:strCache>
                <c:ptCount val="4"/>
                <c:pt idx="0">
                  <c:v>AGRICULTURE, FORESTRY &amp; FISHING</c:v>
                </c:pt>
                <c:pt idx="1">
                  <c:v>INDUSTRY</c:v>
                </c:pt>
                <c:pt idx="2">
                  <c:v>SERVICES</c:v>
                </c:pt>
                <c:pt idx="3">
                  <c:v>TAXES LESS SUBSIDIES ON PRODUCTS</c:v>
                </c:pt>
              </c:strCache>
            </c:strRef>
          </c:cat>
          <c:val>
            <c:numRef>
              <c:f>('CYGDP SH'!$M$9,'CYGDP SH'!$M$15,'CYGDP SH'!$M$29,'CYGDP SH'!$Y$46)</c:f>
              <c:numCache>
                <c:formatCode>0%</c:formatCode>
                <c:ptCount val="4"/>
                <c:pt idx="0">
                  <c:v>0.38400000000000001</c:v>
                </c:pt>
                <c:pt idx="1">
                  <c:v>0.13800000000000001</c:v>
                </c:pt>
                <c:pt idx="2">
                  <c:v>0.44</c:v>
                </c:pt>
                <c:pt idx="3">
                  <c:v>6.9000000000000006E-2</c:v>
                </c:pt>
              </c:numCache>
            </c:numRef>
          </c:val>
          <c:extLst>
            <c:ext xmlns:c16="http://schemas.microsoft.com/office/drawing/2014/chart" uri="{C3380CC4-5D6E-409C-BE32-E72D297353CC}">
              <c16:uniqueId val="{00000008-32F2-4503-89D5-EF41D3E8950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469816272965877E-2"/>
          <c:y val="2.8184428246059885E-2"/>
          <c:w val="0.86406036745406811"/>
          <c:h val="0.66932151933407391"/>
        </c:manualLayout>
      </c:layout>
      <c:lineChart>
        <c:grouping val="standard"/>
        <c:varyColors val="0"/>
        <c:ser>
          <c:idx val="1"/>
          <c:order val="1"/>
          <c:tx>
            <c:v>GDP Growth (left)</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'[Chart in Microsoft PowerPoint]Sheet1'!$L$9:$AC$9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'[Chart in Microsoft PowerPoint]Sheet1'!$L$11:$AC$11</c:f>
              <c:numCache>
                <c:formatCode>0.0</c:formatCode>
                <c:ptCount val="18"/>
                <c:pt idx="0">
                  <c:v>8.4</c:v>
                </c:pt>
                <c:pt idx="1">
                  <c:v>8.5</c:v>
                </c:pt>
                <c:pt idx="2">
                  <c:v>13.200000000000001</c:v>
                </c:pt>
                <c:pt idx="3">
                  <c:v>2.1999999999999997</c:v>
                </c:pt>
                <c:pt idx="4">
                  <c:v>7.3999999999999995</c:v>
                </c:pt>
                <c:pt idx="5">
                  <c:v>9.4</c:v>
                </c:pt>
                <c:pt idx="6">
                  <c:v>9.1999999999999993</c:v>
                </c:pt>
                <c:pt idx="7">
                  <c:v>7.6</c:v>
                </c:pt>
                <c:pt idx="8">
                  <c:v>11.200000000000001</c:v>
                </c:pt>
                <c:pt idx="9">
                  <c:v>6.2</c:v>
                </c:pt>
                <c:pt idx="10">
                  <c:v>7.3</c:v>
                </c:pt>
                <c:pt idx="11">
                  <c:v>8</c:v>
                </c:pt>
                <c:pt idx="12">
                  <c:v>8.6</c:v>
                </c:pt>
                <c:pt idx="13">
                  <c:v>4.7</c:v>
                </c:pt>
                <c:pt idx="14">
                  <c:v>7.6</c:v>
                </c:pt>
                <c:pt idx="15">
                  <c:v>8.9</c:v>
                </c:pt>
                <c:pt idx="16">
                  <c:v>6</c:v>
                </c:pt>
                <c:pt idx="17">
                  <c:v>6.1</c:v>
                </c:pt>
              </c:numCache>
            </c:numRef>
          </c:val>
          <c:smooth val="0"/>
          <c:extLst>
            <c:ext xmlns:c16="http://schemas.microsoft.com/office/drawing/2014/chart" uri="{C3380CC4-5D6E-409C-BE32-E72D297353CC}">
              <c16:uniqueId val="{00000000-BABB-4181-8047-80337FB742F3}"/>
            </c:ext>
          </c:extLst>
        </c:ser>
        <c:dLbls>
          <c:showLegendKey val="0"/>
          <c:showVal val="0"/>
          <c:showCatName val="0"/>
          <c:showSerName val="0"/>
          <c:showPercent val="0"/>
          <c:showBubbleSize val="0"/>
        </c:dLbls>
        <c:marker val="1"/>
        <c:smooth val="0"/>
        <c:axId val="443540048"/>
        <c:axId val="443542792"/>
      </c:lineChart>
      <c:lineChart>
        <c:grouping val="standard"/>
        <c:varyColors val="0"/>
        <c:ser>
          <c:idx val="0"/>
          <c:order val="0"/>
          <c:tx>
            <c:v>Poverty rate (right)</c:v>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1"/>
              <c:layout>
                <c:manualLayout>
                  <c:x val="-4.7222222222222235E-2"/>
                  <c:y val="-5.234250959982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87-4E66-84D9-807D39EFA880}"/>
                </c:ext>
              </c:extLst>
            </c:dLbl>
            <c:dLbl>
              <c:idx val="11"/>
              <c:layout>
                <c:manualLayout>
                  <c:x val="-5.6944444444444443E-2"/>
                  <c:y val="-4.8316004189937048E-2"/>
                </c:manualLayout>
              </c:layout>
              <c:showLegendKey val="0"/>
              <c:showVal val="1"/>
              <c:showCatName val="0"/>
              <c:showSerName val="0"/>
              <c:showPercent val="0"/>
              <c:showBubbleSize val="0"/>
              <c:extLst>
                <c:ext xmlns:c15="http://schemas.microsoft.com/office/drawing/2012/chart" uri="{CE6537A1-D6FC-4f65-9D91-7224C49458BB}">
                  <c15:layout>
                    <c:manualLayout>
                      <c:w val="8.5972222222222228E-2"/>
                      <c:h val="8.4493048052389413E-2"/>
                    </c:manualLayout>
                  </c15:layout>
                </c:ext>
                <c:ext xmlns:c16="http://schemas.microsoft.com/office/drawing/2014/chart" uri="{C3380CC4-5D6E-409C-BE32-E72D297353CC}">
                  <c16:uniqueId val="{00000002-5287-4E66-84D9-807D39EFA880}"/>
                </c:ext>
              </c:extLst>
            </c:dLbl>
            <c:dLbl>
              <c:idx val="14"/>
              <c:layout>
                <c:manualLayout>
                  <c:x val="-4.4444444444444543E-2"/>
                  <c:y val="-6.0395203384414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87-4E66-84D9-807D39EFA880}"/>
                </c:ext>
              </c:extLst>
            </c:dLbl>
            <c:dLbl>
              <c:idx val="17"/>
              <c:layout>
                <c:manualLayout>
                  <c:x val="-4.1666666666666664E-2"/>
                  <c:y val="-4.8316162707531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87-4E66-84D9-807D39EFA880}"/>
                </c:ext>
              </c:extLst>
            </c:dLbl>
            <c:spPr>
              <a:noFill/>
              <a:ln>
                <a:noFill/>
              </a:ln>
              <a:effectLst/>
            </c:spPr>
            <c:txPr>
              <a:bodyPr rot="0" spcFirstLastPara="1" vertOverflow="ellipsis" vert="horz" wrap="square" anchor="ctr" anchorCtr="1"/>
              <a:lstStyle/>
              <a:p>
                <a:pPr>
                  <a:defRPr sz="1050" b="1" i="0" u="none" strike="noStrike" kern="1200" baseline="0">
                    <a:solidFill>
                      <a:srgbClr val="9A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'[Chart in Microsoft PowerPoint]Sheet1'!$L$9:$AC$9</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'[Chart in Microsoft PowerPoint]Sheet1'!$L$10:$AC$10</c:f>
              <c:numCache>
                <c:formatCode>General</c:formatCode>
                <c:ptCount val="18"/>
                <c:pt idx="1">
                  <c:v>60.4</c:v>
                </c:pt>
                <c:pt idx="5">
                  <c:v>57</c:v>
                </c:pt>
                <c:pt idx="11">
                  <c:v>44.9</c:v>
                </c:pt>
                <c:pt idx="14">
                  <c:v>39.1</c:v>
                </c:pt>
                <c:pt idx="17">
                  <c:v>38.200000000000003</c:v>
                </c:pt>
              </c:numCache>
            </c:numRef>
          </c:val>
          <c:smooth val="0"/>
          <c:extLst>
            <c:ext xmlns:c16="http://schemas.microsoft.com/office/drawing/2014/chart" uri="{C3380CC4-5D6E-409C-BE32-E72D297353CC}">
              <c16:uniqueId val="{00000001-BABB-4181-8047-80337FB742F3}"/>
            </c:ext>
          </c:extLst>
        </c:ser>
        <c:dLbls>
          <c:showLegendKey val="0"/>
          <c:showVal val="0"/>
          <c:showCatName val="0"/>
          <c:showSerName val="0"/>
          <c:showPercent val="0"/>
          <c:showBubbleSize val="0"/>
        </c:dLbls>
        <c:marker val="1"/>
        <c:smooth val="0"/>
        <c:axId val="551011712"/>
        <c:axId val="443543184"/>
      </c:lineChart>
      <c:catAx>
        <c:axId val="44354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443542792"/>
        <c:crosses val="autoZero"/>
        <c:auto val="1"/>
        <c:lblAlgn val="ctr"/>
        <c:lblOffset val="100"/>
        <c:noMultiLvlLbl val="0"/>
      </c:catAx>
      <c:valAx>
        <c:axId val="443542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443540048"/>
        <c:crosses val="autoZero"/>
        <c:crossBetween val="between"/>
      </c:valAx>
      <c:valAx>
        <c:axId val="44354318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51011712"/>
        <c:crosses val="max"/>
        <c:crossBetween val="between"/>
      </c:valAx>
      <c:catAx>
        <c:axId val="551011712"/>
        <c:scaling>
          <c:orientation val="minMax"/>
        </c:scaling>
        <c:delete val="1"/>
        <c:axPos val="b"/>
        <c:numFmt formatCode="General" sourceLinked="1"/>
        <c:majorTickMark val="out"/>
        <c:minorTickMark val="none"/>
        <c:tickLblPos val="nextTo"/>
        <c:crossAx val="443543184"/>
        <c:crosses val="autoZero"/>
        <c:auto val="1"/>
        <c:lblAlgn val="ctr"/>
        <c:lblOffset val="100"/>
        <c:noMultiLvlLbl val="0"/>
      </c:catAx>
      <c:spPr>
        <a:noFill/>
        <a:ln>
          <a:noFill/>
        </a:ln>
        <a:effectLst/>
      </c:spPr>
    </c:plotArea>
    <c:legend>
      <c:legendPos val="b"/>
      <c:layout>
        <c:manualLayout>
          <c:xMode val="edge"/>
          <c:yMode val="edge"/>
          <c:x val="0.1012100939422229"/>
          <c:y val="0.81478902988978341"/>
          <c:w val="0.82914575112518907"/>
          <c:h val="0.1561584483360759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showDLblsOverMax val="0"/>
  </c:chart>
  <c:spPr>
    <a:solidFill>
      <a:srgbClr val="FFFFFF"/>
    </a:solidFill>
    <a:ln w="19050" cap="flat" cmpd="sng" algn="ctr">
      <a:solidFill>
        <a:srgbClr val="AACDEA"/>
      </a:solidFill>
      <a:prstDash val="solid"/>
      <a:miter lim="800000"/>
    </a:ln>
    <a:effectLst/>
  </c:spPr>
  <c:txPr>
    <a:bodyPr/>
    <a:lstStyle/>
    <a:p>
      <a:pPr>
        <a:defRPr>
          <a:solidFill>
            <a:srgbClr val="000000"/>
          </a:solidFill>
          <a:latin typeface="+mn-lt"/>
          <a:ea typeface="+mn-ea"/>
          <a:cs typeface="+mn-cs"/>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mbria" panose="02040503050406030204" pitchFamily="18" charset="0"/>
                <a:ea typeface="+mn-ea"/>
                <a:cs typeface="+mn-cs"/>
              </a:defRPr>
            </a:pPr>
            <a:r>
              <a:rPr lang="en-US" sz="1200" dirty="0"/>
              <a:t>Debt stock Evolution  2015-</a:t>
            </a:r>
            <a:r>
              <a:rPr lang="en-US" sz="1200" baseline="0" dirty="0"/>
              <a:t> </a:t>
            </a:r>
            <a:r>
              <a:rPr lang="en-US" sz="1200" baseline="0" dirty="0" smtClean="0"/>
              <a:t>2020 ( in Nominal terms as a % of GDP)</a:t>
            </a:r>
            <a:endParaRPr lang="en-US" sz="1200" dirty="0"/>
          </a:p>
        </c:rich>
      </c:tx>
      <c:overlay val="0"/>
      <c:spPr>
        <a:noFill/>
        <a:ln>
          <a:noFill/>
        </a:ln>
        <a:effectLst/>
      </c:spPr>
    </c:title>
    <c:autoTitleDeleted val="0"/>
    <c:plotArea>
      <c:layout>
        <c:manualLayout>
          <c:layoutTarget val="inner"/>
          <c:xMode val="edge"/>
          <c:yMode val="edge"/>
          <c:x val="8.5553155977840301E-2"/>
          <c:y val="0.14475318362982401"/>
          <c:w val="0.88389129483814499"/>
          <c:h val="0.61300165257120698"/>
        </c:manualLayout>
      </c:layout>
      <c:barChart>
        <c:barDir val="col"/>
        <c:grouping val="clustered"/>
        <c:varyColors val="0"/>
        <c:ser>
          <c:idx val="0"/>
          <c:order val="0"/>
          <c:tx>
            <c:strRef>
              <c:f>'[Debt Statistics-End 2019- Feb 2020.xlsx]Sheet1'!$A$3</c:f>
              <c:strCache>
                <c:ptCount val="1"/>
                <c:pt idx="0">
                  <c:v>Total public debt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'[Debt Statistics-End 2019- Feb 2020.xlsx]Sheet1'!$B$1,'[Debt Statistics-End 2019- Feb 2020.xlsx]Sheet1'!$E$1,'[Debt Statistics-End 2019- Feb 2020.xlsx]Sheet1'!$H$1,'[Debt Statistics-End 2019- Feb 2020.xlsx]Sheet1'!$K$1,'[Debt Statistics-End 2019- Feb 2020.xlsx]Sheet1'!$N$1,'[Debt Statistics-End 2019- Feb 2020.xlsx]Sheet1'!$Q$1,'[Debt Statistics-End 2019- Feb 2020.xlsx]Sheet1'!$R$1</c:f>
              <c:strCache>
                <c:ptCount val="7"/>
                <c:pt idx="0">
                  <c:v>2015</c:v>
                </c:pt>
                <c:pt idx="1">
                  <c:v>2016</c:v>
                </c:pt>
                <c:pt idx="2">
                  <c:v>2017</c:v>
                </c:pt>
                <c:pt idx="3">
                  <c:v>2018</c:v>
                </c:pt>
                <c:pt idx="4">
                  <c:v>Actual 2019</c:v>
                </c:pt>
                <c:pt idx="5">
                  <c:v>End June 2020</c:v>
                </c:pt>
                <c:pt idx="6">
                  <c:v>End Dec. 2020( Proj.)</c:v>
                </c:pt>
              </c:strCache>
            </c:strRef>
          </c:cat>
          <c:val>
            <c:numRef>
              <c:f>'[Debt Statistics-End 2019- Feb 2020.xlsx]Sheet1'!$C$3,'[Debt Statistics-End 2019- Feb 2020.xlsx]Sheet1'!$F$3,'[Debt Statistics-End 2019- Feb 2020.xlsx]Sheet1'!$I$3,'[Debt Statistics-End 2019- Feb 2020.xlsx]Sheet1'!$L$3,'[Debt Statistics-End 2019- Feb 2020.xlsx]Sheet1'!$O$3,'[Debt Statistics-End 2019- Feb 2020.xlsx]Sheet1'!$Q$3,'[Debt Statistics-End 2019- Feb 2020.xlsx]Sheet1'!$R$3</c:f>
              <c:numCache>
                <c:formatCode>0.0</c:formatCode>
                <c:ptCount val="7"/>
                <c:pt idx="0">
                  <c:v>39.824722260172358</c:v>
                </c:pt>
                <c:pt idx="1">
                  <c:v>44.195447343021002</c:v>
                </c:pt>
                <c:pt idx="2">
                  <c:v>48.094478047779951</c:v>
                </c:pt>
                <c:pt idx="3">
                  <c:v>53.06588123585</c:v>
                </c:pt>
                <c:pt idx="4">
                  <c:v>58.449640218879409</c:v>
                </c:pt>
                <c:pt idx="5" formatCode="General">
                  <c:v>63</c:v>
                </c:pt>
                <c:pt idx="6">
                  <c:v>66</c:v>
                </c:pt>
              </c:numCache>
            </c:numRef>
          </c:val>
          <c:extLst>
            <c:ext xmlns:c16="http://schemas.microsoft.com/office/drawing/2014/chart" uri="{C3380CC4-5D6E-409C-BE32-E72D297353CC}">
              <c16:uniqueId val="{00000000-3521-440F-A13D-B8CFEB023953}"/>
            </c:ext>
          </c:extLst>
        </c:ser>
        <c:ser>
          <c:idx val="1"/>
          <c:order val="1"/>
          <c:tx>
            <c:strRef>
              <c:f>'[Debt Statistics-End 2019- Feb 2020.xlsx]Sheet1'!$A$4</c:f>
              <c:strCache>
                <c:ptCount val="1"/>
                <c:pt idx="0">
                  <c:v>External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'[Debt Statistics-End 2019- Feb 2020.xlsx]Sheet1'!$B$1,'[Debt Statistics-End 2019- Feb 2020.xlsx]Sheet1'!$E$1,'[Debt Statistics-End 2019- Feb 2020.xlsx]Sheet1'!$H$1,'[Debt Statistics-End 2019- Feb 2020.xlsx]Sheet1'!$K$1,'[Debt Statistics-End 2019- Feb 2020.xlsx]Sheet1'!$N$1,'[Debt Statistics-End 2019- Feb 2020.xlsx]Sheet1'!$Q$1,'[Debt Statistics-End 2019- Feb 2020.xlsx]Sheet1'!$R$1</c:f>
              <c:strCache>
                <c:ptCount val="7"/>
                <c:pt idx="0">
                  <c:v>2015</c:v>
                </c:pt>
                <c:pt idx="1">
                  <c:v>2016</c:v>
                </c:pt>
                <c:pt idx="2">
                  <c:v>2017</c:v>
                </c:pt>
                <c:pt idx="3">
                  <c:v>2018</c:v>
                </c:pt>
                <c:pt idx="4">
                  <c:v>Actual 2019</c:v>
                </c:pt>
                <c:pt idx="5">
                  <c:v>End June 2020</c:v>
                </c:pt>
                <c:pt idx="6">
                  <c:v>End Dec. 2020( Proj.)</c:v>
                </c:pt>
              </c:strCache>
            </c:strRef>
          </c:cat>
          <c:val>
            <c:numRef>
              <c:f>'[Debt Statistics-End 2019- Feb 2020.xlsx]Sheet1'!$C$4,'[Debt Statistics-End 2019- Feb 2020.xlsx]Sheet1'!$F$4,'[Debt Statistics-End 2019- Feb 2020.xlsx]Sheet1'!$I$4,'[Debt Statistics-End 2019- Feb 2020.xlsx]Sheet1'!$L$4,'[Debt Statistics-End 2019- Feb 2020.xlsx]Sheet1'!$O$4,'[Debt Statistics-End 2019- Feb 2020.xlsx]Sheet1'!$Q$4,'[Debt Statistics-End 2019- Feb 2020.xlsx]Sheet1'!$R$4</c:f>
              <c:numCache>
                <c:formatCode>0.0</c:formatCode>
                <c:ptCount val="7"/>
                <c:pt idx="0">
                  <c:v>30.928403901704179</c:v>
                </c:pt>
                <c:pt idx="1">
                  <c:v>34.944261139169043</c:v>
                </c:pt>
                <c:pt idx="2">
                  <c:v>37.456068149135739</c:v>
                </c:pt>
                <c:pt idx="3">
                  <c:v>41.603935491564719</c:v>
                </c:pt>
                <c:pt idx="4">
                  <c:v>46.082353997305567</c:v>
                </c:pt>
                <c:pt idx="5" formatCode="General">
                  <c:v>49</c:v>
                </c:pt>
                <c:pt idx="6" formatCode="0.00">
                  <c:v>52</c:v>
                </c:pt>
              </c:numCache>
            </c:numRef>
          </c:val>
          <c:extLst>
            <c:ext xmlns:c16="http://schemas.microsoft.com/office/drawing/2014/chart" uri="{C3380CC4-5D6E-409C-BE32-E72D297353CC}">
              <c16:uniqueId val="{00000001-3521-440F-A13D-B8CFEB023953}"/>
            </c:ext>
          </c:extLst>
        </c:ser>
        <c:ser>
          <c:idx val="2"/>
          <c:order val="2"/>
          <c:tx>
            <c:strRef>
              <c:f>'[Debt Statistics-End 2019- Feb 2020.xlsx]Sheet1'!$A$11</c:f>
              <c:strCache>
                <c:ptCount val="1"/>
                <c:pt idx="0">
                  <c:v>Domestic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'[Debt Statistics-End 2019- Feb 2020.xlsx]Sheet1'!$B$1,'[Debt Statistics-End 2019- Feb 2020.xlsx]Sheet1'!$E$1,'[Debt Statistics-End 2019- Feb 2020.xlsx]Sheet1'!$H$1,'[Debt Statistics-End 2019- Feb 2020.xlsx]Sheet1'!$K$1,'[Debt Statistics-End 2019- Feb 2020.xlsx]Sheet1'!$N$1,'[Debt Statistics-End 2019- Feb 2020.xlsx]Sheet1'!$Q$1,'[Debt Statistics-End 2019- Feb 2020.xlsx]Sheet1'!$R$1</c:f>
              <c:strCache>
                <c:ptCount val="7"/>
                <c:pt idx="0">
                  <c:v>2015</c:v>
                </c:pt>
                <c:pt idx="1">
                  <c:v>2016</c:v>
                </c:pt>
                <c:pt idx="2">
                  <c:v>2017</c:v>
                </c:pt>
                <c:pt idx="3">
                  <c:v>2018</c:v>
                </c:pt>
                <c:pt idx="4">
                  <c:v>Actual 2019</c:v>
                </c:pt>
                <c:pt idx="5">
                  <c:v>End June 2020</c:v>
                </c:pt>
                <c:pt idx="6">
                  <c:v>End Dec. 2020( Proj.)</c:v>
                </c:pt>
              </c:strCache>
            </c:strRef>
          </c:cat>
          <c:val>
            <c:numRef>
              <c:f>'[Debt Statistics-End 2019- Feb 2020.xlsx]Sheet1'!$C$11,'[Debt Statistics-End 2019- Feb 2020.xlsx]Sheet1'!$F$11,'[Debt Statistics-End 2019- Feb 2020.xlsx]Sheet1'!$I$11,'[Debt Statistics-End 2019- Feb 2020.xlsx]Sheet1'!$L$11,'[Debt Statistics-End 2019- Feb 2020.xlsx]Sheet1'!$O$11,'[Debt Statistics-End 2019- Feb 2020.xlsx]Sheet1'!$Q$11,'[Debt Statistics-End 2019- Feb 2020.xlsx]Sheet1'!$R$11</c:f>
              <c:numCache>
                <c:formatCode>0.0</c:formatCode>
                <c:ptCount val="7"/>
                <c:pt idx="0">
                  <c:v>8.8963183584681467</c:v>
                </c:pt>
                <c:pt idx="1">
                  <c:v>9.2511862038519208</c:v>
                </c:pt>
                <c:pt idx="2">
                  <c:v>10.6384098986442</c:v>
                </c:pt>
                <c:pt idx="3">
                  <c:v>11.461945744285281</c:v>
                </c:pt>
                <c:pt idx="4">
                  <c:v>12.36728622157383</c:v>
                </c:pt>
                <c:pt idx="5" formatCode="General">
                  <c:v>13.5</c:v>
                </c:pt>
                <c:pt idx="6">
                  <c:v>14.5</c:v>
                </c:pt>
              </c:numCache>
            </c:numRef>
          </c:val>
          <c:extLst>
            <c:ext xmlns:c16="http://schemas.microsoft.com/office/drawing/2014/chart" uri="{C3380CC4-5D6E-409C-BE32-E72D297353CC}">
              <c16:uniqueId val="{00000002-3521-440F-A13D-B8CFEB023953}"/>
            </c:ext>
          </c:extLst>
        </c:ser>
        <c:dLbls>
          <c:showLegendKey val="0"/>
          <c:showVal val="0"/>
          <c:showCatName val="0"/>
          <c:showSerName val="0"/>
          <c:showPercent val="0"/>
          <c:showBubbleSize val="0"/>
        </c:dLbls>
        <c:gapWidth val="219"/>
        <c:overlap val="-27"/>
        <c:axId val="-2095965224"/>
        <c:axId val="-2095241368"/>
      </c:barChart>
      <c:catAx>
        <c:axId val="-20959652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095241368"/>
        <c:crosses val="autoZero"/>
        <c:auto val="1"/>
        <c:lblAlgn val="ctr"/>
        <c:lblOffset val="100"/>
        <c:noMultiLvlLbl val="0"/>
      </c:catAx>
      <c:valAx>
        <c:axId val="-209524136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095965224"/>
        <c:crosses val="autoZero"/>
        <c:crossBetween val="between"/>
      </c:valAx>
      <c:spPr>
        <a:noFill/>
        <a:ln>
          <a:noFill/>
        </a:ln>
        <a:effectLst/>
      </c:spPr>
    </c:plotArea>
    <c:legend>
      <c:legendPos val="r"/>
      <c:layout>
        <c:manualLayout>
          <c:xMode val="edge"/>
          <c:yMode val="edge"/>
          <c:x val="0.16242464745912599"/>
          <c:y val="0.86452571206377005"/>
          <c:w val="0.66938525685120798"/>
          <c:h val="7.90407321533787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a:latin typeface="Cambria" panose="020405030504060302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Sheet1!$C$37</c:f>
              <c:strCache>
                <c:ptCount val="1"/>
                <c:pt idx="0">
                  <c:v>2019</c:v>
                </c:pt>
              </c:strCache>
            </c:strRef>
          </c:tx>
          <c:spPr>
            <a:solidFill>
              <a:schemeClr val="accent5"/>
            </a:solidFill>
            <a:ln w="3175">
              <a:solidFill>
                <a:schemeClr val="tx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Sheet1!$B$38:$B$46</c:f>
              <c:strCache>
                <c:ptCount val="9"/>
                <c:pt idx="0">
                  <c:v>GDP</c:v>
                </c:pt>
                <c:pt idx="1">
                  <c:v>Tax revenues loss (% GDP) </c:v>
                </c:pt>
                <c:pt idx="2">
                  <c:v>Fiscal Deficit (% of GDP in FY)</c:v>
                </c:pt>
                <c:pt idx="3">
                  <c:v>Exports</c:v>
                </c:pt>
                <c:pt idx="4">
                  <c:v>Imports</c:v>
                </c:pt>
                <c:pt idx="5">
                  <c:v>Remittances</c:v>
                </c:pt>
                <c:pt idx="6">
                  <c:v>FDI</c:v>
                </c:pt>
                <c:pt idx="7">
                  <c:v>Travel</c:v>
                </c:pt>
                <c:pt idx="8">
                  <c:v>Unemployment</c:v>
                </c:pt>
              </c:strCache>
            </c:strRef>
          </c:cat>
          <c:val>
            <c:numRef>
              <c:f>Sheet1!$C$38:$C$46</c:f>
              <c:numCache>
                <c:formatCode>0.0%</c:formatCode>
                <c:ptCount val="9"/>
                <c:pt idx="0">
                  <c:v>9.4E-2</c:v>
                </c:pt>
                <c:pt idx="1">
                  <c:v>-8.1902191473903693E-3</c:v>
                </c:pt>
                <c:pt idx="2">
                  <c:v>-0.09</c:v>
                </c:pt>
                <c:pt idx="3">
                  <c:v>3.7999999999999999E-2</c:v>
                </c:pt>
                <c:pt idx="4">
                  <c:v>0.18</c:v>
                </c:pt>
                <c:pt idx="5">
                  <c:v>-5.0000000000000001E-3</c:v>
                </c:pt>
                <c:pt idx="6">
                  <c:v>0.05</c:v>
                </c:pt>
                <c:pt idx="7">
                  <c:v>0.17</c:v>
                </c:pt>
                <c:pt idx="8">
                  <c:v>0.154</c:v>
                </c:pt>
              </c:numCache>
            </c:numRef>
          </c:val>
          <c:extLst>
            <c:ext xmlns:c16="http://schemas.microsoft.com/office/drawing/2014/chart" uri="{C3380CC4-5D6E-409C-BE32-E72D297353CC}">
              <c16:uniqueId val="{00000000-8B89-4D71-854E-A74C4CA0B2A9}"/>
            </c:ext>
          </c:extLst>
        </c:ser>
        <c:ser>
          <c:idx val="1"/>
          <c:order val="1"/>
          <c:tx>
            <c:strRef>
              <c:f>Sheet1!$D$37</c:f>
              <c:strCache>
                <c:ptCount val="1"/>
                <c:pt idx="0">
                  <c:v>2020 before COVID-19</c:v>
                </c:pt>
              </c:strCache>
            </c:strRef>
          </c:tx>
          <c:spPr>
            <a:solidFill>
              <a:schemeClr val="accent4">
                <a:lumMod val="75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Sheet1!$B$38:$B$46</c:f>
              <c:strCache>
                <c:ptCount val="9"/>
                <c:pt idx="0">
                  <c:v>GDP</c:v>
                </c:pt>
                <c:pt idx="1">
                  <c:v>Tax revenues loss (% GDP) </c:v>
                </c:pt>
                <c:pt idx="2">
                  <c:v>Fiscal Deficit (% of GDP in FY)</c:v>
                </c:pt>
                <c:pt idx="3">
                  <c:v>Exports</c:v>
                </c:pt>
                <c:pt idx="4">
                  <c:v>Imports</c:v>
                </c:pt>
                <c:pt idx="5">
                  <c:v>Remittances</c:v>
                </c:pt>
                <c:pt idx="6">
                  <c:v>FDI</c:v>
                </c:pt>
                <c:pt idx="7">
                  <c:v>Travel</c:v>
                </c:pt>
                <c:pt idx="8">
                  <c:v>Unemployment</c:v>
                </c:pt>
              </c:strCache>
            </c:strRef>
          </c:cat>
          <c:val>
            <c:numRef>
              <c:f>Sheet1!$D$38:$D$46</c:f>
              <c:numCache>
                <c:formatCode>0.0%</c:formatCode>
                <c:ptCount val="9"/>
                <c:pt idx="0">
                  <c:v>0.08</c:v>
                </c:pt>
                <c:pt idx="1">
                  <c:v>0</c:v>
                </c:pt>
                <c:pt idx="2">
                  <c:v>-5.6000000000000001E-2</c:v>
                </c:pt>
                <c:pt idx="3">
                  <c:v>0.108</c:v>
                </c:pt>
                <c:pt idx="4">
                  <c:v>7.3999999999999996E-2</c:v>
                </c:pt>
                <c:pt idx="5">
                  <c:v>0.12</c:v>
                </c:pt>
                <c:pt idx="6">
                  <c:v>0.214</c:v>
                </c:pt>
                <c:pt idx="7">
                  <c:v>0.1</c:v>
                </c:pt>
                <c:pt idx="8">
                  <c:v>0.13100000000000001</c:v>
                </c:pt>
              </c:numCache>
            </c:numRef>
          </c:val>
          <c:extLst>
            <c:ext xmlns:c16="http://schemas.microsoft.com/office/drawing/2014/chart" uri="{C3380CC4-5D6E-409C-BE32-E72D297353CC}">
              <c16:uniqueId val="{00000001-8B89-4D71-854E-A74C4CA0B2A9}"/>
            </c:ext>
          </c:extLst>
        </c:ser>
        <c:ser>
          <c:idx val="2"/>
          <c:order val="2"/>
          <c:tx>
            <c:strRef>
              <c:f>Sheet1!$E$37</c:f>
              <c:strCache>
                <c:ptCount val="1"/>
                <c:pt idx="0">
                  <c:v>2020 after COVID-19</c:v>
                </c:pt>
              </c:strCache>
            </c:strRef>
          </c:tx>
          <c:spPr>
            <a:solidFill>
              <a:srgbClr val="990000"/>
            </a:solidFill>
            <a:ln w="3175">
              <a:solidFill>
                <a:schemeClr val="tx1"/>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990000"/>
                    </a:solidFill>
                    <a:latin typeface="Tw Cen MT" panose="020B06020201040206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Sheet1!$B$38:$B$46</c:f>
              <c:strCache>
                <c:ptCount val="9"/>
                <c:pt idx="0">
                  <c:v>GDP</c:v>
                </c:pt>
                <c:pt idx="1">
                  <c:v>Tax revenues loss (% GDP) </c:v>
                </c:pt>
                <c:pt idx="2">
                  <c:v>Fiscal Deficit (% of GDP in FY)</c:v>
                </c:pt>
                <c:pt idx="3">
                  <c:v>Exports</c:v>
                </c:pt>
                <c:pt idx="4">
                  <c:v>Imports</c:v>
                </c:pt>
                <c:pt idx="5">
                  <c:v>Remittances</c:v>
                </c:pt>
                <c:pt idx="6">
                  <c:v>FDI</c:v>
                </c:pt>
                <c:pt idx="7">
                  <c:v>Travel</c:v>
                </c:pt>
                <c:pt idx="8">
                  <c:v>Unemployment</c:v>
                </c:pt>
              </c:strCache>
            </c:strRef>
          </c:cat>
          <c:val>
            <c:numRef>
              <c:f>Sheet1!$E$38:$E$46</c:f>
              <c:numCache>
                <c:formatCode>0.0%</c:formatCode>
                <c:ptCount val="9"/>
                <c:pt idx="0">
                  <c:v>-2E-3</c:v>
                </c:pt>
                <c:pt idx="1">
                  <c:v>-2.5436853599757801E-2</c:v>
                </c:pt>
                <c:pt idx="2">
                  <c:v>-8.5000000000000006E-2</c:v>
                </c:pt>
                <c:pt idx="3">
                  <c:v>-0.17</c:v>
                </c:pt>
                <c:pt idx="4">
                  <c:v>0.08</c:v>
                </c:pt>
                <c:pt idx="5">
                  <c:v>0</c:v>
                </c:pt>
                <c:pt idx="6">
                  <c:v>-0.36</c:v>
                </c:pt>
                <c:pt idx="7">
                  <c:v>-0.77</c:v>
                </c:pt>
                <c:pt idx="8">
                  <c:v>0.221</c:v>
                </c:pt>
              </c:numCache>
            </c:numRef>
          </c:val>
          <c:extLst>
            <c:ext xmlns:c16="http://schemas.microsoft.com/office/drawing/2014/chart" uri="{C3380CC4-5D6E-409C-BE32-E72D297353CC}">
              <c16:uniqueId val="{00000002-8B89-4D71-854E-A74C4CA0B2A9}"/>
            </c:ext>
          </c:extLst>
        </c:ser>
        <c:dLbls>
          <c:dLblPos val="outEnd"/>
          <c:showLegendKey val="0"/>
          <c:showVal val="1"/>
          <c:showCatName val="0"/>
          <c:showSerName val="0"/>
          <c:showPercent val="0"/>
          <c:showBubbleSize val="0"/>
        </c:dLbls>
        <c:gapWidth val="182"/>
        <c:axId val="1374770655"/>
        <c:axId val="1374772319"/>
      </c:barChart>
      <c:catAx>
        <c:axId val="137477065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Tw Cen MT" panose="020B0602020104020603" pitchFamily="34" charset="0"/>
                <a:ea typeface="+mn-ea"/>
                <a:cs typeface="+mn-cs"/>
              </a:defRPr>
            </a:pPr>
            <a:endParaRPr lang="en-US"/>
          </a:p>
        </c:txPr>
        <c:crossAx val="1374772319"/>
        <c:crosses val="autoZero"/>
        <c:auto val="1"/>
        <c:lblAlgn val="ctr"/>
        <c:lblOffset val="100"/>
        <c:noMultiLvlLbl val="0"/>
      </c:catAx>
      <c:valAx>
        <c:axId val="137477231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Tw Cen MT" panose="020B0602020104020603" pitchFamily="34" charset="0"/>
                <a:ea typeface="+mn-ea"/>
                <a:cs typeface="+mn-cs"/>
              </a:defRPr>
            </a:pPr>
            <a:endParaRPr lang="en-US"/>
          </a:p>
        </c:txPr>
        <c:crossAx val="1374770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w Cen MT" panose="020B0602020104020603" pitchFamily="34" charset="0"/>
              <a:ea typeface="+mn-ea"/>
              <a:cs typeface="+mn-cs"/>
            </a:defRPr>
          </a:pPr>
          <a:endParaRPr lang="en-US"/>
        </a:p>
      </c:txPr>
    </c:legend>
    <c:plotVisOnly val="1"/>
    <c:dispBlanksAs val="gap"/>
    <c:showDLblsOverMax val="0"/>
  </c:chart>
  <c:spPr>
    <a:solidFill>
      <a:schemeClr val="lt1"/>
    </a:solidFill>
    <a:ln w="19050" cap="flat" cmpd="sng" algn="ctr">
      <a:solidFill>
        <a:srgbClr val="0070C0"/>
      </a:solidFill>
      <a:prstDash val="solid"/>
      <a:miter lim="800000"/>
    </a:ln>
    <a:effectLst/>
  </c:spPr>
  <c:txPr>
    <a:bodyPr/>
    <a:lstStyle/>
    <a:p>
      <a:pPr>
        <a:defRPr>
          <a:solidFill>
            <a:schemeClr val="dk1"/>
          </a:solidFill>
          <a:latin typeface="Tw Cen MT" panose="020B0602020104020603" pitchFamily="34" charset="0"/>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90542" cy="488961"/>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777041" y="3"/>
            <a:ext cx="2890542" cy="48896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C952391-E811-40BD-BF31-152F5CC3E0D7}" type="datetime1">
              <a:rPr lang="en-US"/>
              <a:pPr/>
              <a:t>1/27/2021</a:t>
            </a:fld>
            <a:endParaRPr lang="en-US"/>
          </a:p>
        </p:txBody>
      </p:sp>
      <p:sp>
        <p:nvSpPr>
          <p:cNvPr id="4" name="Footer Placeholder 3"/>
          <p:cNvSpPr>
            <a:spLocks noGrp="1"/>
          </p:cNvSpPr>
          <p:nvPr>
            <p:ph type="ftr" sz="quarter" idx="2"/>
          </p:nvPr>
        </p:nvSpPr>
        <p:spPr>
          <a:xfrm>
            <a:off x="4" y="9285187"/>
            <a:ext cx="2890542" cy="488961"/>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777041" y="9285187"/>
            <a:ext cx="2890542" cy="48896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C8EE828-0B52-48BD-AC30-C13AE1823DC9}" type="slidenum">
              <a:rPr lang="en-US"/>
              <a:pPr/>
              <a:t>‹#›</a:t>
            </a:fld>
            <a:endParaRPr lang="en-US"/>
          </a:p>
        </p:txBody>
      </p:sp>
    </p:spTree>
    <p:extLst>
      <p:ext uri="{BB962C8B-B14F-4D97-AF65-F5344CB8AC3E}">
        <p14:creationId xmlns:p14="http://schemas.microsoft.com/office/powerpoint/2010/main" val="3952595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90542" cy="488961"/>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777041" y="3"/>
            <a:ext cx="2890542" cy="488961"/>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defRPr>
            </a:lvl1pPr>
          </a:lstStyle>
          <a:p>
            <a:fld id="{91EC5310-AD28-478C-9D1F-55544C92CB9A}" type="datetime1">
              <a:rPr lang="en-US"/>
              <a:pPr/>
              <a:t>1/27/2021</a:t>
            </a:fld>
            <a:endParaRPr lang="en-US"/>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67514" y="4644275"/>
            <a:ext cx="5334063" cy="4398952"/>
          </a:xfrm>
          <a:prstGeom prst="rect">
            <a:avLst/>
          </a:prstGeom>
        </p:spPr>
        <p:txBody>
          <a:bodyPr vert="horz" wrap="square" lIns="92830" tIns="46415" rIns="92830" bIns="46415"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4" y="9285187"/>
            <a:ext cx="2890542" cy="488961"/>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777041" y="9285187"/>
            <a:ext cx="2890542" cy="488961"/>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defRPr>
            </a:lvl1pPr>
          </a:lstStyle>
          <a:p>
            <a:fld id="{21D82EB7-C704-4A63-B645-1186AD9BB91E}" type="slidenum">
              <a:rPr lang="en-US"/>
              <a:pPr/>
              <a:t>‹#›</a:t>
            </a:fld>
            <a:endParaRPr lang="en-US"/>
          </a:p>
        </p:txBody>
      </p:sp>
    </p:spTree>
    <p:extLst>
      <p:ext uri="{BB962C8B-B14F-4D97-AF65-F5344CB8AC3E}">
        <p14:creationId xmlns:p14="http://schemas.microsoft.com/office/powerpoint/2010/main" val="2782501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C047C504-C68F-4932-B214-1C432888EE05}" type="slidenum">
              <a:rPr lang="en-GB" smtClean="0"/>
              <a:pPr>
                <a:defRPr/>
              </a:pPr>
              <a:t>0</a:t>
            </a:fld>
            <a:endParaRPr lang="en-GB" dirty="0"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extLst>
      <p:ext uri="{BB962C8B-B14F-4D97-AF65-F5344CB8AC3E}">
        <p14:creationId xmlns:p14="http://schemas.microsoft.com/office/powerpoint/2010/main" val="252676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0943C-E751-49CA-92B5-3D5B3DE9B0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84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62C933-0D41-4EA0-88B3-B8710B56663A}" type="slidenum">
              <a:rPr lang="en-US" smtClean="0"/>
              <a:t>23</a:t>
            </a:fld>
            <a:endParaRPr lang="en-US" dirty="0"/>
          </a:p>
        </p:txBody>
      </p:sp>
    </p:spTree>
    <p:extLst>
      <p:ext uri="{BB962C8B-B14F-4D97-AF65-F5344CB8AC3E}">
        <p14:creationId xmlns:p14="http://schemas.microsoft.com/office/powerpoint/2010/main" val="101098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62C933-0D41-4EA0-88B3-B8710B56663A}" type="slidenum">
              <a:rPr lang="en-US" smtClean="0"/>
              <a:t>24</a:t>
            </a:fld>
            <a:endParaRPr lang="en-US" dirty="0"/>
          </a:p>
        </p:txBody>
      </p:sp>
    </p:spTree>
    <p:extLst>
      <p:ext uri="{BB962C8B-B14F-4D97-AF65-F5344CB8AC3E}">
        <p14:creationId xmlns:p14="http://schemas.microsoft.com/office/powerpoint/2010/main" val="863283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C047C504-C68F-4932-B214-1C432888EE05}" type="slidenum">
              <a:rPr lang="en-GB" smtClean="0"/>
              <a:pPr>
                <a:defRPr/>
              </a:pPr>
              <a:t>26</a:t>
            </a:fld>
            <a:endParaRPr lang="en-GB" dirty="0"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extLst>
      <p:ext uri="{BB962C8B-B14F-4D97-AF65-F5344CB8AC3E}">
        <p14:creationId xmlns:p14="http://schemas.microsoft.com/office/powerpoint/2010/main" val="17342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fr-FR" dirty="0" smtClean="0"/>
          </a:p>
        </p:txBody>
      </p:sp>
      <p:sp>
        <p:nvSpPr>
          <p:cNvPr id="4" name="Slide Number Placeholder 3"/>
          <p:cNvSpPr>
            <a:spLocks noGrp="1"/>
          </p:cNvSpPr>
          <p:nvPr>
            <p:ph type="sldNum" sz="quarter" idx="5"/>
          </p:nvPr>
        </p:nvSpPr>
        <p:spPr/>
        <p:txBody>
          <a:bodyPr/>
          <a:lstStyle/>
          <a:p>
            <a:fld id="{5F3227D9-D6C8-484C-8517-965C6C7F9004}" type="slidenum">
              <a:rPr lang="en-US"/>
              <a:pPr/>
              <a:t>1</a:t>
            </a:fld>
            <a:endParaRPr lang="en-US" dirty="0"/>
          </a:p>
        </p:txBody>
      </p:sp>
    </p:spTree>
    <p:extLst>
      <p:ext uri="{BB962C8B-B14F-4D97-AF65-F5344CB8AC3E}">
        <p14:creationId xmlns:p14="http://schemas.microsoft.com/office/powerpoint/2010/main" val="218427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C047C504-C68F-4932-B214-1C432888EE05}" type="slidenum">
              <a:rPr lang="en-GB" smtClean="0"/>
              <a:pPr>
                <a:defRPr/>
              </a:pPr>
              <a:t>2</a:t>
            </a:fld>
            <a:endParaRPr lang="en-GB" dirty="0"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extLst>
      <p:ext uri="{BB962C8B-B14F-4D97-AF65-F5344CB8AC3E}">
        <p14:creationId xmlns:p14="http://schemas.microsoft.com/office/powerpoint/2010/main" val="277109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1D82EB7-C704-4A63-B645-1186AD9BB91E}" type="slidenum">
              <a:rPr lang="en-US" smtClean="0"/>
              <a:pPr/>
              <a:t>3</a:t>
            </a:fld>
            <a:endParaRPr lang="en-US"/>
          </a:p>
        </p:txBody>
      </p:sp>
    </p:spTree>
    <p:extLst>
      <p:ext uri="{BB962C8B-B14F-4D97-AF65-F5344CB8AC3E}">
        <p14:creationId xmlns:p14="http://schemas.microsoft.com/office/powerpoint/2010/main" val="337017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82EB7-C704-4A63-B645-1186AD9BB91E}" type="slidenum">
              <a:rPr lang="en-US" smtClean="0"/>
              <a:pPr/>
              <a:t>4</a:t>
            </a:fld>
            <a:endParaRPr lang="en-US"/>
          </a:p>
        </p:txBody>
      </p:sp>
    </p:spTree>
    <p:extLst>
      <p:ext uri="{BB962C8B-B14F-4D97-AF65-F5344CB8AC3E}">
        <p14:creationId xmlns:p14="http://schemas.microsoft.com/office/powerpoint/2010/main" val="275265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C047C504-C68F-4932-B214-1C432888EE05}" type="slidenum">
              <a:rPr lang="en-GB" smtClean="0"/>
              <a:pPr>
                <a:defRPr/>
              </a:pPr>
              <a:t>7</a:t>
            </a:fld>
            <a:endParaRPr lang="en-GB" dirty="0"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extLst>
      <p:ext uri="{BB962C8B-B14F-4D97-AF65-F5344CB8AC3E}">
        <p14:creationId xmlns:p14="http://schemas.microsoft.com/office/powerpoint/2010/main" val="69719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CC0894-F876-4AD8-9963-A330633D9243}" type="slidenum">
              <a:rPr lang="en-US" smtClean="0"/>
              <a:pPr>
                <a:defRPr/>
              </a:pPr>
              <a:t>8</a:t>
            </a:fld>
            <a:endParaRPr lang="en-US" dirty="0"/>
          </a:p>
        </p:txBody>
      </p:sp>
    </p:spTree>
    <p:extLst>
      <p:ext uri="{BB962C8B-B14F-4D97-AF65-F5344CB8AC3E}">
        <p14:creationId xmlns:p14="http://schemas.microsoft.com/office/powerpoint/2010/main" val="302808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2C933-0D41-4EA0-88B3-B8710B566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2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C047C504-C68F-4932-B214-1C432888EE05}" type="slidenum">
              <a:rPr lang="en-GB" smtClean="0"/>
              <a:pPr>
                <a:defRPr/>
              </a:pPr>
              <a:t>17</a:t>
            </a:fld>
            <a:endParaRPr lang="en-GB" dirty="0"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Tree>
    <p:extLst>
      <p:ext uri="{BB962C8B-B14F-4D97-AF65-F5344CB8AC3E}">
        <p14:creationId xmlns:p14="http://schemas.microsoft.com/office/powerpoint/2010/main" val="1167139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6172200"/>
            <a:ext cx="91440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ea typeface="ＭＳ Ｐゴシック" charset="-128"/>
            </a:endParaRPr>
          </a:p>
        </p:txBody>
      </p:sp>
      <p:sp>
        <p:nvSpPr>
          <p:cNvPr id="5" name="Rectangle 4"/>
          <p:cNvSpPr/>
          <p:nvPr userDrawn="1"/>
        </p:nvSpPr>
        <p:spPr>
          <a:xfrm>
            <a:off x="2590800" y="1371600"/>
            <a:ext cx="6248400" cy="23622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ea typeface="ＭＳ Ｐゴシック" charset="-128"/>
            </a:endParaRPr>
          </a:p>
        </p:txBody>
      </p:sp>
      <p:sp>
        <p:nvSpPr>
          <p:cNvPr id="6" name="Rectangle 5"/>
          <p:cNvSpPr/>
          <p:nvPr userDrawn="1"/>
        </p:nvSpPr>
        <p:spPr>
          <a:xfrm>
            <a:off x="2590800" y="1371600"/>
            <a:ext cx="228600" cy="23622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ea typeface="ＭＳ Ｐゴシック" charset="-128"/>
            </a:endParaRPr>
          </a:p>
        </p:txBody>
      </p:sp>
      <p:sp>
        <p:nvSpPr>
          <p:cNvPr id="7" name="Subtitle 2"/>
          <p:cNvSpPr txBox="1">
            <a:spLocks/>
          </p:cNvSpPr>
          <p:nvPr userDrawn="1"/>
        </p:nvSpPr>
        <p:spPr>
          <a:xfrm>
            <a:off x="2895600" y="1371600"/>
            <a:ext cx="5943600" cy="2362200"/>
          </a:xfrm>
          <a:prstGeom prst="rect">
            <a:avLst/>
          </a:prstGeom>
        </p:spPr>
        <p:txBody>
          <a:bodyPr anchor="ctr">
            <a:normAutofit/>
          </a:bodyPr>
          <a:lstStyle/>
          <a:p>
            <a:pPr marL="342900" indent="-342900">
              <a:spcBef>
                <a:spcPts val="600"/>
              </a:spcBef>
              <a:spcAft>
                <a:spcPts val="600"/>
              </a:spcAft>
              <a:buFont typeface="Arial" charset="0"/>
              <a:buNone/>
            </a:pPr>
            <a:r>
              <a:rPr lang="en-US" sz="2600" b="1">
                <a:latin typeface="Gill Sans MT" charset="0"/>
                <a:cs typeface="Times New Roman" charset="0"/>
              </a:rPr>
              <a:t>Rwanda CAADP Post Compact</a:t>
            </a:r>
          </a:p>
          <a:p>
            <a:pPr marL="342900" indent="-342900">
              <a:spcBef>
                <a:spcPts val="600"/>
              </a:spcBef>
              <a:spcAft>
                <a:spcPts val="600"/>
              </a:spcAft>
              <a:buFont typeface="Arial" charset="0"/>
              <a:buNone/>
            </a:pPr>
            <a:r>
              <a:rPr lang="en-US" sz="2600" b="1">
                <a:latin typeface="Gill Sans MT" charset="0"/>
                <a:cs typeface="Times New Roman" charset="0"/>
              </a:rPr>
              <a:t>High-Level Stakeholder Meeting</a:t>
            </a:r>
          </a:p>
        </p:txBody>
      </p:sp>
      <p:pic>
        <p:nvPicPr>
          <p:cNvPr id="10" name="Picture 1" descr="armoirie"/>
          <p:cNvPicPr>
            <a:picLocks noChangeAspect="1" noChangeArrowheads="1"/>
          </p:cNvPicPr>
          <p:nvPr userDrawn="1"/>
        </p:nvPicPr>
        <p:blipFill>
          <a:blip r:embed="rId2" cstate="print"/>
          <a:srcRect/>
          <a:stretch>
            <a:fillRect/>
          </a:stretch>
        </p:blipFill>
        <p:spPr bwMode="auto">
          <a:xfrm rot="10800000" flipH="1" flipV="1">
            <a:off x="228600" y="1350963"/>
            <a:ext cx="2209800" cy="2382837"/>
          </a:xfrm>
          <a:prstGeom prst="rect">
            <a:avLst/>
          </a:prstGeom>
          <a:noFill/>
          <a:ln w="9525">
            <a:noFill/>
            <a:miter lim="800000"/>
            <a:headEnd/>
            <a:tailEnd/>
          </a:ln>
        </p:spPr>
      </p:pic>
      <p:sp>
        <p:nvSpPr>
          <p:cNvPr id="11" name="Subtitle 8"/>
          <p:cNvSpPr txBox="1">
            <a:spLocks/>
          </p:cNvSpPr>
          <p:nvPr userDrawn="1"/>
        </p:nvSpPr>
        <p:spPr>
          <a:xfrm>
            <a:off x="2895600" y="6248400"/>
            <a:ext cx="5867400" cy="609600"/>
          </a:xfrm>
          <a:prstGeom prst="rect">
            <a:avLst/>
          </a:prstGeom>
        </p:spPr>
        <p:txBody>
          <a:bodyPr>
            <a:normAutofit/>
          </a:bodyPr>
          <a:lstStyle/>
          <a:p>
            <a:pPr algn="r">
              <a:spcBef>
                <a:spcPts val="600"/>
              </a:spcBef>
              <a:buClr>
                <a:schemeClr val="accent1"/>
              </a:buClr>
              <a:buSzPct val="76000"/>
              <a:buFont typeface="Symbol" charset="2"/>
              <a:buNone/>
            </a:pPr>
            <a:endParaRPr lang="en-US" sz="1000">
              <a:solidFill>
                <a:schemeClr val="bg2"/>
              </a:solidFill>
              <a:latin typeface="Bookman Old Style" charset="0"/>
            </a:endParaRPr>
          </a:p>
        </p:txBody>
      </p:sp>
      <p:sp>
        <p:nvSpPr>
          <p:cNvPr id="12" name="Rectangle 11"/>
          <p:cNvSpPr/>
          <p:nvPr userDrawn="1"/>
        </p:nvSpPr>
        <p:spPr>
          <a:xfrm>
            <a:off x="2590800" y="4191000"/>
            <a:ext cx="228600" cy="990600"/>
          </a:xfrm>
          <a:prstGeom prst="rect">
            <a:avLst/>
          </a:prstGeom>
          <a:solidFill>
            <a:schemeClr val="accent3"/>
          </a:solidFill>
          <a:ln w="6350" cap="rnd" cmpd="sng" algn="ctr">
            <a:solidFill>
              <a:schemeClr val="accent3"/>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ea typeface="ＭＳ Ｐゴシック" charset="-128"/>
            </a:endParaRPr>
          </a:p>
        </p:txBody>
      </p:sp>
      <p:sp>
        <p:nvSpPr>
          <p:cNvPr id="13" name="Rectangle 12"/>
          <p:cNvSpPr/>
          <p:nvPr userDrawn="1"/>
        </p:nvSpPr>
        <p:spPr>
          <a:xfrm>
            <a:off x="2587625" y="4191000"/>
            <a:ext cx="6257925" cy="990600"/>
          </a:xfrm>
          <a:prstGeom prst="rect">
            <a:avLst/>
          </a:prstGeom>
          <a:noFill/>
          <a:ln w="6350" cap="rnd" cmpd="sng" algn="ctr">
            <a:solidFill>
              <a:schemeClr val="accent3"/>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ea typeface="ＭＳ Ｐゴシック" charset="-128"/>
            </a:endParaRPr>
          </a:p>
        </p:txBody>
      </p:sp>
      <p:sp>
        <p:nvSpPr>
          <p:cNvPr id="8" name="Title 7"/>
          <p:cNvSpPr>
            <a:spLocks noGrp="1"/>
          </p:cNvSpPr>
          <p:nvPr>
            <p:ph type="ctrTitle"/>
          </p:nvPr>
        </p:nvSpPr>
        <p:spPr>
          <a:xfrm>
            <a:off x="2895600" y="4267200"/>
            <a:ext cx="5867399" cy="457200"/>
          </a:xfrm>
          <a:prstGeom prst="rect">
            <a:avLst/>
          </a:prstGeom>
        </p:spPr>
        <p:txBody>
          <a:bodyPr anchor="t" anchorCtr="0">
            <a:normAutofit/>
          </a:bodyPr>
          <a:lstStyle>
            <a:lvl1pPr algn="r">
              <a:defRPr sz="2400" baseline="0">
                <a:solidFill>
                  <a:schemeClr val="tx1"/>
                </a:solidFill>
                <a:latin typeface="+mn-lt"/>
              </a:defRPr>
            </a:lvl1pPr>
          </a:lstStyle>
          <a:p>
            <a:r>
              <a:rPr lang="en-US" smtClean="0"/>
              <a:t>Click to edit Master title style</a:t>
            </a:r>
            <a:endParaRPr lang="en-US" dirty="0"/>
          </a:p>
        </p:txBody>
      </p:sp>
      <p:sp>
        <p:nvSpPr>
          <p:cNvPr id="9" name="Subtitle 8"/>
          <p:cNvSpPr>
            <a:spLocks noGrp="1"/>
          </p:cNvSpPr>
          <p:nvPr>
            <p:ph type="subTitle" idx="1"/>
          </p:nvPr>
        </p:nvSpPr>
        <p:spPr>
          <a:xfrm>
            <a:off x="2895600" y="4724400"/>
            <a:ext cx="5867399" cy="457200"/>
          </a:xfrm>
        </p:spPr>
        <p:txBody>
          <a:bodyPr/>
          <a:lstStyle>
            <a:lvl1pPr marL="0" indent="0" algn="r">
              <a:buNone/>
              <a:defRPr sz="2000" baseline="0">
                <a:solidFill>
                  <a:schemeClr val="tx2"/>
                </a:solidFill>
                <a:latin typeface="+mn-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3" name="Straight Connector 2"/>
          <p:cNvSpPr>
            <a:spLocks noChangeShapeType="1"/>
          </p:cNvSpPr>
          <p:nvPr userDrawn="1"/>
        </p:nvSpPr>
        <p:spPr bwMode="auto">
          <a:xfrm>
            <a:off x="1219200" y="1066800"/>
            <a:ext cx="7680325" cy="0"/>
          </a:xfrm>
          <a:prstGeom prst="line">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fontAlgn="auto">
              <a:spcBef>
                <a:spcPts val="0"/>
              </a:spcBef>
              <a:spcAft>
                <a:spcPts val="0"/>
              </a:spcAft>
              <a:defRPr/>
            </a:pPr>
            <a:endParaRPr lang="en-US" sz="1800">
              <a:ln>
                <a:solidFill>
                  <a:schemeClr val="tx1"/>
                </a:solidFill>
              </a:ln>
            </a:endParaRPr>
          </a:p>
        </p:txBody>
      </p:sp>
      <p:sp>
        <p:nvSpPr>
          <p:cNvPr id="2" name="Title 1"/>
          <p:cNvSpPr>
            <a:spLocks noGrp="1"/>
          </p:cNvSpPr>
          <p:nvPr>
            <p:ph type="title"/>
          </p:nvPr>
        </p:nvSpPr>
        <p:spPr>
          <a:xfrm>
            <a:off x="1219200" y="228600"/>
            <a:ext cx="7696200" cy="838200"/>
          </a:xfrm>
          <a:prstGeom prst="rect">
            <a:avLst/>
          </a:prstGeom>
        </p:spPr>
        <p:txBody>
          <a:bodyPr anchor="b" anchorCtr="0"/>
          <a:lstStyle>
            <a:lvl1pPr>
              <a:defRPr sz="2800">
                <a:solidFill>
                  <a:schemeClr val="tx1"/>
                </a:solidFill>
                <a:latin typeface="+mn-lt"/>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7010400" y="6416675"/>
            <a:ext cx="1981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chemeClr val="tx2"/>
                </a:solidFill>
                <a:latin typeface="Gill Sans MT" charset="0"/>
              </a:defRPr>
            </a:lvl1pPr>
          </a:lstStyle>
          <a:p>
            <a:fld id="{D97AE203-F84D-4A7F-B161-8561326BE07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p>
        </p:txBody>
      </p:sp>
      <p:sp>
        <p:nvSpPr>
          <p:cNvPr id="3" name="Rectangle 3"/>
          <p:cNvSpPr>
            <a:spLocks noGrp="1" noChangeArrowheads="1"/>
          </p:cNvSpPr>
          <p:nvPr>
            <p:ph type="sldNum" sz="quarter" idx="11"/>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970CC022-FA3D-4B6F-94CC-171F6923194E}" type="slidenum">
              <a:rPr lang="en-GB"/>
              <a:pPr/>
              <a:t>‹#›</a:t>
            </a:fld>
            <a:endParaRPr lang="en-GB"/>
          </a:p>
        </p:txBody>
      </p:sp>
      <p:sp>
        <p:nvSpPr>
          <p:cNvPr id="4" name="Rectangle 16"/>
          <p:cNvSpPr>
            <a:spLocks noGrp="1" noChangeArrowheads="1"/>
          </p:cNvSpPr>
          <p:nvPr>
            <p:ph type="dt" sz="half" idx="12"/>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1800"/>
            </a:lvl1pPr>
          </a:lstStyle>
          <a:p>
            <a:fld id="{0C3105CC-1B2D-4903-971E-6A5C773A19C5}" type="datetime1">
              <a:rPr lang="en-US"/>
              <a:pPr/>
              <a:t>1/27/2021</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2258" y="65326"/>
            <a:ext cx="7886700"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DDD701-3CF3-4D2B-AEFB-DEBD8EEE347F}"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3CD87F-A92E-415E-A938-25238E2D863E}" type="slidenum">
              <a:rPr lang="en-US" smtClean="0"/>
              <a:t>‹#›</a:t>
            </a:fld>
            <a:endParaRPr lang="en-US" dirty="0"/>
          </a:p>
        </p:txBody>
      </p:sp>
      <p:pic>
        <p:nvPicPr>
          <p:cNvPr id="7" name="Picture 1" descr="armoiri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66036" y="64395"/>
            <a:ext cx="788403" cy="106894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cxnSp>
        <p:nvCxnSpPr>
          <p:cNvPr id="8" name="Straight Connector 7"/>
          <p:cNvCxnSpPr/>
          <p:nvPr userDrawn="1"/>
        </p:nvCxnSpPr>
        <p:spPr>
          <a:xfrm>
            <a:off x="1086398" y="919190"/>
            <a:ext cx="788511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955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152400" y="1219200"/>
            <a:ext cx="85344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8" name="Straight Connector 27"/>
          <p:cNvSpPr>
            <a:spLocks noChangeShapeType="1"/>
          </p:cNvSpPr>
          <p:nvPr/>
        </p:nvSpPr>
        <p:spPr bwMode="auto">
          <a:xfrm>
            <a:off x="152400" y="6629400"/>
            <a:ext cx="8805863" cy="0"/>
          </a:xfrm>
          <a:prstGeom prst="line">
            <a:avLst/>
          </a:prstGeom>
          <a:ln>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sz="1800"/>
          </a:p>
        </p:txBody>
      </p:sp>
      <p:pic>
        <p:nvPicPr>
          <p:cNvPr id="1028" name="Picture 1" descr="armoirie"/>
          <p:cNvPicPr>
            <a:picLocks noChangeAspect="1" noChangeArrowheads="1"/>
          </p:cNvPicPr>
          <p:nvPr/>
        </p:nvPicPr>
        <p:blipFill>
          <a:blip r:embed="rId6" cstate="print"/>
          <a:srcRect/>
          <a:stretch>
            <a:fillRect/>
          </a:stretch>
        </p:blipFill>
        <p:spPr bwMode="auto">
          <a:xfrm rot="10800000" flipH="1" flipV="1">
            <a:off x="152400" y="152400"/>
            <a:ext cx="762000" cy="820738"/>
          </a:xfrm>
          <a:prstGeom prst="rect">
            <a:avLst/>
          </a:prstGeom>
          <a:noFill/>
          <a:ln w="9525">
            <a:solidFill>
              <a:schemeClr val="bg1"/>
            </a:solidFill>
            <a:miter lim="800000"/>
            <a:headEnd/>
            <a:tailEnd/>
          </a:ln>
        </p:spPr>
      </p:pic>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10" r:id="rId4"/>
  </p:sldLayoutIdLst>
  <p:hf hdr="0" ftr="0" dt="0"/>
  <p:txStyles>
    <p:titleStyle>
      <a:lvl1pPr algn="l" rtl="0" eaLnBrk="0" fontAlgn="base" hangingPunct="0">
        <a:spcBef>
          <a:spcPct val="0"/>
        </a:spcBef>
        <a:spcAft>
          <a:spcPct val="0"/>
        </a:spcAft>
        <a:defRPr sz="3200" kern="1200">
          <a:solidFill>
            <a:schemeClr val="tx2"/>
          </a:solidFill>
          <a:latin typeface="+mj-lt"/>
          <a:ea typeface="ＭＳ Ｐゴシック" charset="-128"/>
          <a:cs typeface="+mj-cs"/>
        </a:defRPr>
      </a:lvl1pPr>
      <a:lvl2pPr algn="l" rtl="0" eaLnBrk="0" fontAlgn="base" hangingPunct="0">
        <a:spcBef>
          <a:spcPct val="0"/>
        </a:spcBef>
        <a:spcAft>
          <a:spcPct val="0"/>
        </a:spcAft>
        <a:defRPr sz="3200">
          <a:solidFill>
            <a:schemeClr val="tx2"/>
          </a:solidFill>
          <a:latin typeface="Bookman Old Style" pitchFamily="18" charset="0"/>
          <a:ea typeface="ＭＳ Ｐゴシック" charset="-128"/>
        </a:defRPr>
      </a:lvl2pPr>
      <a:lvl3pPr algn="l" rtl="0" eaLnBrk="0" fontAlgn="base" hangingPunct="0">
        <a:spcBef>
          <a:spcPct val="0"/>
        </a:spcBef>
        <a:spcAft>
          <a:spcPct val="0"/>
        </a:spcAft>
        <a:defRPr sz="3200">
          <a:solidFill>
            <a:schemeClr val="tx2"/>
          </a:solidFill>
          <a:latin typeface="Bookman Old Style" pitchFamily="18" charset="0"/>
          <a:ea typeface="ＭＳ Ｐゴシック" charset="-128"/>
        </a:defRPr>
      </a:lvl3pPr>
      <a:lvl4pPr algn="l" rtl="0" eaLnBrk="0" fontAlgn="base" hangingPunct="0">
        <a:spcBef>
          <a:spcPct val="0"/>
        </a:spcBef>
        <a:spcAft>
          <a:spcPct val="0"/>
        </a:spcAft>
        <a:defRPr sz="3200">
          <a:solidFill>
            <a:schemeClr val="tx2"/>
          </a:solidFill>
          <a:latin typeface="Bookman Old Style" pitchFamily="18" charset="0"/>
          <a:ea typeface="ＭＳ Ｐゴシック" charset="-128"/>
        </a:defRPr>
      </a:lvl4pPr>
      <a:lvl5pPr algn="l" rtl="0" eaLnBrk="0" fontAlgn="base" hangingPunct="0">
        <a:spcBef>
          <a:spcPct val="0"/>
        </a:spcBef>
        <a:spcAft>
          <a:spcPct val="0"/>
        </a:spcAft>
        <a:defRPr sz="3200">
          <a:solidFill>
            <a:schemeClr val="tx2"/>
          </a:solidFill>
          <a:latin typeface="Bookman Old Style" pitchFamily="18" charset="0"/>
          <a:ea typeface="ＭＳ Ｐゴシック" charset="-128"/>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400" kern="1200">
          <a:solidFill>
            <a:schemeClr val="tx1"/>
          </a:solidFill>
          <a:latin typeface="+mn-lt"/>
          <a:ea typeface="ＭＳ Ｐゴシック" charset="-128"/>
          <a:cs typeface="+mn-cs"/>
        </a:defRPr>
      </a:lvl1pPr>
      <a:lvl2pPr marL="547688" indent="-273050" algn="l" rtl="0" eaLnBrk="0" fontAlgn="base" hangingPunct="0">
        <a:spcBef>
          <a:spcPts val="500"/>
        </a:spcBef>
        <a:spcAft>
          <a:spcPct val="0"/>
        </a:spcAft>
        <a:buClr>
          <a:schemeClr val="accent2"/>
        </a:buClr>
        <a:buSzPct val="76000"/>
        <a:buFont typeface="Wingdings 3" charset="2"/>
        <a:buChar char=""/>
        <a:defRPr sz="20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4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23A900"/>
        </a:buClr>
        <a:buSzPct val="70000"/>
        <a:buFont typeface="Wingdings"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slideLayout" Target="../slideLayouts/slideLayout3.xml"/><Relationship Id="rId7" Type="http://schemas.openxmlformats.org/officeDocument/2006/relationships/chart" Target="../charts/chart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chart" Target="../charts/chart3.xml"/><Relationship Id="rId10" Type="http://schemas.openxmlformats.org/officeDocument/2006/relationships/chart" Target="../charts/chart6.xml"/><Relationship Id="rId4" Type="http://schemas.openxmlformats.org/officeDocument/2006/relationships/notesSlide" Target="../notesSlides/notesSlide7.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65"/>
          <p:cNvSpPr>
            <a:spLocks noChangeArrowheads="1"/>
          </p:cNvSpPr>
          <p:nvPr/>
        </p:nvSpPr>
        <p:spPr bwMode="auto">
          <a:xfrm>
            <a:off x="0" y="4916488"/>
            <a:ext cx="184150" cy="503237"/>
          </a:xfrm>
          <a:prstGeom prst="rect">
            <a:avLst/>
          </a:prstGeom>
          <a:noFill/>
          <a:ln w="9525">
            <a:noFill/>
            <a:miter lim="800000"/>
            <a:headEnd/>
            <a:tailEnd/>
          </a:ln>
        </p:spPr>
        <p:txBody>
          <a:bodyPr wrap="none" anchor="ctr">
            <a:spAutoFit/>
          </a:bodyPr>
          <a:lstStyle/>
          <a:p>
            <a:r>
              <a:rPr lang="en-GB" sz="900" dirty="0"/>
              <a:t/>
            </a:r>
            <a:br>
              <a:rPr lang="en-GB" sz="900" dirty="0"/>
            </a:br>
            <a:endParaRPr lang="en-GB" dirty="0"/>
          </a:p>
        </p:txBody>
      </p:sp>
      <p:sp>
        <p:nvSpPr>
          <p:cNvPr id="6" name="TextBox 5"/>
          <p:cNvSpPr txBox="1"/>
          <p:nvPr/>
        </p:nvSpPr>
        <p:spPr>
          <a:xfrm>
            <a:off x="381000" y="914400"/>
            <a:ext cx="8458200" cy="1200329"/>
          </a:xfrm>
          <a:prstGeom prst="rect">
            <a:avLst/>
          </a:prstGeom>
          <a:noFill/>
          <a:ln w="28575">
            <a:noFill/>
          </a:ln>
        </p:spPr>
        <p:txBody>
          <a:bodyPr>
            <a:spAutoFit/>
          </a:bodyPr>
          <a:lstStyle/>
          <a:p>
            <a:pPr algn="ctr">
              <a:defRPr/>
            </a:pPr>
            <a:endParaRPr lang="en-GB" sz="3600" b="1" dirty="0">
              <a:solidFill>
                <a:schemeClr val="accent4">
                  <a:lumMod val="75000"/>
                </a:schemeClr>
              </a:solidFill>
              <a:latin typeface="+mn-lt"/>
            </a:endParaRPr>
          </a:p>
          <a:p>
            <a:pPr algn="ctr">
              <a:defRPr/>
            </a:pPr>
            <a:r>
              <a:rPr lang="en-GB" sz="3600" b="1" dirty="0" smtClean="0">
                <a:solidFill>
                  <a:schemeClr val="accent4">
                    <a:lumMod val="75000"/>
                  </a:schemeClr>
                </a:solidFill>
                <a:latin typeface="+mn-lt"/>
                <a:cs typeface="Arial" pitchFamily="34" charset="0"/>
              </a:rPr>
              <a:t>Economic Impact of COVID-19</a:t>
            </a:r>
            <a:endParaRPr lang="en-US" sz="2800" b="1" dirty="0">
              <a:solidFill>
                <a:schemeClr val="accent6">
                  <a:lumMod val="50000"/>
                </a:schemeClr>
              </a:solidFill>
              <a:latin typeface="Bookman Old Style" pitchFamily="18" charset="0"/>
              <a:cs typeface="Arial" pitchFamily="34" charset="0"/>
            </a:endParaRPr>
          </a:p>
        </p:txBody>
      </p:sp>
      <p:cxnSp>
        <p:nvCxnSpPr>
          <p:cNvPr id="7" name="Straight Connector 6"/>
          <p:cNvCxnSpPr/>
          <p:nvPr/>
        </p:nvCxnSpPr>
        <p:spPr>
          <a:xfrm rot="10800000">
            <a:off x="838200" y="3048000"/>
            <a:ext cx="7543800" cy="15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182641"/>
            <a:ext cx="6858000" cy="523220"/>
          </a:xfrm>
          <a:prstGeom prst="rect">
            <a:avLst/>
          </a:prstGeom>
          <a:noFill/>
        </p:spPr>
        <p:txBody>
          <a:bodyPr wrap="square" rtlCol="0">
            <a:spAutoFit/>
          </a:bodyPr>
          <a:lstStyle/>
          <a:p>
            <a:r>
              <a:rPr lang="en-US" sz="2800" dirty="0" smtClean="0">
                <a:solidFill>
                  <a:schemeClr val="accent2">
                    <a:lumMod val="75000"/>
                  </a:schemeClr>
                </a:solidFill>
                <a:latin typeface="+mn-lt"/>
              </a:rPr>
              <a:t>EPRN </a:t>
            </a:r>
            <a:r>
              <a:rPr lang="en-US" sz="2800" smtClean="0">
                <a:solidFill>
                  <a:schemeClr val="accent2">
                    <a:lumMod val="75000"/>
                  </a:schemeClr>
                </a:solidFill>
                <a:latin typeface="+mn-lt"/>
              </a:rPr>
              <a:t>Public Lecture</a:t>
            </a:r>
            <a:endParaRPr lang="en-US" sz="2800" dirty="0">
              <a:solidFill>
                <a:schemeClr val="accent2">
                  <a:lumMod val="7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4800" cy="685800"/>
          </a:xfrm>
        </p:spPr>
        <p:txBody>
          <a:bodyPr/>
          <a:lstStyle/>
          <a:p>
            <a:r>
              <a:rPr lang="en-US" b="1" dirty="0" smtClean="0">
                <a:solidFill>
                  <a:schemeClr val="accent4"/>
                </a:solidFill>
                <a:cs typeface="Calibri" panose="020F0502020204030204" pitchFamily="34" charset="0"/>
              </a:rPr>
              <a:t>GDP</a:t>
            </a:r>
            <a:endParaRPr lang="en-US" b="1"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7AE203-F84D-4A7F-B161-8561326BE072}" type="slidenum">
              <a:rPr kumimoji="0" lang="en-US" sz="1000" b="0" i="0" u="none" strike="noStrike" kern="1200" cap="none" spc="0" normalizeH="0" baseline="0" noProof="0" smtClean="0">
                <a:ln>
                  <a:noFill/>
                </a:ln>
                <a:solidFill>
                  <a:srgbClr val="464653"/>
                </a:solidFill>
                <a:effectLst/>
                <a:uLnTx/>
                <a:uFillTx/>
                <a:latin typeface="Gill Sans MT"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464653"/>
              </a:solidFill>
              <a:effectLst/>
              <a:uLnTx/>
              <a:uFillTx/>
              <a:latin typeface="Gill Sans MT" charset="0"/>
              <a:ea typeface="ＭＳ Ｐゴシック" charset="-128"/>
              <a:cs typeface="+mn-cs"/>
            </a:endParaRPr>
          </a:p>
        </p:txBody>
      </p:sp>
      <p:sp>
        <p:nvSpPr>
          <p:cNvPr id="7" name="Content Placeholder 2"/>
          <p:cNvSpPr txBox="1">
            <a:spLocks/>
          </p:cNvSpPr>
          <p:nvPr/>
        </p:nvSpPr>
        <p:spPr bwMode="auto">
          <a:xfrm>
            <a:off x="228600" y="1255776"/>
            <a:ext cx="8763000" cy="5373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charset="2"/>
              <a:buChar char=""/>
              <a:defRPr sz="2400" kern="1200">
                <a:solidFill>
                  <a:schemeClr val="tx1"/>
                </a:solidFill>
                <a:latin typeface="+mn-lt"/>
                <a:ea typeface="ＭＳ Ｐゴシック" charset="-128"/>
                <a:cs typeface="+mn-cs"/>
              </a:defRPr>
            </a:lvl1pPr>
            <a:lvl2pPr marL="547688" indent="-273050" algn="l" rtl="0" eaLnBrk="0" fontAlgn="base" hangingPunct="0">
              <a:spcBef>
                <a:spcPts val="500"/>
              </a:spcBef>
              <a:spcAft>
                <a:spcPct val="0"/>
              </a:spcAft>
              <a:buClr>
                <a:schemeClr val="accent2"/>
              </a:buClr>
              <a:buSzPct val="76000"/>
              <a:buFont typeface="Wingdings 3" charset="2"/>
              <a:buChar char=""/>
              <a:defRPr sz="20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4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23A900"/>
              </a:buClr>
              <a:buSzPct val="70000"/>
              <a:buFont typeface="Wingdings"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lgn="just"/>
            <a:endParaRPr lang="en-GB" altLang="en-US" sz="1800" dirty="0" smtClean="0"/>
          </a:p>
          <a:p>
            <a:pPr lvl="1" algn="just"/>
            <a:endParaRPr lang="en-GB" altLang="en-US" sz="1800" dirty="0"/>
          </a:p>
          <a:p>
            <a:pPr lvl="1" algn="just"/>
            <a:endParaRPr lang="en-GB" altLang="en-US" sz="1800" dirty="0" smtClean="0"/>
          </a:p>
          <a:p>
            <a:pPr lvl="1" algn="just"/>
            <a:endParaRPr lang="en-GB" altLang="en-US" sz="1800" dirty="0"/>
          </a:p>
          <a:p>
            <a:pPr lvl="1" algn="just"/>
            <a:endParaRPr lang="en-GB" altLang="en-US" sz="1800" dirty="0" smtClean="0"/>
          </a:p>
          <a:p>
            <a:pPr lvl="1" algn="just"/>
            <a:endParaRPr lang="en-GB" altLang="en-US" sz="1800" dirty="0"/>
          </a:p>
          <a:p>
            <a:pPr lvl="1" algn="just"/>
            <a:endParaRPr lang="en-GB" altLang="en-US" sz="1800" dirty="0" smtClean="0"/>
          </a:p>
          <a:p>
            <a:pPr lvl="1" algn="just"/>
            <a:endParaRPr lang="en-GB" altLang="en-US" sz="1800" dirty="0"/>
          </a:p>
          <a:p>
            <a:pPr marL="0" indent="0">
              <a:buNone/>
            </a:pPr>
            <a:endParaRPr lang="en-US" sz="1800" dirty="0" smtClean="0"/>
          </a:p>
          <a:p>
            <a:pPr marL="0" indent="0">
              <a:buNone/>
            </a:pPr>
            <a:endParaRPr lang="en-US" sz="1800" dirty="0"/>
          </a:p>
          <a:p>
            <a:pPr marL="0" indent="0">
              <a:buNone/>
            </a:pPr>
            <a:endParaRPr lang="en-US" sz="1800" dirty="0" smtClean="0"/>
          </a:p>
          <a:p>
            <a:r>
              <a:rPr lang="en-US" sz="1800" dirty="0" smtClean="0"/>
              <a:t>GDP dropped by 12.4% </a:t>
            </a:r>
            <a:r>
              <a:rPr lang="en-US" sz="1800" dirty="0"/>
              <a:t>year-on-year in </a:t>
            </a:r>
            <a:r>
              <a:rPr lang="en-US" sz="1800" dirty="0" smtClean="0"/>
              <a:t>Q2 2020 and 3.6% in Q3.</a:t>
            </a:r>
          </a:p>
          <a:p>
            <a:r>
              <a:rPr lang="en-US" sz="1800" dirty="0" smtClean="0"/>
              <a:t>The </a:t>
            </a:r>
            <a:r>
              <a:rPr lang="en-US" sz="1800" dirty="0"/>
              <a:t>decline in GDP of quarter 2 </a:t>
            </a:r>
            <a:r>
              <a:rPr lang="en-US" sz="1800" dirty="0" smtClean="0"/>
              <a:t>was </a:t>
            </a:r>
            <a:r>
              <a:rPr lang="en-US" sz="1800" dirty="0"/>
              <a:t>mainly due to the following sub sectors: transport, trade, education, construction, exports, </a:t>
            </a:r>
            <a:r>
              <a:rPr lang="en-US" sz="1800" dirty="0" smtClean="0"/>
              <a:t>hotels and restaurants, and agriculture. </a:t>
            </a:r>
          </a:p>
          <a:p>
            <a:r>
              <a:rPr lang="en-US" sz="1800" dirty="0" smtClean="0"/>
              <a:t>Seasonally adjusted data shows how deep the recession was in Q2 and how important is the recovery afterwards. </a:t>
            </a:r>
          </a:p>
          <a:p>
            <a:endParaRPr lang="en-US" sz="1800" dirty="0" smtClean="0"/>
          </a:p>
        </p:txBody>
      </p:sp>
      <p:pic>
        <p:nvPicPr>
          <p:cNvPr id="9" name="Picture 8"/>
          <p:cNvPicPr>
            <a:picLocks noChangeAspect="1"/>
          </p:cNvPicPr>
          <p:nvPr/>
        </p:nvPicPr>
        <p:blipFill>
          <a:blip r:embed="rId2"/>
          <a:stretch>
            <a:fillRect/>
          </a:stretch>
        </p:blipFill>
        <p:spPr>
          <a:xfrm>
            <a:off x="362307" y="1143000"/>
            <a:ext cx="8629293" cy="3550918"/>
          </a:xfrm>
          <a:prstGeom prst="rect">
            <a:avLst/>
          </a:prstGeom>
          <a:ln>
            <a:solidFill>
              <a:schemeClr val="tx1"/>
            </a:solidFill>
          </a:ln>
        </p:spPr>
      </p:pic>
    </p:spTree>
    <p:extLst>
      <p:ext uri="{BB962C8B-B14F-4D97-AF65-F5344CB8AC3E}">
        <p14:creationId xmlns:p14="http://schemas.microsoft.com/office/powerpoint/2010/main" val="2014885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4800" cy="685800"/>
          </a:xfrm>
        </p:spPr>
        <p:txBody>
          <a:bodyPr/>
          <a:lstStyle/>
          <a:p>
            <a:r>
              <a:rPr lang="en-US" sz="2400" b="1" dirty="0" smtClean="0">
                <a:solidFill>
                  <a:schemeClr val="accent4"/>
                </a:solidFill>
                <a:cs typeface="Calibri" panose="020F0502020204030204" pitchFamily="34" charset="0"/>
              </a:rPr>
              <a:t>High Frequency Indicators</a:t>
            </a:r>
            <a:endParaRPr lang="en-US" sz="2400" b="1"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7AE203-F84D-4A7F-B161-8561326BE072}" type="slidenum">
              <a:rPr kumimoji="0" lang="en-US" sz="1000" b="0" i="0" u="none" strike="noStrike" kern="1200" cap="none" spc="0" normalizeH="0" baseline="0" noProof="0" smtClean="0">
                <a:ln>
                  <a:noFill/>
                </a:ln>
                <a:solidFill>
                  <a:srgbClr val="464653"/>
                </a:solidFill>
                <a:effectLst/>
                <a:uLnTx/>
                <a:uFillTx/>
                <a:latin typeface="Gill Sans MT"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464653"/>
              </a:solidFill>
              <a:effectLst/>
              <a:uLnTx/>
              <a:uFillTx/>
              <a:latin typeface="Gill Sans MT" charset="0"/>
              <a:ea typeface="ＭＳ Ｐゴシック" charset="-128"/>
              <a:cs typeface="+mn-cs"/>
            </a:endParaRPr>
          </a:p>
        </p:txBody>
      </p:sp>
      <p:sp>
        <p:nvSpPr>
          <p:cNvPr id="7" name="Content Placeholder 2"/>
          <p:cNvSpPr txBox="1">
            <a:spLocks/>
          </p:cNvSpPr>
          <p:nvPr/>
        </p:nvSpPr>
        <p:spPr bwMode="auto">
          <a:xfrm>
            <a:off x="228600" y="1255776"/>
            <a:ext cx="8763000" cy="5221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charset="2"/>
              <a:buChar char=""/>
              <a:defRPr sz="2400" kern="1200">
                <a:solidFill>
                  <a:schemeClr val="tx1"/>
                </a:solidFill>
                <a:latin typeface="+mn-lt"/>
                <a:ea typeface="ＭＳ Ｐゴシック" charset="-128"/>
                <a:cs typeface="+mn-cs"/>
              </a:defRPr>
            </a:lvl1pPr>
            <a:lvl2pPr marL="547688" indent="-273050" algn="l" rtl="0" eaLnBrk="0" fontAlgn="base" hangingPunct="0">
              <a:spcBef>
                <a:spcPts val="500"/>
              </a:spcBef>
              <a:spcAft>
                <a:spcPct val="0"/>
              </a:spcAft>
              <a:buClr>
                <a:schemeClr val="accent2"/>
              </a:buClr>
              <a:buSzPct val="76000"/>
              <a:buFont typeface="Wingdings 3" charset="2"/>
              <a:buChar char=""/>
              <a:defRPr sz="20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4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23A900"/>
              </a:buClr>
              <a:buSzPct val="70000"/>
              <a:buFont typeface="Wingdings"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lgn="just"/>
            <a:endParaRPr lang="en-GB" altLang="en-US" sz="1800" dirty="0" smtClean="0"/>
          </a:p>
          <a:p>
            <a:pPr lvl="1" algn="just"/>
            <a:endParaRPr lang="en-GB" altLang="en-US" sz="1800" dirty="0"/>
          </a:p>
          <a:p>
            <a:pPr lvl="1" algn="just"/>
            <a:endParaRPr lang="en-GB" altLang="en-US" sz="1800" dirty="0" smtClean="0"/>
          </a:p>
          <a:p>
            <a:pPr lvl="1" algn="just"/>
            <a:endParaRPr lang="en-GB" altLang="en-US" sz="1800" dirty="0"/>
          </a:p>
          <a:p>
            <a:pPr lvl="1" algn="just"/>
            <a:endParaRPr lang="en-GB" altLang="en-US" sz="1800" dirty="0" smtClean="0"/>
          </a:p>
          <a:p>
            <a:pPr lvl="1" algn="just"/>
            <a:endParaRPr lang="en-GB" altLang="en-US" sz="1800" dirty="0"/>
          </a:p>
          <a:p>
            <a:pPr lvl="1" algn="just"/>
            <a:endParaRPr lang="en-GB" altLang="en-US" sz="1800" dirty="0" smtClean="0"/>
          </a:p>
          <a:p>
            <a:pPr marL="274638" lvl="1" indent="0" algn="just">
              <a:buNone/>
            </a:pPr>
            <a:endParaRPr lang="en-GB" altLang="en-US" sz="1800" dirty="0" smtClean="0"/>
          </a:p>
          <a:p>
            <a:pPr>
              <a:buClr>
                <a:schemeClr val="accent2"/>
              </a:buClr>
            </a:pPr>
            <a:r>
              <a:rPr lang="en-US" dirty="0" smtClean="0"/>
              <a:t>The </a:t>
            </a:r>
            <a:r>
              <a:rPr lang="en-US" dirty="0"/>
              <a:t>CIEA continued to pick up following further reopening of some economic activities and recorded a performance of </a:t>
            </a:r>
            <a:r>
              <a:rPr lang="en-US" dirty="0" smtClean="0"/>
              <a:t>10.4% </a:t>
            </a:r>
            <a:r>
              <a:rPr lang="en-US" dirty="0"/>
              <a:t>and </a:t>
            </a:r>
            <a:r>
              <a:rPr lang="en-US" dirty="0" smtClean="0"/>
              <a:t>7.2% in September and October respectively</a:t>
            </a:r>
            <a:r>
              <a:rPr lang="en-US" dirty="0"/>
              <a:t>. </a:t>
            </a:r>
            <a:endParaRPr lang="en-US" dirty="0" smtClean="0"/>
          </a:p>
          <a:p>
            <a:pPr>
              <a:buClr>
                <a:schemeClr val="accent2"/>
              </a:buClr>
            </a:pPr>
            <a:r>
              <a:rPr lang="en-US" dirty="0" smtClean="0"/>
              <a:t>We </a:t>
            </a:r>
            <a:r>
              <a:rPr lang="en-US" dirty="0"/>
              <a:t>can note </a:t>
            </a:r>
            <a:r>
              <a:rPr lang="en-US" dirty="0" smtClean="0"/>
              <a:t>also note a recovery in nominal turnovers with 8.7 percent compared to -14.9 percent in Q2.</a:t>
            </a:r>
            <a:endParaRPr lang="en-US" dirty="0"/>
          </a:p>
          <a:p>
            <a:endParaRPr lang="en-GB" altLang="en-US" sz="1800" dirty="0"/>
          </a:p>
        </p:txBody>
      </p:sp>
      <p:pic>
        <p:nvPicPr>
          <p:cNvPr id="5" name="Picture 4"/>
          <p:cNvPicPr>
            <a:picLocks noChangeAspect="1"/>
          </p:cNvPicPr>
          <p:nvPr/>
        </p:nvPicPr>
        <p:blipFill>
          <a:blip r:embed="rId2"/>
          <a:stretch>
            <a:fillRect/>
          </a:stretch>
        </p:blipFill>
        <p:spPr>
          <a:xfrm>
            <a:off x="512453" y="1219200"/>
            <a:ext cx="8381682" cy="2199132"/>
          </a:xfrm>
          <a:prstGeom prst="rect">
            <a:avLst/>
          </a:prstGeom>
        </p:spPr>
      </p:pic>
    </p:spTree>
    <p:extLst>
      <p:ext uri="{BB962C8B-B14F-4D97-AF65-F5344CB8AC3E}">
        <p14:creationId xmlns:p14="http://schemas.microsoft.com/office/powerpoint/2010/main" val="4248170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04800"/>
            <a:ext cx="7696200" cy="397533"/>
          </a:xfrm>
        </p:spPr>
        <p:txBody>
          <a:bodyPr>
            <a:noAutofit/>
          </a:bodyPr>
          <a:lstStyle/>
          <a:p>
            <a:pPr lvl="1">
              <a:lnSpc>
                <a:spcPct val="90000"/>
              </a:lnSpc>
            </a:pPr>
            <a:r>
              <a:rPr lang="en-US" altLang="en-US" sz="2400" b="1" kern="1200" dirty="0" smtClean="0">
                <a:solidFill>
                  <a:schemeClr val="accent4"/>
                </a:solidFill>
                <a:latin typeface="+mn-lt"/>
                <a:cs typeface="+mj-cs"/>
              </a:rPr>
              <a:t>Weekly Composite Index of Economic Activities (CIEA)</a:t>
            </a:r>
            <a:endParaRPr lang="en-US" sz="2400" b="1" kern="1200" dirty="0">
              <a:solidFill>
                <a:schemeClr val="accent4"/>
              </a:solidFill>
              <a:latin typeface="+mn-lt"/>
              <a:cs typeface="+mj-cs"/>
            </a:endParaRPr>
          </a:p>
        </p:txBody>
      </p:sp>
      <p:sp>
        <p:nvSpPr>
          <p:cNvPr id="6" name="Slide Number Placeholder 5"/>
          <p:cNvSpPr>
            <a:spLocks noGrp="1"/>
          </p:cNvSpPr>
          <p:nvPr>
            <p:ph type="sldNum" sz="quarter" idx="12"/>
          </p:nvPr>
        </p:nvSpPr>
        <p:spPr/>
        <p:txBody>
          <a:bodyPr>
            <a:normAutofit fontScale="25000" lnSpcReduction="20000"/>
          </a:bodyPr>
          <a:lstStyle/>
          <a:p>
            <a:pPr>
              <a:defRPr/>
            </a:pPr>
            <a:fld id="{7D3CD87F-A92E-415E-A938-25238E2D863E}" type="slidenum">
              <a:rPr lang="en-US" sz="788">
                <a:solidFill>
                  <a:prstClr val="black">
                    <a:tint val="75000"/>
                  </a:prstClr>
                </a:solidFill>
                <a:latin typeface="Gill Sans MT" panose="020B0502020104020203" pitchFamily="34" charset="0"/>
              </a:rPr>
              <a:pPr>
                <a:defRPr/>
              </a:pPr>
              <a:t>11</a:t>
            </a:fld>
            <a:endParaRPr lang="en-US" sz="788" dirty="0">
              <a:solidFill>
                <a:prstClr val="black">
                  <a:tint val="75000"/>
                </a:prstClr>
              </a:solidFill>
              <a:latin typeface="Gill Sans MT" panose="020B0502020104020203" pitchFamily="34" charset="0"/>
            </a:endParaRPr>
          </a:p>
        </p:txBody>
      </p:sp>
      <p:sp>
        <p:nvSpPr>
          <p:cNvPr id="2" name="TextBox 1"/>
          <p:cNvSpPr txBox="1"/>
          <p:nvPr/>
        </p:nvSpPr>
        <p:spPr>
          <a:xfrm>
            <a:off x="144709" y="5681416"/>
            <a:ext cx="8538896" cy="253916"/>
          </a:xfrm>
          <a:prstGeom prst="rect">
            <a:avLst/>
          </a:prstGeom>
          <a:noFill/>
        </p:spPr>
        <p:txBody>
          <a:bodyPr wrap="square" rtlCol="0">
            <a:spAutoFit/>
          </a:bodyPr>
          <a:lstStyle/>
          <a:p>
            <a:r>
              <a:rPr lang="en-US" sz="1050" i="1" dirty="0"/>
              <a:t>Weekly CIEA for the period of January 2020  - </a:t>
            </a:r>
            <a:r>
              <a:rPr lang="en-US" sz="1050" i="1" dirty="0" smtClean="0"/>
              <a:t>27</a:t>
            </a:r>
            <a:r>
              <a:rPr lang="en-US" sz="1050" i="1" baseline="30000" dirty="0" smtClean="0"/>
              <a:t>h</a:t>
            </a:r>
            <a:r>
              <a:rPr lang="en-US" sz="1050" i="1" dirty="0" smtClean="0"/>
              <a:t> of December </a:t>
            </a:r>
            <a:r>
              <a:rPr lang="en-US" sz="1050" i="1" dirty="0"/>
              <a:t>2020 compared to the same period in 2019.</a:t>
            </a:r>
          </a:p>
        </p:txBody>
      </p:sp>
      <p:pic>
        <p:nvPicPr>
          <p:cNvPr id="3" name="Picture 2"/>
          <p:cNvPicPr>
            <a:picLocks noChangeAspect="1"/>
          </p:cNvPicPr>
          <p:nvPr/>
        </p:nvPicPr>
        <p:blipFill>
          <a:blip r:embed="rId3"/>
          <a:stretch>
            <a:fillRect/>
          </a:stretch>
        </p:blipFill>
        <p:spPr>
          <a:xfrm>
            <a:off x="533400" y="1147343"/>
            <a:ext cx="8001000" cy="4477857"/>
          </a:xfrm>
          <a:prstGeom prst="rect">
            <a:avLst/>
          </a:prstGeom>
        </p:spPr>
      </p:pic>
    </p:spTree>
    <p:extLst>
      <p:ext uri="{BB962C8B-B14F-4D97-AF65-F5344CB8AC3E}">
        <p14:creationId xmlns:p14="http://schemas.microsoft.com/office/powerpoint/2010/main" val="2284418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4800" cy="685800"/>
          </a:xfrm>
        </p:spPr>
        <p:txBody>
          <a:bodyPr/>
          <a:lstStyle/>
          <a:p>
            <a:r>
              <a:rPr lang="en-US" b="1" dirty="0" smtClean="0">
                <a:solidFill>
                  <a:schemeClr val="accent4"/>
                </a:solidFill>
                <a:cs typeface="Calibri" panose="020F0502020204030204" pitchFamily="34" charset="0"/>
              </a:rPr>
              <a:t>Inflation</a:t>
            </a:r>
            <a:endParaRPr lang="en-US" b="1"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7AE203-F84D-4A7F-B161-8561326BE072}" type="slidenum">
              <a:rPr kumimoji="0" lang="en-US" sz="1000" b="0" i="0" u="none" strike="noStrike" kern="1200" cap="none" spc="0" normalizeH="0" baseline="0" noProof="0" smtClean="0">
                <a:ln>
                  <a:noFill/>
                </a:ln>
                <a:solidFill>
                  <a:srgbClr val="464653"/>
                </a:solidFill>
                <a:effectLst/>
                <a:uLnTx/>
                <a:uFillTx/>
                <a:latin typeface="Gill Sans MT"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a:ln>
                <a:noFill/>
              </a:ln>
              <a:solidFill>
                <a:srgbClr val="464653"/>
              </a:solidFill>
              <a:effectLst/>
              <a:uLnTx/>
              <a:uFillTx/>
              <a:latin typeface="Gill Sans MT" charset="0"/>
              <a:ea typeface="ＭＳ Ｐゴシック" charset="-128"/>
              <a:cs typeface="+mn-cs"/>
            </a:endParaRPr>
          </a:p>
        </p:txBody>
      </p:sp>
      <p:sp>
        <p:nvSpPr>
          <p:cNvPr id="7" name="Content Placeholder 2"/>
          <p:cNvSpPr txBox="1">
            <a:spLocks/>
          </p:cNvSpPr>
          <p:nvPr/>
        </p:nvSpPr>
        <p:spPr bwMode="auto">
          <a:xfrm>
            <a:off x="228600" y="1255776"/>
            <a:ext cx="8763000" cy="5221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charset="2"/>
              <a:buChar char=""/>
              <a:defRPr sz="2400" kern="1200">
                <a:solidFill>
                  <a:schemeClr val="tx1"/>
                </a:solidFill>
                <a:latin typeface="+mn-lt"/>
                <a:ea typeface="ＭＳ Ｐゴシック" charset="-128"/>
                <a:cs typeface="+mn-cs"/>
              </a:defRPr>
            </a:lvl1pPr>
            <a:lvl2pPr marL="547688" indent="-273050" algn="l" rtl="0" eaLnBrk="0" fontAlgn="base" hangingPunct="0">
              <a:spcBef>
                <a:spcPts val="500"/>
              </a:spcBef>
              <a:spcAft>
                <a:spcPct val="0"/>
              </a:spcAft>
              <a:buClr>
                <a:schemeClr val="accent2"/>
              </a:buClr>
              <a:buSzPct val="76000"/>
              <a:buFont typeface="Wingdings 3" charset="2"/>
              <a:buChar char=""/>
              <a:defRPr sz="20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4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23A900"/>
              </a:buClr>
              <a:buSzPct val="70000"/>
              <a:buFont typeface="Wingdings"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lgn="just"/>
            <a:endParaRPr lang="en-GB" altLang="en-US" sz="2200" dirty="0" smtClean="0"/>
          </a:p>
          <a:p>
            <a:pPr lvl="1" algn="just"/>
            <a:endParaRPr lang="en-GB" altLang="en-US" sz="2200" dirty="0"/>
          </a:p>
          <a:p>
            <a:pPr lvl="1" algn="just"/>
            <a:endParaRPr lang="en-GB" altLang="en-US" sz="2200" dirty="0" smtClean="0"/>
          </a:p>
          <a:p>
            <a:pPr lvl="1" algn="just"/>
            <a:endParaRPr lang="en-GB" altLang="en-US" sz="2200" dirty="0"/>
          </a:p>
          <a:p>
            <a:pPr lvl="1" algn="just"/>
            <a:endParaRPr lang="en-GB" altLang="en-US" sz="2200" dirty="0" smtClean="0"/>
          </a:p>
          <a:p>
            <a:pPr lvl="1" algn="just"/>
            <a:endParaRPr lang="en-GB" altLang="en-US" sz="2200" dirty="0"/>
          </a:p>
          <a:p>
            <a:pPr lvl="1" algn="just"/>
            <a:endParaRPr lang="en-GB" altLang="en-US" sz="2200" dirty="0" smtClean="0"/>
          </a:p>
          <a:p>
            <a:pPr lvl="1" algn="just"/>
            <a:endParaRPr lang="en-GB" altLang="en-US" sz="2200" dirty="0"/>
          </a:p>
          <a:p>
            <a:pPr lvl="1" algn="just"/>
            <a:endParaRPr lang="en-GB" altLang="en-US" sz="2200" dirty="0" smtClean="0"/>
          </a:p>
          <a:p>
            <a:r>
              <a:rPr lang="en-US" sz="2200" dirty="0"/>
              <a:t>Annual inflation decelerated to </a:t>
            </a:r>
            <a:r>
              <a:rPr lang="en-US" sz="2200" dirty="0" smtClean="0"/>
              <a:t>3.7 </a:t>
            </a:r>
            <a:r>
              <a:rPr lang="en-US" sz="2200" dirty="0"/>
              <a:t>percent in </a:t>
            </a:r>
            <a:r>
              <a:rPr lang="en-US" sz="2200" dirty="0" smtClean="0"/>
              <a:t>December </a:t>
            </a:r>
            <a:r>
              <a:rPr lang="en-US" sz="2200" dirty="0"/>
              <a:t>2020 from </a:t>
            </a:r>
            <a:r>
              <a:rPr lang="en-US" sz="2200" dirty="0" smtClean="0"/>
              <a:t>close to 10% in May-September </a:t>
            </a:r>
            <a:r>
              <a:rPr lang="en-US" sz="2200" dirty="0"/>
              <a:t>driven mainly by the decrease in transport </a:t>
            </a:r>
            <a:r>
              <a:rPr lang="en-US" sz="2200" dirty="0" smtClean="0"/>
              <a:t>inflation, </a:t>
            </a:r>
            <a:r>
              <a:rPr lang="en-US" sz="2200" dirty="0"/>
              <a:t>food and non-alcoholic beverages </a:t>
            </a:r>
            <a:r>
              <a:rPr lang="en-US" sz="2200" dirty="0" smtClean="0"/>
              <a:t>and </a:t>
            </a:r>
            <a:r>
              <a:rPr lang="en-US" sz="2200" dirty="0"/>
              <a:t>alcoholic beverages </a:t>
            </a:r>
            <a:r>
              <a:rPr lang="en-US" sz="2200" dirty="0" smtClean="0"/>
              <a:t>(10.2% vs 20.6% in October). </a:t>
            </a:r>
            <a:endParaRPr lang="en-US" sz="2200" dirty="0"/>
          </a:p>
        </p:txBody>
      </p:sp>
      <p:pic>
        <p:nvPicPr>
          <p:cNvPr id="4" name="Picture 3"/>
          <p:cNvPicPr>
            <a:picLocks noChangeAspect="1"/>
          </p:cNvPicPr>
          <p:nvPr/>
        </p:nvPicPr>
        <p:blipFill>
          <a:blip r:embed="rId2"/>
          <a:stretch>
            <a:fillRect/>
          </a:stretch>
        </p:blipFill>
        <p:spPr>
          <a:xfrm>
            <a:off x="838200" y="1253198"/>
            <a:ext cx="7662794" cy="3328526"/>
          </a:xfrm>
          <a:prstGeom prst="rect">
            <a:avLst/>
          </a:prstGeom>
          <a:ln>
            <a:solidFill>
              <a:schemeClr val="tx1"/>
            </a:solidFill>
          </a:ln>
        </p:spPr>
      </p:pic>
    </p:spTree>
    <p:extLst>
      <p:ext uri="{BB962C8B-B14F-4D97-AF65-F5344CB8AC3E}">
        <p14:creationId xmlns:p14="http://schemas.microsoft.com/office/powerpoint/2010/main" val="3433382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4800" cy="685800"/>
          </a:xfrm>
        </p:spPr>
        <p:txBody>
          <a:bodyPr/>
          <a:lstStyle/>
          <a:p>
            <a:r>
              <a:rPr lang="en-US" b="1" dirty="0" smtClean="0">
                <a:solidFill>
                  <a:schemeClr val="accent4"/>
                </a:solidFill>
                <a:cs typeface="Calibri" panose="020F0502020204030204" pitchFamily="34" charset="0"/>
              </a:rPr>
              <a:t>Employment</a:t>
            </a:r>
            <a:endParaRPr lang="en-US" b="1"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7AE203-F84D-4A7F-B161-8561326BE072}" type="slidenum">
              <a:rPr kumimoji="0" lang="en-US" sz="1000" b="0" i="0" u="none" strike="noStrike" kern="1200" cap="none" spc="0" normalizeH="0" baseline="0" noProof="0" smtClean="0">
                <a:ln>
                  <a:noFill/>
                </a:ln>
                <a:solidFill>
                  <a:srgbClr val="464653"/>
                </a:solidFill>
                <a:effectLst/>
                <a:uLnTx/>
                <a:uFillTx/>
                <a:latin typeface="Gill Sans MT"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a:ln>
                <a:noFill/>
              </a:ln>
              <a:solidFill>
                <a:srgbClr val="464653"/>
              </a:solidFill>
              <a:effectLst/>
              <a:uLnTx/>
              <a:uFillTx/>
              <a:latin typeface="Gill Sans MT" charset="0"/>
              <a:ea typeface="ＭＳ Ｐゴシック" charset="-128"/>
              <a:cs typeface="+mn-cs"/>
            </a:endParaRPr>
          </a:p>
        </p:txBody>
      </p:sp>
      <p:sp>
        <p:nvSpPr>
          <p:cNvPr id="7" name="Content Placeholder 2"/>
          <p:cNvSpPr txBox="1">
            <a:spLocks/>
          </p:cNvSpPr>
          <p:nvPr/>
        </p:nvSpPr>
        <p:spPr bwMode="auto">
          <a:xfrm>
            <a:off x="228600" y="1255776"/>
            <a:ext cx="8763000" cy="5221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charset="2"/>
              <a:buChar char=""/>
              <a:defRPr sz="2400" kern="1200">
                <a:solidFill>
                  <a:schemeClr val="tx1"/>
                </a:solidFill>
                <a:latin typeface="+mn-lt"/>
                <a:ea typeface="ＭＳ Ｐゴシック" charset="-128"/>
                <a:cs typeface="+mn-cs"/>
              </a:defRPr>
            </a:lvl1pPr>
            <a:lvl2pPr marL="547688" indent="-273050" algn="l" rtl="0" eaLnBrk="0" fontAlgn="base" hangingPunct="0">
              <a:spcBef>
                <a:spcPts val="500"/>
              </a:spcBef>
              <a:spcAft>
                <a:spcPct val="0"/>
              </a:spcAft>
              <a:buClr>
                <a:schemeClr val="accent2"/>
              </a:buClr>
              <a:buSzPct val="76000"/>
              <a:buFont typeface="Wingdings 3" charset="2"/>
              <a:buChar char=""/>
              <a:defRPr sz="20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4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23A900"/>
              </a:buClr>
              <a:buSzPct val="70000"/>
              <a:buFont typeface="Wingdings"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lgn="just"/>
            <a:endParaRPr lang="en-GB" altLang="en-US" sz="1800" dirty="0" smtClean="0"/>
          </a:p>
          <a:p>
            <a:pPr lvl="1" algn="just"/>
            <a:endParaRPr lang="en-GB" altLang="en-US" sz="1800" dirty="0"/>
          </a:p>
          <a:p>
            <a:pPr lvl="1" algn="just"/>
            <a:endParaRPr lang="en-GB" altLang="en-US" sz="1800" dirty="0" smtClean="0"/>
          </a:p>
          <a:p>
            <a:pPr lvl="1" algn="just"/>
            <a:endParaRPr lang="en-GB" altLang="en-US" sz="1800" dirty="0"/>
          </a:p>
          <a:p>
            <a:pPr lvl="1" algn="just"/>
            <a:endParaRPr lang="en-GB" altLang="en-US" sz="1800" dirty="0" smtClean="0"/>
          </a:p>
          <a:p>
            <a:pPr lvl="1" algn="just"/>
            <a:endParaRPr lang="en-GB" altLang="en-US" sz="1800" dirty="0"/>
          </a:p>
          <a:p>
            <a:pPr lvl="1" algn="just"/>
            <a:endParaRPr lang="en-GB" altLang="en-US" sz="1800" dirty="0" smtClean="0"/>
          </a:p>
          <a:p>
            <a:pPr lvl="1" algn="just"/>
            <a:endParaRPr lang="en-GB" altLang="en-US" sz="1800" dirty="0" smtClean="0"/>
          </a:p>
          <a:p>
            <a:pPr marL="0" indent="0">
              <a:buNone/>
            </a:pPr>
            <a:endParaRPr lang="en-US" sz="1800" dirty="0" smtClean="0"/>
          </a:p>
          <a:p>
            <a:r>
              <a:rPr lang="en-US" sz="1800" dirty="0" smtClean="0"/>
              <a:t>After a drop in May 2020, employment is back to its level pre-COVID 19.</a:t>
            </a:r>
          </a:p>
          <a:p>
            <a:r>
              <a:rPr lang="en-US" sz="1800" dirty="0" smtClean="0"/>
              <a:t>Trade</a:t>
            </a:r>
            <a:r>
              <a:rPr lang="en-US" sz="1800" dirty="0"/>
              <a:t>, manufacturing, accommodation and food service activities highly contributed to the employment growth between May and August 2020 due to reopening of some activities. </a:t>
            </a:r>
            <a:endParaRPr lang="en-US" sz="1800" dirty="0" smtClean="0"/>
          </a:p>
          <a:p>
            <a:r>
              <a:rPr lang="en-US" sz="1800" dirty="0" smtClean="0"/>
              <a:t>However</a:t>
            </a:r>
            <a:r>
              <a:rPr lang="en-US" sz="1800" dirty="0"/>
              <a:t>, this is not the case for all sectors as employment in arts, entertainment and recreation as well as education for example is taking longer to recover</a:t>
            </a:r>
            <a:r>
              <a:rPr lang="en-US" sz="1800" dirty="0" smtClean="0"/>
              <a:t>.</a:t>
            </a:r>
          </a:p>
          <a:p>
            <a:r>
              <a:rPr lang="en-US" sz="1800" b="1" dirty="0" smtClean="0"/>
              <a:t>Unemployment rate: 13% in Feb; 22% in May; and 16% in August 2020</a:t>
            </a:r>
            <a:r>
              <a:rPr lang="en-US" sz="1800" dirty="0" smtClean="0"/>
              <a:t>.</a:t>
            </a:r>
            <a:endParaRPr lang="en-US" sz="1800" dirty="0"/>
          </a:p>
        </p:txBody>
      </p:sp>
      <p:pic>
        <p:nvPicPr>
          <p:cNvPr id="5" name="Picture 4"/>
          <p:cNvPicPr>
            <a:picLocks noChangeAspect="1"/>
          </p:cNvPicPr>
          <p:nvPr/>
        </p:nvPicPr>
        <p:blipFill>
          <a:blip r:embed="rId2"/>
          <a:stretch>
            <a:fillRect/>
          </a:stretch>
        </p:blipFill>
        <p:spPr>
          <a:xfrm>
            <a:off x="152400" y="1524000"/>
            <a:ext cx="8611673" cy="2590800"/>
          </a:xfrm>
          <a:prstGeom prst="rect">
            <a:avLst/>
          </a:prstGeom>
        </p:spPr>
      </p:pic>
    </p:spTree>
    <p:extLst>
      <p:ext uri="{BB962C8B-B14F-4D97-AF65-F5344CB8AC3E}">
        <p14:creationId xmlns:p14="http://schemas.microsoft.com/office/powerpoint/2010/main" val="3484325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4800" cy="685800"/>
          </a:xfrm>
        </p:spPr>
        <p:txBody>
          <a:bodyPr/>
          <a:lstStyle/>
          <a:p>
            <a:r>
              <a:rPr lang="en-US" b="1" dirty="0" smtClean="0">
                <a:solidFill>
                  <a:schemeClr val="accent4"/>
                </a:solidFill>
                <a:cs typeface="Calibri" panose="020F0502020204030204" pitchFamily="34" charset="0"/>
              </a:rPr>
              <a:t>External Sector</a:t>
            </a:r>
            <a:endParaRPr lang="en-US" b="1"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7AE203-F84D-4A7F-B161-8561326BE072}" type="slidenum">
              <a:rPr kumimoji="0" lang="en-US" sz="1000" b="0" i="0" u="none" strike="noStrike" kern="1200" cap="none" spc="0" normalizeH="0" baseline="0" noProof="0" smtClean="0">
                <a:ln>
                  <a:noFill/>
                </a:ln>
                <a:solidFill>
                  <a:srgbClr val="464653"/>
                </a:solidFill>
                <a:effectLst/>
                <a:uLnTx/>
                <a:uFillTx/>
                <a:latin typeface="Gill Sans MT"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a:ln>
                <a:noFill/>
              </a:ln>
              <a:solidFill>
                <a:srgbClr val="464653"/>
              </a:solidFill>
              <a:effectLst/>
              <a:uLnTx/>
              <a:uFillTx/>
              <a:latin typeface="Gill Sans MT" charset="0"/>
              <a:ea typeface="ＭＳ Ｐゴシック" charset="-128"/>
              <a:cs typeface="+mn-cs"/>
            </a:endParaRPr>
          </a:p>
        </p:txBody>
      </p:sp>
      <p:sp>
        <p:nvSpPr>
          <p:cNvPr id="7" name="Content Placeholder 2"/>
          <p:cNvSpPr txBox="1">
            <a:spLocks/>
          </p:cNvSpPr>
          <p:nvPr/>
        </p:nvSpPr>
        <p:spPr bwMode="auto">
          <a:xfrm>
            <a:off x="228600" y="1255776"/>
            <a:ext cx="8763000" cy="5221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charset="2"/>
              <a:buChar char=""/>
              <a:defRPr sz="2400" kern="1200">
                <a:solidFill>
                  <a:schemeClr val="tx1"/>
                </a:solidFill>
                <a:latin typeface="+mn-lt"/>
                <a:ea typeface="ＭＳ Ｐゴシック" charset="-128"/>
                <a:cs typeface="+mn-cs"/>
              </a:defRPr>
            </a:lvl1pPr>
            <a:lvl2pPr marL="547688" indent="-273050" algn="l" rtl="0" eaLnBrk="0" fontAlgn="base" hangingPunct="0">
              <a:spcBef>
                <a:spcPts val="500"/>
              </a:spcBef>
              <a:spcAft>
                <a:spcPct val="0"/>
              </a:spcAft>
              <a:buClr>
                <a:schemeClr val="accent2"/>
              </a:buClr>
              <a:buSzPct val="76000"/>
              <a:buFont typeface="Wingdings 3" charset="2"/>
              <a:buChar char=""/>
              <a:defRPr sz="20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4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23A900"/>
              </a:buClr>
              <a:buSzPct val="70000"/>
              <a:buFont typeface="Wingdings"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lgn="just"/>
            <a:endParaRPr lang="en-GB" sz="1800" dirty="0" smtClean="0"/>
          </a:p>
          <a:p>
            <a:pPr lvl="1" algn="just"/>
            <a:endParaRPr lang="en-GB" sz="1800" dirty="0"/>
          </a:p>
          <a:p>
            <a:pPr lvl="1" algn="just"/>
            <a:endParaRPr lang="en-GB" sz="1800" dirty="0" smtClean="0"/>
          </a:p>
          <a:p>
            <a:pPr lvl="1" algn="just"/>
            <a:endParaRPr lang="en-GB" sz="1800" dirty="0"/>
          </a:p>
          <a:p>
            <a:pPr lvl="1" algn="just"/>
            <a:endParaRPr lang="en-GB" sz="1800" dirty="0" smtClean="0"/>
          </a:p>
          <a:p>
            <a:pPr lvl="1" algn="just"/>
            <a:endParaRPr lang="en-GB" sz="1800" dirty="0"/>
          </a:p>
          <a:p>
            <a:pPr lvl="1" algn="just"/>
            <a:endParaRPr lang="en-GB" sz="1800" dirty="0" smtClean="0"/>
          </a:p>
          <a:p>
            <a:pPr lvl="1" algn="just"/>
            <a:endParaRPr lang="en-GB" sz="1800" dirty="0"/>
          </a:p>
          <a:p>
            <a:pPr lvl="1" algn="just"/>
            <a:r>
              <a:rPr lang="en-GB" sz="1800" dirty="0" smtClean="0"/>
              <a:t>Rwanda </a:t>
            </a:r>
            <a:r>
              <a:rPr lang="en-GB" sz="1800" dirty="0"/>
              <a:t>formal trade deficit widened by </a:t>
            </a:r>
            <a:r>
              <a:rPr lang="en-GB" sz="1800" dirty="0" smtClean="0"/>
              <a:t>6.0 </a:t>
            </a:r>
            <a:r>
              <a:rPr lang="en-GB" sz="1800" dirty="0"/>
              <a:t>percent in </a:t>
            </a:r>
            <a:r>
              <a:rPr lang="en-GB" sz="1800" dirty="0" smtClean="0"/>
              <a:t>January-October </a:t>
            </a:r>
            <a:r>
              <a:rPr lang="en-GB" sz="1800" dirty="0"/>
              <a:t>2020 compared to the same period last year. </a:t>
            </a:r>
            <a:endParaRPr lang="en-GB" sz="1800" dirty="0" smtClean="0"/>
          </a:p>
          <a:p>
            <a:pPr lvl="1" algn="just"/>
            <a:r>
              <a:rPr lang="en-GB" sz="1800" dirty="0" smtClean="0"/>
              <a:t>Almost </a:t>
            </a:r>
            <a:r>
              <a:rPr lang="en-GB" sz="1800" dirty="0"/>
              <a:t>all export categories showed a decline resulting in a </a:t>
            </a:r>
            <a:r>
              <a:rPr lang="en-GB" sz="1800" dirty="0" smtClean="0"/>
              <a:t>29.1 </a:t>
            </a:r>
            <a:r>
              <a:rPr lang="en-GB" sz="1800" dirty="0"/>
              <a:t>percent and </a:t>
            </a:r>
            <a:r>
              <a:rPr lang="en-GB" sz="1800" dirty="0" smtClean="0"/>
              <a:t>11.9 </a:t>
            </a:r>
            <a:r>
              <a:rPr lang="en-GB" sz="1800" dirty="0"/>
              <a:t>percent decrease in value and volume respectively of </a:t>
            </a:r>
            <a:r>
              <a:rPr lang="en-GB" sz="1800" dirty="0" smtClean="0"/>
              <a:t>all export. </a:t>
            </a:r>
          </a:p>
          <a:p>
            <a:pPr lvl="1" algn="just"/>
            <a:r>
              <a:rPr lang="en-GB" sz="1800" dirty="0" smtClean="0"/>
              <a:t>Import has increased </a:t>
            </a:r>
            <a:r>
              <a:rPr lang="en-GB" sz="1800" dirty="0"/>
              <a:t>by </a:t>
            </a:r>
            <a:r>
              <a:rPr lang="en-GB" sz="1800" dirty="0" smtClean="0"/>
              <a:t>14.3 </a:t>
            </a:r>
            <a:r>
              <a:rPr lang="en-GB" sz="1800" dirty="0"/>
              <a:t>percent in value </a:t>
            </a:r>
            <a:r>
              <a:rPr lang="en-GB" sz="1800" dirty="0" smtClean="0"/>
              <a:t>and 5.0 percent in volume, despite </a:t>
            </a:r>
            <a:r>
              <a:rPr lang="en-GB" sz="1800" dirty="0"/>
              <a:t>a decrease in import of Capital Goods and Energy and Lubricants by </a:t>
            </a:r>
            <a:r>
              <a:rPr lang="en-GB" sz="1800" dirty="0" smtClean="0"/>
              <a:t>7.2 </a:t>
            </a:r>
            <a:r>
              <a:rPr lang="en-GB" sz="1800" dirty="0"/>
              <a:t>percent and </a:t>
            </a:r>
            <a:r>
              <a:rPr lang="en-GB" sz="1800" dirty="0" smtClean="0"/>
              <a:t>32.9 </a:t>
            </a:r>
            <a:r>
              <a:rPr lang="en-GB" sz="1800" dirty="0"/>
              <a:t>percent respectively. </a:t>
            </a:r>
            <a:endParaRPr lang="en-US" sz="1800" dirty="0"/>
          </a:p>
        </p:txBody>
      </p:sp>
      <p:pic>
        <p:nvPicPr>
          <p:cNvPr id="6" name="Picture 5"/>
          <p:cNvPicPr>
            <a:picLocks noChangeAspect="1"/>
          </p:cNvPicPr>
          <p:nvPr/>
        </p:nvPicPr>
        <p:blipFill>
          <a:blip r:embed="rId2"/>
          <a:stretch>
            <a:fillRect/>
          </a:stretch>
        </p:blipFill>
        <p:spPr>
          <a:xfrm>
            <a:off x="685800" y="1141055"/>
            <a:ext cx="4038600" cy="2695933"/>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4838700" y="1127051"/>
            <a:ext cx="3886200" cy="2687075"/>
          </a:xfrm>
          <a:prstGeom prst="rect">
            <a:avLst/>
          </a:prstGeom>
          <a:ln>
            <a:solidFill>
              <a:schemeClr val="tx1"/>
            </a:solidFill>
          </a:ln>
        </p:spPr>
      </p:pic>
    </p:spTree>
    <p:extLst>
      <p:ext uri="{BB962C8B-B14F-4D97-AF65-F5344CB8AC3E}">
        <p14:creationId xmlns:p14="http://schemas.microsoft.com/office/powerpoint/2010/main" val="3839639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7AE203-F84D-4A7F-B161-8561326BE072}" type="slidenum">
              <a:rPr lang="en-US" smtClean="0"/>
              <a:pPr/>
              <a:t>15</a:t>
            </a:fld>
            <a:endParaRPr lang="en-US"/>
          </a:p>
        </p:txBody>
      </p:sp>
      <p:sp>
        <p:nvSpPr>
          <p:cNvPr id="4" name="TextBox 3"/>
          <p:cNvSpPr txBox="1"/>
          <p:nvPr/>
        </p:nvSpPr>
        <p:spPr>
          <a:xfrm>
            <a:off x="304800" y="1411069"/>
            <a:ext cx="8610600" cy="1831271"/>
          </a:xfrm>
          <a:prstGeom prst="rect">
            <a:avLst/>
          </a:prstGeom>
          <a:noFill/>
        </p:spPr>
        <p:txBody>
          <a:bodyPr wrap="square" rtlCol="0">
            <a:spAutoFit/>
          </a:bodyPr>
          <a:lstStyle/>
          <a:p>
            <a:pPr marL="273050" indent="-273050" eaLnBrk="0" hangingPunct="0">
              <a:spcBef>
                <a:spcPts val="600"/>
              </a:spcBef>
              <a:buClr>
                <a:schemeClr val="accent2"/>
              </a:buClr>
              <a:buSzPct val="76000"/>
              <a:buFont typeface="Wingdings 3" charset="2"/>
              <a:buChar char=""/>
            </a:pPr>
            <a:r>
              <a:rPr lang="fr-FR" sz="1800" dirty="0" err="1">
                <a:latin typeface="+mn-lt"/>
              </a:rPr>
              <a:t>Rwanda’s</a:t>
            </a:r>
            <a:r>
              <a:rPr lang="fr-FR" sz="1800" dirty="0">
                <a:latin typeface="+mn-lt"/>
              </a:rPr>
              <a:t> </a:t>
            </a:r>
            <a:r>
              <a:rPr lang="fr-FR" sz="1800" dirty="0" err="1">
                <a:latin typeface="+mn-lt"/>
              </a:rPr>
              <a:t>debt</a:t>
            </a:r>
            <a:r>
              <a:rPr lang="fr-FR" sz="1800" dirty="0">
                <a:latin typeface="+mn-lt"/>
              </a:rPr>
              <a:t> </a:t>
            </a:r>
            <a:r>
              <a:rPr lang="fr-FR" sz="1800" dirty="0" err="1">
                <a:latin typeface="+mn-lt"/>
              </a:rPr>
              <a:t>is</a:t>
            </a:r>
            <a:r>
              <a:rPr lang="fr-FR" sz="1800" dirty="0">
                <a:latin typeface="+mn-lt"/>
              </a:rPr>
              <a:t> </a:t>
            </a:r>
            <a:r>
              <a:rPr lang="fr-FR" sz="1800" dirty="0" err="1">
                <a:latin typeface="+mn-lt"/>
              </a:rPr>
              <a:t>sustainable</a:t>
            </a:r>
            <a:r>
              <a:rPr lang="fr-FR" sz="1800" dirty="0">
                <a:latin typeface="+mn-lt"/>
              </a:rPr>
              <a:t>. </a:t>
            </a:r>
            <a:r>
              <a:rPr lang="fr-FR" sz="1800" dirty="0" err="1">
                <a:latin typeface="+mn-lt"/>
              </a:rPr>
              <a:t>Although</a:t>
            </a:r>
            <a:r>
              <a:rPr lang="fr-FR" sz="1800" dirty="0">
                <a:latin typeface="+mn-lt"/>
              </a:rPr>
              <a:t> </a:t>
            </a:r>
            <a:r>
              <a:rPr lang="fr-FR" sz="1800" dirty="0" err="1">
                <a:latin typeface="+mn-lt"/>
              </a:rPr>
              <a:t>this</a:t>
            </a:r>
            <a:r>
              <a:rPr lang="fr-FR" sz="1800" dirty="0">
                <a:latin typeface="+mn-lt"/>
              </a:rPr>
              <a:t> </a:t>
            </a:r>
            <a:r>
              <a:rPr lang="fr-FR" sz="1800" dirty="0" err="1">
                <a:latin typeface="+mn-lt"/>
              </a:rPr>
              <a:t>year</a:t>
            </a:r>
            <a:r>
              <a:rPr lang="fr-FR" sz="1800" dirty="0">
                <a:latin typeface="+mn-lt"/>
              </a:rPr>
              <a:t>, the </a:t>
            </a:r>
            <a:r>
              <a:rPr lang="fr-FR" sz="1800" dirty="0" err="1">
                <a:latin typeface="+mn-lt"/>
              </a:rPr>
              <a:t>risk</a:t>
            </a:r>
            <a:r>
              <a:rPr lang="fr-FR" sz="1800" dirty="0">
                <a:latin typeface="+mn-lt"/>
              </a:rPr>
              <a:t> </a:t>
            </a:r>
            <a:r>
              <a:rPr lang="fr-FR" sz="1800" dirty="0" err="1">
                <a:latin typeface="+mn-lt"/>
              </a:rPr>
              <a:t>status</a:t>
            </a:r>
            <a:r>
              <a:rPr lang="fr-FR" sz="1800" dirty="0">
                <a:latin typeface="+mn-lt"/>
              </a:rPr>
              <a:t> of </a:t>
            </a:r>
            <a:r>
              <a:rPr lang="fr-FR" sz="1800" dirty="0" err="1">
                <a:latin typeface="+mn-lt"/>
              </a:rPr>
              <a:t>debt</a:t>
            </a:r>
            <a:r>
              <a:rPr lang="fr-FR" sz="1800" dirty="0">
                <a:latin typeface="+mn-lt"/>
              </a:rPr>
              <a:t> has </a:t>
            </a:r>
            <a:r>
              <a:rPr lang="fr-FR" sz="1800" dirty="0" err="1">
                <a:latin typeface="+mn-lt"/>
              </a:rPr>
              <a:t>shifted</a:t>
            </a:r>
            <a:r>
              <a:rPr lang="fr-FR" sz="1800" dirty="0">
                <a:latin typeface="+mn-lt"/>
              </a:rPr>
              <a:t> </a:t>
            </a:r>
            <a:r>
              <a:rPr lang="fr-FR" sz="1800" dirty="0" err="1">
                <a:latin typeface="+mn-lt"/>
              </a:rPr>
              <a:t>from</a:t>
            </a:r>
            <a:r>
              <a:rPr lang="fr-FR" sz="1800" dirty="0">
                <a:latin typeface="+mn-lt"/>
              </a:rPr>
              <a:t> </a:t>
            </a:r>
            <a:r>
              <a:rPr lang="fr-FR" sz="1800" dirty="0" err="1">
                <a:latin typeface="+mn-lt"/>
              </a:rPr>
              <a:t>low</a:t>
            </a:r>
            <a:r>
              <a:rPr lang="fr-FR" sz="1800" dirty="0">
                <a:latin typeface="+mn-lt"/>
              </a:rPr>
              <a:t> to </a:t>
            </a:r>
            <a:r>
              <a:rPr lang="fr-FR" sz="1800" dirty="0" err="1">
                <a:latin typeface="+mn-lt"/>
              </a:rPr>
              <a:t>moderate</a:t>
            </a:r>
            <a:r>
              <a:rPr lang="fr-FR" sz="1800" dirty="0">
                <a:latin typeface="+mn-lt"/>
              </a:rPr>
              <a:t>, as a </a:t>
            </a:r>
            <a:r>
              <a:rPr lang="fr-FR" sz="1800" dirty="0" err="1">
                <a:latin typeface="+mn-lt"/>
              </a:rPr>
              <a:t>result</a:t>
            </a:r>
            <a:r>
              <a:rPr lang="fr-FR" sz="1800" dirty="0">
                <a:latin typeface="+mn-lt"/>
              </a:rPr>
              <a:t> of  </a:t>
            </a:r>
            <a:r>
              <a:rPr lang="fr-FR" sz="1800" dirty="0" err="1">
                <a:latin typeface="+mn-lt"/>
              </a:rPr>
              <a:t>lower</a:t>
            </a:r>
            <a:r>
              <a:rPr lang="fr-FR" sz="1800" dirty="0">
                <a:latin typeface="+mn-lt"/>
              </a:rPr>
              <a:t> </a:t>
            </a:r>
            <a:r>
              <a:rPr lang="fr-FR" sz="1800" dirty="0" err="1">
                <a:latin typeface="+mn-lt"/>
              </a:rPr>
              <a:t>projected</a:t>
            </a:r>
            <a:r>
              <a:rPr lang="fr-FR" sz="1800" dirty="0">
                <a:latin typeface="+mn-lt"/>
              </a:rPr>
              <a:t> </a:t>
            </a:r>
            <a:r>
              <a:rPr lang="fr-FR" sz="1800" dirty="0" err="1">
                <a:latin typeface="+mn-lt"/>
              </a:rPr>
              <a:t>macroeconomic</a:t>
            </a:r>
            <a:r>
              <a:rPr lang="fr-FR" sz="1800" dirty="0">
                <a:latin typeface="+mn-lt"/>
              </a:rPr>
              <a:t> performance ( COVID-19 </a:t>
            </a:r>
            <a:r>
              <a:rPr lang="fr-FR" sz="1800" dirty="0" err="1">
                <a:latin typeface="+mn-lt"/>
              </a:rPr>
              <a:t>pandemic</a:t>
            </a:r>
            <a:r>
              <a:rPr lang="fr-FR" sz="1800" dirty="0">
                <a:latin typeface="+mn-lt"/>
              </a:rPr>
              <a:t>)</a:t>
            </a:r>
          </a:p>
          <a:p>
            <a:pPr marL="273050" indent="-273050" eaLnBrk="0" hangingPunct="0">
              <a:spcBef>
                <a:spcPts val="600"/>
              </a:spcBef>
              <a:buClr>
                <a:schemeClr val="accent2"/>
              </a:buClr>
              <a:buSzPct val="76000"/>
              <a:buFont typeface="Wingdings 3" charset="2"/>
              <a:buChar char=""/>
            </a:pPr>
            <a:r>
              <a:rPr lang="fr-FR" sz="1800" dirty="0" err="1">
                <a:latin typeface="+mn-lt"/>
              </a:rPr>
              <a:t>External</a:t>
            </a:r>
            <a:r>
              <a:rPr lang="fr-FR" sz="1800" dirty="0">
                <a:latin typeface="+mn-lt"/>
              </a:rPr>
              <a:t> </a:t>
            </a:r>
            <a:r>
              <a:rPr lang="fr-FR" sz="1800" dirty="0" err="1">
                <a:latin typeface="+mn-lt"/>
              </a:rPr>
              <a:t>Debt</a:t>
            </a:r>
            <a:r>
              <a:rPr lang="fr-FR" sz="1800" dirty="0">
                <a:latin typeface="+mn-lt"/>
              </a:rPr>
              <a:t> stock </a:t>
            </a:r>
            <a:r>
              <a:rPr lang="en-US" sz="1800" dirty="0">
                <a:latin typeface="+mn-lt"/>
              </a:rPr>
              <a:t>remains essentially </a:t>
            </a:r>
            <a:r>
              <a:rPr lang="fr-FR" sz="1800" dirty="0" err="1">
                <a:latin typeface="+mn-lt"/>
              </a:rPr>
              <a:t>concessional</a:t>
            </a:r>
            <a:r>
              <a:rPr lang="fr-FR" sz="1800" dirty="0">
                <a:latin typeface="+mn-lt"/>
              </a:rPr>
              <a:t>, (81% of total </a:t>
            </a:r>
            <a:r>
              <a:rPr lang="fr-FR" sz="1800" dirty="0" err="1">
                <a:latin typeface="+mn-lt"/>
              </a:rPr>
              <a:t>external</a:t>
            </a:r>
            <a:r>
              <a:rPr lang="fr-FR" sz="1800" dirty="0">
                <a:latin typeface="+mn-lt"/>
              </a:rPr>
              <a:t> </a:t>
            </a:r>
            <a:r>
              <a:rPr lang="fr-FR" sz="1800" dirty="0" err="1">
                <a:latin typeface="+mn-lt"/>
              </a:rPr>
              <a:t>debt</a:t>
            </a:r>
            <a:r>
              <a:rPr lang="fr-FR" sz="1800" dirty="0">
                <a:latin typeface="+mn-lt"/>
              </a:rPr>
              <a:t>).</a:t>
            </a:r>
          </a:p>
          <a:p>
            <a:pPr marL="342900" indent="-342900">
              <a:buAutoNum type="arabicPeriod"/>
            </a:pPr>
            <a:endParaRPr lang="fr-FR" sz="1800" i="1" dirty="0" smtClean="0">
              <a:solidFill>
                <a:srgbClr val="0070C0"/>
              </a:solidFill>
            </a:endParaRPr>
          </a:p>
          <a:p>
            <a:pPr marL="342900" indent="-342900">
              <a:buAutoNum type="arabicPeriod"/>
            </a:pPr>
            <a:endParaRPr lang="fr-FR" sz="1800" i="1" dirty="0" smtClean="0">
              <a:solidFill>
                <a:srgbClr val="0070C0"/>
              </a:solidFill>
            </a:endParaRPr>
          </a:p>
        </p:txBody>
      </p:sp>
      <p:sp>
        <p:nvSpPr>
          <p:cNvPr id="5" name="Title 1"/>
          <p:cNvSpPr>
            <a:spLocks noGrp="1"/>
          </p:cNvSpPr>
          <p:nvPr>
            <p:ph type="title"/>
          </p:nvPr>
        </p:nvSpPr>
        <p:spPr>
          <a:xfrm>
            <a:off x="838200" y="152400"/>
            <a:ext cx="8153400" cy="838200"/>
          </a:xfrm>
        </p:spPr>
        <p:txBody>
          <a:bodyPr/>
          <a:lstStyle/>
          <a:p>
            <a:r>
              <a:rPr lang="en-US" b="1" dirty="0" smtClean="0">
                <a:solidFill>
                  <a:schemeClr val="accent4"/>
                </a:solidFill>
                <a:cs typeface="Calibri" panose="020F0502020204030204" pitchFamily="34" charset="0"/>
              </a:rPr>
              <a:t>Public </a:t>
            </a:r>
            <a:r>
              <a:rPr lang="en-US" b="1" dirty="0" smtClean="0">
                <a:solidFill>
                  <a:schemeClr val="accent4"/>
                </a:solidFill>
              </a:rPr>
              <a:t>Debt</a:t>
            </a:r>
            <a:endParaRPr lang="en-US" b="1" dirty="0">
              <a:solidFill>
                <a:schemeClr val="accent4"/>
              </a:solidFill>
            </a:endParaRPr>
          </a:p>
        </p:txBody>
      </p:sp>
      <p:graphicFrame>
        <p:nvGraphicFramePr>
          <p:cNvPr id="8" name="Chart 7"/>
          <p:cNvGraphicFramePr>
            <a:graphicFrameLocks/>
          </p:cNvGraphicFramePr>
          <p:nvPr>
            <p:extLst>
              <p:ext uri="{D42A27DB-BD31-4B8C-83A1-F6EECF244321}">
                <p14:modId xmlns:p14="http://schemas.microsoft.com/office/powerpoint/2010/main" val="3692024285"/>
              </p:ext>
            </p:extLst>
          </p:nvPr>
        </p:nvGraphicFramePr>
        <p:xfrm>
          <a:off x="381000" y="3124200"/>
          <a:ext cx="4372897" cy="3352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99759309"/>
              </p:ext>
            </p:extLst>
          </p:nvPr>
        </p:nvGraphicFramePr>
        <p:xfrm>
          <a:off x="4572000" y="2743200"/>
          <a:ext cx="4419599" cy="3461964"/>
        </p:xfrm>
        <a:graphic>
          <a:graphicData uri="http://schemas.openxmlformats.org/drawingml/2006/table">
            <a:tbl>
              <a:tblPr firstRow="1" firstCol="1" bandRow="1">
                <a:tableStyleId>{5C22544A-7EE6-4342-B048-85BDC9FD1C3A}</a:tableStyleId>
              </a:tblPr>
              <a:tblGrid>
                <a:gridCol w="1077865">
                  <a:extLst>
                    <a:ext uri="{9D8B030D-6E8A-4147-A177-3AD203B41FA5}">
                      <a16:colId xmlns:a16="http://schemas.microsoft.com/office/drawing/2014/main" val="3650279234"/>
                    </a:ext>
                  </a:extLst>
                </a:gridCol>
                <a:gridCol w="552323">
                  <a:extLst>
                    <a:ext uri="{9D8B030D-6E8A-4147-A177-3AD203B41FA5}">
                      <a16:colId xmlns:a16="http://schemas.microsoft.com/office/drawing/2014/main" val="3236979570"/>
                    </a:ext>
                  </a:extLst>
                </a:gridCol>
                <a:gridCol w="498759">
                  <a:extLst>
                    <a:ext uri="{9D8B030D-6E8A-4147-A177-3AD203B41FA5}">
                      <a16:colId xmlns:a16="http://schemas.microsoft.com/office/drawing/2014/main" val="1222355884"/>
                    </a:ext>
                  </a:extLst>
                </a:gridCol>
                <a:gridCol w="485115">
                  <a:extLst>
                    <a:ext uri="{9D8B030D-6E8A-4147-A177-3AD203B41FA5}">
                      <a16:colId xmlns:a16="http://schemas.microsoft.com/office/drawing/2014/main" val="1043961308"/>
                    </a:ext>
                  </a:extLst>
                </a:gridCol>
                <a:gridCol w="485115">
                  <a:extLst>
                    <a:ext uri="{9D8B030D-6E8A-4147-A177-3AD203B41FA5}">
                      <a16:colId xmlns:a16="http://schemas.microsoft.com/office/drawing/2014/main" val="3327443877"/>
                    </a:ext>
                  </a:extLst>
                </a:gridCol>
                <a:gridCol w="646820">
                  <a:extLst>
                    <a:ext uri="{9D8B030D-6E8A-4147-A177-3AD203B41FA5}">
                      <a16:colId xmlns:a16="http://schemas.microsoft.com/office/drawing/2014/main" val="853136936"/>
                    </a:ext>
                  </a:extLst>
                </a:gridCol>
                <a:gridCol w="673602">
                  <a:extLst>
                    <a:ext uri="{9D8B030D-6E8A-4147-A177-3AD203B41FA5}">
                      <a16:colId xmlns:a16="http://schemas.microsoft.com/office/drawing/2014/main" val="2477098257"/>
                    </a:ext>
                  </a:extLst>
                </a:gridCol>
              </a:tblGrid>
              <a:tr h="316700">
                <a:tc gridSpan="7">
                  <a:txBody>
                    <a:bodyPr/>
                    <a:lstStyle/>
                    <a:p>
                      <a:pPr algn="ctr">
                        <a:lnSpc>
                          <a:spcPct val="107000"/>
                        </a:lnSpc>
                        <a:spcAft>
                          <a:spcPts val="0"/>
                        </a:spcAft>
                      </a:pPr>
                      <a:r>
                        <a:rPr lang="en-US" sz="1100" b="1" dirty="0">
                          <a:solidFill>
                            <a:srgbClr val="000000"/>
                          </a:solidFill>
                          <a:effectLst/>
                        </a:rPr>
                        <a:t>DEBT SUSTAINABILITY INDICATORS </a:t>
                      </a:r>
                      <a:r>
                        <a:rPr lang="en-US" sz="1100" b="1" dirty="0" smtClean="0">
                          <a:solidFill>
                            <a:srgbClr val="000000"/>
                          </a:solidFill>
                          <a:effectLst/>
                        </a:rPr>
                        <a:t> in PV terms</a:t>
                      </a: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1905805"/>
                  </a:ext>
                </a:extLst>
              </a:tr>
              <a:tr h="479033">
                <a:tc>
                  <a:txBody>
                    <a:bodyPr/>
                    <a:lstStyle/>
                    <a:p>
                      <a:pPr>
                        <a:lnSpc>
                          <a:spcPct val="107000"/>
                        </a:lnSpc>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5">
                  <a:txBody>
                    <a:bodyPr/>
                    <a:lstStyle/>
                    <a:p>
                      <a:pPr algn="ctr">
                        <a:lnSpc>
                          <a:spcPct val="107000"/>
                        </a:lnSpc>
                        <a:spcAft>
                          <a:spcPts val="0"/>
                        </a:spcAft>
                      </a:pPr>
                      <a:r>
                        <a:rPr lang="en-US" sz="1100" b="1" dirty="0">
                          <a:effectLst/>
                        </a:rPr>
                        <a:t>DSA </a:t>
                      </a:r>
                      <a:r>
                        <a:rPr lang="en-US" sz="1100" b="1" dirty="0" smtClean="0">
                          <a:effectLst/>
                        </a:rPr>
                        <a:t>June, </a:t>
                      </a:r>
                      <a:r>
                        <a:rPr lang="en-US" sz="1100" b="1" dirty="0">
                          <a:effectLst/>
                        </a:rPr>
                        <a:t>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spcAft>
                          <a:spcPts val="0"/>
                        </a:spcAft>
                      </a:pPr>
                      <a:r>
                        <a:rPr lang="en-US" sz="1100" b="1" dirty="0">
                          <a:effectLst/>
                        </a:rPr>
                        <a:t>THRESHOLDS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30980159"/>
                  </a:ext>
                </a:extLst>
              </a:tr>
              <a:tr h="271067">
                <a:tc>
                  <a:txBody>
                    <a:bodyPr/>
                    <a:lstStyle/>
                    <a:p>
                      <a:pPr>
                        <a:lnSpc>
                          <a:spcPct val="107000"/>
                        </a:lnSpc>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1">
                          <a:effectLst/>
                        </a:rPr>
                        <a:t>2019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1">
                          <a:effectLst/>
                        </a:rPr>
                        <a:t>2020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1" dirty="0">
                          <a:effectLst/>
                        </a:rPr>
                        <a:t>2021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1">
                          <a:effectLst/>
                        </a:rPr>
                        <a:t>2022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1">
                          <a:effectLst/>
                        </a:rPr>
                        <a:t>2023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23544397"/>
                  </a:ext>
                </a:extLst>
              </a:tr>
              <a:tr h="479033">
                <a:tc>
                  <a:txBody>
                    <a:bodyPr/>
                    <a:lstStyle/>
                    <a:p>
                      <a:pPr>
                        <a:lnSpc>
                          <a:spcPct val="107000"/>
                        </a:lnSpc>
                        <a:spcAft>
                          <a:spcPts val="0"/>
                        </a:spcAft>
                      </a:pPr>
                      <a:r>
                        <a:rPr lang="en-US" sz="1100" b="1">
                          <a:effectLst/>
                        </a:rPr>
                        <a:t>PV of public debt to GDP</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dirty="0">
                          <a:effectLst/>
                        </a:rPr>
                        <a:t>30.5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dirty="0">
                          <a:effectLst/>
                        </a:rPr>
                        <a:t>34.0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dirty="0">
                          <a:effectLst/>
                        </a:rPr>
                        <a:t>37.7</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dirty="0">
                          <a:effectLst/>
                        </a:rPr>
                        <a:t>38.2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dirty="0">
                          <a:effectLst/>
                        </a:rPr>
                        <a:t>38.5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b="0" dirty="0">
                          <a:effectLst/>
                        </a:rPr>
                        <a:t>55</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19153824"/>
                  </a:ext>
                </a:extLst>
              </a:tr>
              <a:tr h="479033">
                <a:tc>
                  <a:txBody>
                    <a:bodyPr/>
                    <a:lstStyle/>
                    <a:p>
                      <a:pPr>
                        <a:lnSpc>
                          <a:spcPct val="107000"/>
                        </a:lnSpc>
                        <a:spcAft>
                          <a:spcPts val="0"/>
                        </a:spcAft>
                      </a:pPr>
                      <a:r>
                        <a:rPr lang="en-US" sz="1100" b="1">
                          <a:effectLst/>
                        </a:rPr>
                        <a:t>PV of debt to Exports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137.1</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259.3</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177.9</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169.2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143.9</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b="0" dirty="0">
                          <a:effectLst/>
                        </a:rPr>
                        <a:t>240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5671127"/>
                  </a:ext>
                </a:extLst>
              </a:tr>
              <a:tr h="718549">
                <a:tc>
                  <a:txBody>
                    <a:bodyPr/>
                    <a:lstStyle/>
                    <a:p>
                      <a:pPr>
                        <a:lnSpc>
                          <a:spcPct val="107000"/>
                        </a:lnSpc>
                        <a:spcAft>
                          <a:spcPts val="0"/>
                        </a:spcAft>
                      </a:pPr>
                      <a:r>
                        <a:rPr lang="en-US" sz="1100" b="1">
                          <a:effectLst/>
                        </a:rPr>
                        <a:t>PV of debt Service to Exports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7.5</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22.6</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12.0</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11.2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20.3</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b="0" dirty="0">
                          <a:effectLst/>
                        </a:rPr>
                        <a:t>21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72281128"/>
                  </a:ext>
                </a:extLst>
              </a:tr>
              <a:tr h="718549">
                <a:tc>
                  <a:txBody>
                    <a:bodyPr/>
                    <a:lstStyle/>
                    <a:p>
                      <a:pPr>
                        <a:lnSpc>
                          <a:spcPct val="107000"/>
                        </a:lnSpc>
                        <a:spcAft>
                          <a:spcPts val="0"/>
                        </a:spcAft>
                      </a:pPr>
                      <a:r>
                        <a:rPr lang="en-US" sz="1100" b="1">
                          <a:effectLst/>
                        </a:rPr>
                        <a:t>PV of debt Service to Revenues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8.2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19.2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15.3</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14.9</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100" b="0">
                          <a:effectLst/>
                        </a:rPr>
                        <a:t>31.0</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b="0" dirty="0">
                          <a:effectLst/>
                        </a:rPr>
                        <a:t>23</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07796006"/>
                  </a:ext>
                </a:extLst>
              </a:tr>
            </a:tbl>
          </a:graphicData>
        </a:graphic>
      </p:graphicFrame>
    </p:spTree>
    <p:extLst>
      <p:ext uri="{BB962C8B-B14F-4D97-AF65-F5344CB8AC3E}">
        <p14:creationId xmlns:p14="http://schemas.microsoft.com/office/powerpoint/2010/main" val="911701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10400" cy="1043168"/>
          </a:xfrm>
        </p:spPr>
        <p:txBody>
          <a:bodyPr>
            <a:normAutofit/>
          </a:bodyPr>
          <a:lstStyle/>
          <a:p>
            <a:pPr lvl="1">
              <a:lnSpc>
                <a:spcPct val="90000"/>
              </a:lnSpc>
            </a:pPr>
            <a:r>
              <a:rPr lang="en-US" sz="2800" b="1" kern="1200" dirty="0">
                <a:solidFill>
                  <a:schemeClr val="accent4"/>
                </a:solidFill>
                <a:latin typeface="+mn-lt"/>
                <a:cs typeface="Calibri" panose="020F0502020204030204" pitchFamily="34" charset="0"/>
              </a:rPr>
              <a:t>Impact of COVID-19 on Key Macroeconomic Indicators</a:t>
            </a:r>
          </a:p>
        </p:txBody>
      </p:sp>
      <p:sp>
        <p:nvSpPr>
          <p:cNvPr id="5" name="Slide Number Placeholder 4"/>
          <p:cNvSpPr>
            <a:spLocks noGrp="1"/>
          </p:cNvSpPr>
          <p:nvPr>
            <p:ph type="sldNum" sz="quarter" idx="12"/>
          </p:nvPr>
        </p:nvSpPr>
        <p:spPr/>
        <p:txBody>
          <a:bodyPr>
            <a:normAutofit fontScale="25000" lnSpcReduction="20000"/>
          </a:bodyPr>
          <a:lstStyle/>
          <a:p>
            <a:endParaRPr lang="en-US" dirty="0">
              <a:latin typeface="Tw Cen MT"/>
            </a:endParaRPr>
          </a:p>
        </p:txBody>
      </p:sp>
      <p:graphicFrame>
        <p:nvGraphicFramePr>
          <p:cNvPr id="7" name="Chart 6"/>
          <p:cNvGraphicFramePr>
            <a:graphicFrameLocks/>
          </p:cNvGraphicFramePr>
          <p:nvPr>
            <p:extLst>
              <p:ext uri="{D42A27DB-BD31-4B8C-83A1-F6EECF244321}">
                <p14:modId xmlns:p14="http://schemas.microsoft.com/office/powerpoint/2010/main" val="2045872534"/>
              </p:ext>
            </p:extLst>
          </p:nvPr>
        </p:nvGraphicFramePr>
        <p:xfrm>
          <a:off x="685800" y="1295400"/>
          <a:ext cx="8001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1312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65"/>
          <p:cNvSpPr>
            <a:spLocks noChangeArrowheads="1"/>
          </p:cNvSpPr>
          <p:nvPr/>
        </p:nvSpPr>
        <p:spPr bwMode="auto">
          <a:xfrm>
            <a:off x="0" y="4916488"/>
            <a:ext cx="184150" cy="503237"/>
          </a:xfrm>
          <a:prstGeom prst="rect">
            <a:avLst/>
          </a:prstGeom>
          <a:noFill/>
          <a:ln w="9525">
            <a:noFill/>
            <a:miter lim="800000"/>
            <a:headEnd/>
            <a:tailEnd/>
          </a:ln>
        </p:spPr>
        <p:txBody>
          <a:bodyPr wrap="none" anchor="ctr">
            <a:spAutoFit/>
          </a:bodyPr>
          <a:lstStyle/>
          <a:p>
            <a:r>
              <a:rPr lang="en-GB" sz="900" dirty="0"/>
              <a:t/>
            </a:r>
            <a:br>
              <a:rPr lang="en-GB" sz="900" dirty="0"/>
            </a:br>
            <a:endParaRPr lang="en-GB" dirty="0"/>
          </a:p>
        </p:txBody>
      </p:sp>
      <p:sp>
        <p:nvSpPr>
          <p:cNvPr id="6" name="TextBox 5"/>
          <p:cNvSpPr txBox="1"/>
          <p:nvPr/>
        </p:nvSpPr>
        <p:spPr>
          <a:xfrm>
            <a:off x="381000" y="1066800"/>
            <a:ext cx="8534400" cy="5370701"/>
          </a:xfrm>
          <a:prstGeom prst="rect">
            <a:avLst/>
          </a:prstGeom>
          <a:noFill/>
          <a:ln w="28575">
            <a:noFill/>
          </a:ln>
        </p:spPr>
        <p:txBody>
          <a:bodyPr wrap="square">
            <a:spAutoFit/>
          </a:bodyPr>
          <a:lstStyle/>
          <a:p>
            <a:pPr algn="ctr">
              <a:defRPr/>
            </a:pPr>
            <a:endParaRPr lang="en-US" sz="3300" b="1" dirty="0">
              <a:solidFill>
                <a:schemeClr val="accent6">
                  <a:lumMod val="50000"/>
                </a:schemeClr>
              </a:solidFill>
              <a:latin typeface="Bookman Old Style" pitchFamily="18" charset="0"/>
              <a:cs typeface="Arial" pitchFamily="34" charset="0"/>
            </a:endParaRPr>
          </a:p>
          <a:p>
            <a:pPr algn="ctr">
              <a:defRPr/>
            </a:pPr>
            <a:endParaRPr lang="en-GB" sz="4000" b="1" dirty="0">
              <a:solidFill>
                <a:schemeClr val="accent4">
                  <a:lumMod val="75000"/>
                </a:schemeClr>
              </a:solidFill>
            </a:endParaRPr>
          </a:p>
          <a:p>
            <a:pPr marL="0" lvl="1" algn="ctr">
              <a:defRPr/>
            </a:pPr>
            <a:r>
              <a:rPr lang="en-GB" sz="3200" b="1" dirty="0" smtClean="0">
                <a:solidFill>
                  <a:schemeClr val="accent4">
                    <a:lumMod val="75000"/>
                  </a:schemeClr>
                </a:solidFill>
              </a:rPr>
              <a:t>PART 2. </a:t>
            </a:r>
            <a:r>
              <a:rPr lang="en-GB" sz="2800" b="1" dirty="0" smtClean="0">
                <a:solidFill>
                  <a:schemeClr val="accent4">
                    <a:lumMod val="75000"/>
                  </a:schemeClr>
                </a:solidFill>
                <a:latin typeface="+mn-lt"/>
              </a:rPr>
              <a:t>Government’s Response</a:t>
            </a:r>
            <a:endParaRPr lang="en-GB" sz="2800" b="1" dirty="0">
              <a:solidFill>
                <a:schemeClr val="accent4">
                  <a:lumMod val="75000"/>
                </a:schemeClr>
              </a:solidFill>
              <a:latin typeface="+mn-lt"/>
            </a:endParaRPr>
          </a:p>
          <a:p>
            <a:pPr algn="ctr">
              <a:defRPr/>
            </a:pPr>
            <a:endParaRPr lang="en-GB" sz="3200" b="1" dirty="0">
              <a:solidFill>
                <a:schemeClr val="accent4">
                  <a:lumMod val="75000"/>
                </a:schemeClr>
              </a:solidFill>
            </a:endParaRPr>
          </a:p>
          <a:p>
            <a:pPr algn="ctr">
              <a:defRPr/>
            </a:pPr>
            <a:endParaRPr lang="en-GB" sz="2800" b="1" dirty="0" smtClean="0">
              <a:solidFill>
                <a:schemeClr val="accent2"/>
              </a:solidFill>
              <a:latin typeface="+mn-lt"/>
            </a:endParaRPr>
          </a:p>
          <a:p>
            <a:pPr algn="ctr">
              <a:defRPr/>
            </a:pPr>
            <a:endParaRPr lang="en-GB" sz="2800" b="1" dirty="0">
              <a:solidFill>
                <a:schemeClr val="accent2"/>
              </a:solidFill>
              <a:latin typeface="+mn-lt"/>
            </a:endParaRPr>
          </a:p>
          <a:p>
            <a:pPr algn="ctr">
              <a:defRPr/>
            </a:pPr>
            <a:r>
              <a:rPr lang="en-GB" sz="2800" b="1" dirty="0" smtClean="0">
                <a:solidFill>
                  <a:schemeClr val="accent2"/>
                </a:solidFill>
                <a:latin typeface="+mn-lt"/>
              </a:rPr>
              <a:t>Economic Recovery Plan</a:t>
            </a:r>
            <a:endParaRPr lang="en-GB" sz="2800" b="1" dirty="0">
              <a:solidFill>
                <a:schemeClr val="accent2"/>
              </a:solidFill>
              <a:latin typeface="+mn-lt"/>
            </a:endParaRPr>
          </a:p>
          <a:p>
            <a:pPr algn="ctr">
              <a:defRPr/>
            </a:pPr>
            <a:endParaRPr lang="en-US" sz="3600" b="1" dirty="0">
              <a:latin typeface="Calibri" pitchFamily="34" charset="0"/>
              <a:cs typeface="Arial" pitchFamily="34" charset="0"/>
            </a:endParaRPr>
          </a:p>
          <a:p>
            <a:pPr algn="ctr">
              <a:defRPr/>
            </a:pPr>
            <a:endParaRPr lang="en-US" sz="4000" b="1" dirty="0">
              <a:solidFill>
                <a:schemeClr val="accent2">
                  <a:lumMod val="50000"/>
                </a:schemeClr>
              </a:solidFill>
              <a:latin typeface="Calibri" pitchFamily="34" charset="0"/>
              <a:cs typeface="Arial" pitchFamily="34" charset="0"/>
            </a:endParaRPr>
          </a:p>
          <a:p>
            <a:pPr algn="r">
              <a:defRPr/>
            </a:pPr>
            <a:endParaRPr lang="en-GB" sz="2400" i="1" dirty="0">
              <a:solidFill>
                <a:schemeClr val="accent6">
                  <a:lumMod val="75000"/>
                </a:schemeClr>
              </a:solidFill>
            </a:endParaRPr>
          </a:p>
          <a:p>
            <a:pPr>
              <a:defRPr/>
            </a:pPr>
            <a:endParaRPr lang="en-US" sz="2200" b="1" dirty="0">
              <a:latin typeface="Calibri" pitchFamily="34" charset="0"/>
              <a:cs typeface="Arial" pitchFamily="34" charset="0"/>
            </a:endParaRPr>
          </a:p>
        </p:txBody>
      </p:sp>
      <p:cxnSp>
        <p:nvCxnSpPr>
          <p:cNvPr id="7" name="Straight Connector 6"/>
          <p:cNvCxnSpPr/>
          <p:nvPr/>
        </p:nvCxnSpPr>
        <p:spPr>
          <a:xfrm rot="10800000">
            <a:off x="838200" y="3276600"/>
            <a:ext cx="7543800" cy="15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636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800" b="1" dirty="0">
                <a:solidFill>
                  <a:schemeClr val="accent4"/>
                </a:solidFill>
                <a:latin typeface="+mn-lt"/>
              </a:rPr>
              <a:t>Lessons Learned From COVID-19 Crisis</a:t>
            </a:r>
            <a:endParaRPr lang="en-US" sz="2800" b="1" dirty="0">
              <a:solidFill>
                <a:schemeClr val="accent4"/>
              </a:solidFill>
              <a:latin typeface="+mn-lt"/>
            </a:endParaRPr>
          </a:p>
        </p:txBody>
      </p:sp>
      <p:sp>
        <p:nvSpPr>
          <p:cNvPr id="6" name="Content Placeholder 5"/>
          <p:cNvSpPr>
            <a:spLocks noGrp="1"/>
          </p:cNvSpPr>
          <p:nvPr>
            <p:ph idx="1"/>
          </p:nvPr>
        </p:nvSpPr>
        <p:spPr>
          <a:xfrm>
            <a:off x="152400" y="1219200"/>
            <a:ext cx="8878011" cy="4667250"/>
          </a:xfrm>
        </p:spPr>
        <p:txBody>
          <a:bodyPr>
            <a:noAutofit/>
          </a:bodyPr>
          <a:lstStyle/>
          <a:p>
            <a:r>
              <a:rPr lang="en-US" sz="1600" b="1" dirty="0">
                <a:solidFill>
                  <a:schemeClr val="bg2">
                    <a:lumMod val="25000"/>
                  </a:schemeClr>
                </a:solidFill>
              </a:rPr>
              <a:t>Food security</a:t>
            </a:r>
            <a:r>
              <a:rPr lang="en-US" sz="1600" dirty="0"/>
              <a:t>: Having enough food production has allowed us to manage the pandemic and the lockdown without facing the problem of food shortage. Our strategic reserves were used to support urban households in most need, while the rural population had enough food.  </a:t>
            </a:r>
            <a:r>
              <a:rPr lang="en-US" sz="1600" b="1" dirty="0"/>
              <a:t>It is now imperative to increase our agriculture production and food processing capacity.</a:t>
            </a:r>
          </a:p>
          <a:p>
            <a:r>
              <a:rPr lang="en-US" sz="1600" b="1" dirty="0">
                <a:solidFill>
                  <a:schemeClr val="bg2">
                    <a:lumMod val="25000"/>
                  </a:schemeClr>
                </a:solidFill>
              </a:rPr>
              <a:t>A digital economy is a resilient economy</a:t>
            </a:r>
            <a:r>
              <a:rPr lang="en-US" sz="1600" dirty="0"/>
              <a:t>: digital technologies have become a critical enabler, connecting people and ensuring continuity of activities: working from home, contactless payments, remote learning, meetings, e-commerce etc.  We need to scale up investment in ICT, both in hard and soft infrastructure, and accelerated ICT literacy among our population;</a:t>
            </a:r>
          </a:p>
          <a:p>
            <a:r>
              <a:rPr lang="en-US" sz="1600" b="1" dirty="0">
                <a:solidFill>
                  <a:schemeClr val="bg2">
                    <a:lumMod val="25000"/>
                  </a:schemeClr>
                </a:solidFill>
              </a:rPr>
              <a:t>Saving</a:t>
            </a:r>
            <a:r>
              <a:rPr lang="en-US" sz="1600" b="1" dirty="0"/>
              <a:t>: Rwandans need to adopt a culture of saving and be better prepared for shocks such as COVID-19;</a:t>
            </a:r>
          </a:p>
          <a:p>
            <a:r>
              <a:rPr lang="en-US" sz="1600" b="1" dirty="0">
                <a:solidFill>
                  <a:schemeClr val="bg2">
                    <a:lumMod val="25000"/>
                  </a:schemeClr>
                </a:solidFill>
              </a:rPr>
              <a:t>Strong macroeconomic fundamentals and strong institutions and systems</a:t>
            </a:r>
            <a:r>
              <a:rPr lang="en-US" sz="1600" b="1" dirty="0"/>
              <a:t>: </a:t>
            </a:r>
            <a:r>
              <a:rPr lang="en-US" sz="1600" dirty="0"/>
              <a:t>These are the prerequisites to confront shocks such as COVID-19;</a:t>
            </a:r>
          </a:p>
          <a:p>
            <a:r>
              <a:rPr lang="en-US" sz="1600" b="1" dirty="0">
                <a:solidFill>
                  <a:schemeClr val="bg2">
                    <a:lumMod val="25000"/>
                  </a:schemeClr>
                </a:solidFill>
              </a:rPr>
              <a:t>Regional cooperation and Regional integration: </a:t>
            </a:r>
            <a:r>
              <a:rPr lang="en-US" sz="1600" dirty="0"/>
              <a:t>COVID-19 is a reminder for Africa to accelerate the regional and continental integration and cooperation to promote intra-regional trade and investments;</a:t>
            </a:r>
          </a:p>
          <a:p>
            <a:r>
              <a:rPr lang="en-US" sz="1600" b="1" dirty="0">
                <a:solidFill>
                  <a:schemeClr val="bg2">
                    <a:lumMod val="25000"/>
                  </a:schemeClr>
                </a:solidFill>
              </a:rPr>
              <a:t>Good governance and connection between the Leadership and the citizens</a:t>
            </a:r>
            <a:r>
              <a:rPr lang="en-US" sz="1600" b="1" dirty="0"/>
              <a:t>: </a:t>
            </a:r>
            <a:r>
              <a:rPr lang="en-US" sz="1600" dirty="0"/>
              <a:t>has facilitated Citizens compliance with lockdown/health measures.</a:t>
            </a:r>
          </a:p>
          <a:p>
            <a:endParaRPr lang="en-US" sz="1600" dirty="0"/>
          </a:p>
        </p:txBody>
      </p:sp>
      <p:sp>
        <p:nvSpPr>
          <p:cNvPr id="5" name="Slide Number Placeholder 4"/>
          <p:cNvSpPr>
            <a:spLocks noGrp="1"/>
          </p:cNvSpPr>
          <p:nvPr>
            <p:ph type="sldNum" sz="quarter" idx="12"/>
          </p:nvPr>
        </p:nvSpPr>
        <p:spPr/>
        <p:txBody>
          <a:bodyPr>
            <a:normAutofit fontScale="25000" lnSpcReduction="20000"/>
          </a:bodyPr>
          <a:lstStyle/>
          <a:p>
            <a:endParaRPr lang="en-US" dirty="0">
              <a:latin typeface="Tw Cen MT"/>
            </a:endParaRPr>
          </a:p>
        </p:txBody>
      </p:sp>
    </p:spTree>
    <p:extLst>
      <p:ext uri="{BB962C8B-B14F-4D97-AF65-F5344CB8AC3E}">
        <p14:creationId xmlns:p14="http://schemas.microsoft.com/office/powerpoint/2010/main" val="816477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990600" y="228600"/>
            <a:ext cx="7924800" cy="675104"/>
          </a:xfrm>
          <a:noFill/>
          <a:ln>
            <a:miter lim="800000"/>
            <a:headEnd/>
            <a:tailEnd/>
          </a:ln>
        </p:spPr>
        <p:txBody>
          <a:bodyPr vert="horz" wrap="square" lIns="91440" tIns="45720" rIns="91440" bIns="45720" numCol="1" anchor="ctr" compatLnSpc="1">
            <a:prstTxWarp prst="textNoShape">
              <a:avLst/>
            </a:prstTxWarp>
          </a:bodyPr>
          <a:lstStyle/>
          <a:p>
            <a:pPr algn="ctr"/>
            <a:r>
              <a:rPr lang="en-US" sz="3600" b="1" dirty="0" smtClean="0">
                <a:solidFill>
                  <a:schemeClr val="accent4"/>
                </a:solidFill>
                <a:latin typeface="Calibri" charset="0"/>
              </a:rPr>
              <a:t> </a:t>
            </a:r>
            <a:r>
              <a:rPr lang="en-US" sz="3600" b="1" dirty="0" smtClean="0">
                <a:solidFill>
                  <a:schemeClr val="accent4"/>
                </a:solidFill>
              </a:rPr>
              <a:t>Presentation Outline</a:t>
            </a:r>
          </a:p>
        </p:txBody>
      </p:sp>
      <p:sp>
        <p:nvSpPr>
          <p:cNvPr id="8" name="Slide Number Placeholder 3"/>
          <p:cNvSpPr>
            <a:spLocks noGrp="1"/>
          </p:cNvSpPr>
          <p:nvPr>
            <p:ph type="sldNum" sz="quarter" idx="10"/>
          </p:nvPr>
        </p:nvSpPr>
        <p:spPr>
          <a:xfrm>
            <a:off x="7010400" y="6492875"/>
            <a:ext cx="1981200" cy="365125"/>
          </a:xfrm>
        </p:spPr>
        <p:txBody>
          <a:bodyPr/>
          <a:lstStyle/>
          <a:p>
            <a:fld id="{DB118B44-9C02-4A90-8550-422C67C621A6}" type="slidenum">
              <a:rPr lang="en-US">
                <a:solidFill>
                  <a:schemeClr val="tx1"/>
                </a:solidFill>
                <a:latin typeface="Arial Black" charset="0"/>
              </a:rPr>
              <a:pPr/>
              <a:t>1</a:t>
            </a:fld>
            <a:endParaRPr lang="en-US" dirty="0">
              <a:solidFill>
                <a:schemeClr val="tx1"/>
              </a:solidFill>
              <a:latin typeface="Arial Black" charset="0"/>
            </a:endParaRPr>
          </a:p>
        </p:txBody>
      </p:sp>
      <p:sp>
        <p:nvSpPr>
          <p:cNvPr id="10244" name="TextBox 8"/>
          <p:cNvSpPr txBox="1">
            <a:spLocks noChangeArrowheads="1"/>
          </p:cNvSpPr>
          <p:nvPr/>
        </p:nvSpPr>
        <p:spPr bwMode="auto">
          <a:xfrm>
            <a:off x="152400" y="1066800"/>
            <a:ext cx="8763000" cy="3323987"/>
          </a:xfrm>
          <a:prstGeom prst="rect">
            <a:avLst/>
          </a:prstGeom>
          <a:noFill/>
          <a:ln w="9525">
            <a:noFill/>
            <a:miter lim="800000"/>
            <a:headEnd/>
            <a:tailEnd/>
          </a:ln>
        </p:spPr>
        <p:txBody>
          <a:bodyPr wrap="square">
            <a:spAutoFit/>
          </a:bodyPr>
          <a:lstStyle/>
          <a:p>
            <a:pPr marL="514350" indent="-514350">
              <a:lnSpc>
                <a:spcPct val="150000"/>
              </a:lnSpc>
              <a:buFont typeface="+mj-lt"/>
              <a:buAutoNum type="arabicPeriod"/>
            </a:pPr>
            <a:endParaRPr lang="en-US" altLang="en-US" sz="2800" b="1" dirty="0" smtClean="0">
              <a:solidFill>
                <a:schemeClr val="tx2"/>
              </a:solidFill>
              <a:latin typeface="+mn-lt"/>
            </a:endParaRPr>
          </a:p>
          <a:p>
            <a:pPr marL="514350" indent="-514350">
              <a:lnSpc>
                <a:spcPct val="150000"/>
              </a:lnSpc>
              <a:buFont typeface="+mj-lt"/>
              <a:buAutoNum type="arabicPeriod"/>
            </a:pPr>
            <a:r>
              <a:rPr lang="en-US" altLang="en-US" sz="2800" b="1" dirty="0" smtClean="0">
                <a:solidFill>
                  <a:schemeClr val="tx2"/>
                </a:solidFill>
                <a:latin typeface="+mn-lt"/>
              </a:rPr>
              <a:t>Global Context</a:t>
            </a:r>
          </a:p>
          <a:p>
            <a:pPr marL="514350" indent="-514350">
              <a:lnSpc>
                <a:spcPct val="150000"/>
              </a:lnSpc>
              <a:buAutoNum type="arabicPeriod"/>
            </a:pPr>
            <a:r>
              <a:rPr lang="en-US" altLang="en-US" sz="2800" b="1" dirty="0" smtClean="0">
                <a:solidFill>
                  <a:schemeClr val="tx2"/>
                </a:solidFill>
                <a:latin typeface="+mn-lt"/>
              </a:rPr>
              <a:t>Economic impact of COVID-19</a:t>
            </a:r>
          </a:p>
          <a:p>
            <a:pPr marL="514350" indent="-514350">
              <a:lnSpc>
                <a:spcPct val="150000"/>
              </a:lnSpc>
              <a:buAutoNum type="arabicPeriod"/>
            </a:pPr>
            <a:r>
              <a:rPr lang="en-US" altLang="en-US" sz="2800" b="1" dirty="0" smtClean="0">
                <a:solidFill>
                  <a:schemeClr val="tx2"/>
                </a:solidFill>
                <a:latin typeface="+mn-lt"/>
              </a:rPr>
              <a:t>Government’s response: Economic Recovery Plan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24123" cy="742950"/>
          </a:xfrm>
        </p:spPr>
        <p:txBody>
          <a:bodyPr>
            <a:noAutofit/>
          </a:bodyPr>
          <a:lstStyle/>
          <a:p>
            <a:r>
              <a:rPr lang="en-US" sz="2800" b="1" dirty="0">
                <a:solidFill>
                  <a:schemeClr val="accent4"/>
                </a:solidFill>
                <a:latin typeface="+mn-lt"/>
              </a:rPr>
              <a:t>Timeline of Rwanda’s key policy response to COVID-19 </a:t>
            </a:r>
          </a:p>
        </p:txBody>
      </p:sp>
      <p:sp>
        <p:nvSpPr>
          <p:cNvPr id="3" name="Content Placeholder 2"/>
          <p:cNvSpPr>
            <a:spLocks noGrp="1"/>
          </p:cNvSpPr>
          <p:nvPr>
            <p:ph idx="1"/>
          </p:nvPr>
        </p:nvSpPr>
        <p:spPr>
          <a:xfrm>
            <a:off x="153346" y="990600"/>
            <a:ext cx="8914454" cy="5638800"/>
          </a:xfrm>
        </p:spPr>
        <p:txBody>
          <a:bodyPr>
            <a:noAutofit/>
          </a:bodyPr>
          <a:lstStyle/>
          <a:p>
            <a:pPr>
              <a:lnSpc>
                <a:spcPct val="150000"/>
              </a:lnSpc>
            </a:pPr>
            <a:r>
              <a:rPr lang="en-US" sz="1600" b="1" dirty="0"/>
              <a:t>January 2020</a:t>
            </a:r>
            <a:r>
              <a:rPr lang="en-US" sz="1600" dirty="0"/>
              <a:t>: High temperatures screening at the airport and land borders;</a:t>
            </a:r>
          </a:p>
          <a:p>
            <a:pPr>
              <a:lnSpc>
                <a:spcPct val="150000"/>
              </a:lnSpc>
            </a:pPr>
            <a:r>
              <a:rPr lang="en-US" sz="1600" b="1" dirty="0"/>
              <a:t>March 2020</a:t>
            </a:r>
            <a:r>
              <a:rPr lang="en-US" sz="1600" dirty="0"/>
              <a:t>: </a:t>
            </a:r>
          </a:p>
          <a:p>
            <a:pPr lvl="1">
              <a:lnSpc>
                <a:spcPct val="150000"/>
              </a:lnSpc>
            </a:pPr>
            <a:r>
              <a:rPr lang="en-US" sz="1600" dirty="0"/>
              <a:t>COVID-19</a:t>
            </a:r>
            <a:r>
              <a:rPr lang="en-US" sz="1400" dirty="0"/>
              <a:t> taskforce (health, social and economic) was constituted and social distancing and handwashing/sanitizer measures were in place; testing started before the first COVID-19 case on 14 March, systematic tracing followed, national lockdown was instituted on March 20 and wearing a mask became mandatory;</a:t>
            </a:r>
          </a:p>
          <a:p>
            <a:pPr lvl="1">
              <a:lnSpc>
                <a:spcPct val="150000"/>
              </a:lnSpc>
            </a:pPr>
            <a:r>
              <a:rPr lang="en-US" sz="1400" dirty="0"/>
              <a:t>Economic and social responses: food relief, central bank liquidity packages in place, loans restructuring, tax relief measures introduced, charges waived on digital payments etc.</a:t>
            </a:r>
          </a:p>
          <a:p>
            <a:pPr>
              <a:lnSpc>
                <a:spcPct val="150000"/>
              </a:lnSpc>
            </a:pPr>
            <a:r>
              <a:rPr lang="en-US" sz="1600" b="1" dirty="0"/>
              <a:t>30 April, 2020</a:t>
            </a:r>
            <a:r>
              <a:rPr lang="en-US" sz="1600" dirty="0"/>
              <a:t>: </a:t>
            </a:r>
          </a:p>
          <a:p>
            <a:pPr lvl="1">
              <a:lnSpc>
                <a:spcPct val="150000"/>
              </a:lnSpc>
            </a:pPr>
            <a:r>
              <a:rPr lang="en-US" sz="1400" dirty="0"/>
              <a:t>Some key activities reopened: construction projects, mining operations etc.</a:t>
            </a:r>
          </a:p>
          <a:p>
            <a:pPr lvl="1">
              <a:lnSpc>
                <a:spcPct val="150000"/>
              </a:lnSpc>
            </a:pPr>
            <a:r>
              <a:rPr lang="en-US" sz="1400" dirty="0"/>
              <a:t>Adoption of the Economic Recovery Plan and Economic Recovery Fund;</a:t>
            </a:r>
          </a:p>
          <a:p>
            <a:pPr>
              <a:lnSpc>
                <a:spcPct val="150000"/>
              </a:lnSpc>
            </a:pPr>
            <a:r>
              <a:rPr lang="en-US" sz="1600" b="1" dirty="0"/>
              <a:t>1 June, 2020</a:t>
            </a:r>
            <a:r>
              <a:rPr lang="en-US" sz="1600" dirty="0"/>
              <a:t>: End of six weeks of lockdown, institution of curfew, wearing mask is mandatory;</a:t>
            </a:r>
          </a:p>
          <a:p>
            <a:pPr>
              <a:lnSpc>
                <a:spcPct val="150000"/>
              </a:lnSpc>
            </a:pPr>
            <a:r>
              <a:rPr lang="en-US" sz="1600" b="1" dirty="0" smtClean="0"/>
              <a:t>Jan 18 2021</a:t>
            </a:r>
            <a:r>
              <a:rPr lang="en-US" sz="1600" dirty="0" smtClean="0"/>
              <a:t>: 2 weeks lockdown in Kigali</a:t>
            </a:r>
            <a:endParaRPr lang="en-US" sz="1600" dirty="0"/>
          </a:p>
          <a:p>
            <a:pPr>
              <a:lnSpc>
                <a:spcPct val="150000"/>
              </a:lnSpc>
            </a:pPr>
            <a:r>
              <a:rPr lang="en-US" sz="1600" b="1" dirty="0"/>
              <a:t>COVID-19 cases as of </a:t>
            </a:r>
            <a:r>
              <a:rPr lang="en-US" sz="1600" b="1" dirty="0" smtClean="0"/>
              <a:t>25 January 2021</a:t>
            </a:r>
            <a:r>
              <a:rPr lang="en-US" sz="1600" dirty="0" smtClean="0"/>
              <a:t>: 13,311 </a:t>
            </a:r>
            <a:r>
              <a:rPr lang="en-US" sz="1600" dirty="0"/>
              <a:t>confirmed, o/w </a:t>
            </a:r>
            <a:r>
              <a:rPr lang="en-US" sz="1600" dirty="0" smtClean="0"/>
              <a:t>8,681 </a:t>
            </a:r>
            <a:r>
              <a:rPr lang="en-US" sz="1600" dirty="0"/>
              <a:t>recovered and </a:t>
            </a:r>
            <a:r>
              <a:rPr lang="en-US" sz="1600" dirty="0" smtClean="0"/>
              <a:t>177 </a:t>
            </a:r>
            <a:r>
              <a:rPr lang="en-US" sz="1600" dirty="0"/>
              <a:t>died. </a:t>
            </a:r>
          </a:p>
        </p:txBody>
      </p:sp>
      <p:sp>
        <p:nvSpPr>
          <p:cNvPr id="4" name="Slide Number Placeholder 3"/>
          <p:cNvSpPr>
            <a:spLocks noGrp="1"/>
          </p:cNvSpPr>
          <p:nvPr>
            <p:ph type="sldNum" sz="quarter" idx="12"/>
          </p:nvPr>
        </p:nvSpPr>
        <p:spPr/>
        <p:txBody>
          <a:bodyPr>
            <a:normAutofit fontScale="25000" lnSpcReduction="20000"/>
          </a:bodyPr>
          <a:lstStyle/>
          <a:p>
            <a:endParaRPr lang="en-US" dirty="0">
              <a:latin typeface="Tw Cen MT"/>
            </a:endParaRPr>
          </a:p>
        </p:txBody>
      </p:sp>
    </p:spTree>
    <p:extLst>
      <p:ext uri="{BB962C8B-B14F-4D97-AF65-F5344CB8AC3E}">
        <p14:creationId xmlns:p14="http://schemas.microsoft.com/office/powerpoint/2010/main" val="6610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715845" cy="802315"/>
          </a:xfrm>
        </p:spPr>
        <p:txBody>
          <a:bodyPr>
            <a:noAutofit/>
          </a:bodyPr>
          <a:lstStyle/>
          <a:p>
            <a:pPr algn="ctr"/>
            <a:r>
              <a:rPr lang="en-US" sz="2100" dirty="0">
                <a:solidFill>
                  <a:schemeClr val="accent1">
                    <a:lumMod val="75000"/>
                  </a:schemeClr>
                </a:solidFill>
              </a:rPr>
              <a:t> </a:t>
            </a:r>
            <a:r>
              <a:rPr lang="en-US" altLang="en-US" sz="2800" b="1" dirty="0">
                <a:solidFill>
                  <a:schemeClr val="accent4"/>
                </a:solidFill>
                <a:latin typeface="+mn-lt"/>
              </a:rPr>
              <a:t>Strategic Priorities For Economic Recovery</a:t>
            </a:r>
            <a:endParaRPr lang="en-US" sz="2800" b="1" dirty="0">
              <a:solidFill>
                <a:schemeClr val="accent4"/>
              </a:solidFill>
              <a:latin typeface="+mn-lt"/>
            </a:endParaRPr>
          </a:p>
        </p:txBody>
      </p:sp>
      <p:sp>
        <p:nvSpPr>
          <p:cNvPr id="4" name="Slide Number Placeholder 3"/>
          <p:cNvSpPr>
            <a:spLocks noGrp="1"/>
          </p:cNvSpPr>
          <p:nvPr>
            <p:ph type="sldNum" sz="quarter" idx="12"/>
          </p:nvPr>
        </p:nvSpPr>
        <p:spPr/>
        <p:txBody>
          <a:bodyPr>
            <a:normAutofit fontScale="25000" lnSpcReduction="20000"/>
          </a:bodyPr>
          <a:lstStyle/>
          <a:p>
            <a:endParaRPr lang="en-US" dirty="0">
              <a:latin typeface="Tw Cen MT"/>
            </a:endParaRPr>
          </a:p>
        </p:txBody>
      </p:sp>
      <p:grpSp>
        <p:nvGrpSpPr>
          <p:cNvPr id="5" name="Group 3"/>
          <p:cNvGrpSpPr/>
          <p:nvPr/>
        </p:nvGrpSpPr>
        <p:grpSpPr>
          <a:xfrm>
            <a:off x="60512" y="2087656"/>
            <a:ext cx="8920442" cy="3797114"/>
            <a:chOff x="1746907" y="1119463"/>
            <a:chExt cx="5962319" cy="4885621"/>
          </a:xfrm>
          <a:gradFill>
            <a:gsLst>
              <a:gs pos="0">
                <a:schemeClr val="accent1"/>
              </a:gs>
              <a:gs pos="50000">
                <a:srgbClr val="9CB86E"/>
              </a:gs>
              <a:gs pos="100000">
                <a:srgbClr val="156B13"/>
              </a:gs>
            </a:gsLst>
          </a:gradFill>
        </p:grpSpPr>
        <p:sp>
          <p:nvSpPr>
            <p:cNvPr id="6" name="Freeform 5"/>
            <p:cNvSpPr/>
            <p:nvPr/>
          </p:nvSpPr>
          <p:spPr>
            <a:xfrm>
              <a:off x="3774242" y="1119463"/>
              <a:ext cx="2360990" cy="1500335"/>
            </a:xfrm>
            <a:custGeom>
              <a:avLst/>
              <a:gdLst>
                <a:gd name="connsiteX0" fmla="*/ 0 w 1328539"/>
                <a:gd name="connsiteY0" fmla="*/ 664270 h 1328539"/>
                <a:gd name="connsiteX1" fmla="*/ 664270 w 1328539"/>
                <a:gd name="connsiteY1" fmla="*/ 0 h 1328539"/>
                <a:gd name="connsiteX2" fmla="*/ 1328540 w 1328539"/>
                <a:gd name="connsiteY2" fmla="*/ 664270 h 1328539"/>
                <a:gd name="connsiteX3" fmla="*/ 664270 w 1328539"/>
                <a:gd name="connsiteY3" fmla="*/ 1328540 h 1328539"/>
                <a:gd name="connsiteX4" fmla="*/ 0 w 1328539"/>
                <a:gd name="connsiteY4" fmla="*/ 664270 h 1328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539" h="1328539">
                  <a:moveTo>
                    <a:pt x="0" y="664270"/>
                  </a:moveTo>
                  <a:cubicBezTo>
                    <a:pt x="0" y="297404"/>
                    <a:pt x="297404" y="0"/>
                    <a:pt x="664270" y="0"/>
                  </a:cubicBezTo>
                  <a:cubicBezTo>
                    <a:pt x="1031136" y="0"/>
                    <a:pt x="1328540" y="297404"/>
                    <a:pt x="1328540" y="664270"/>
                  </a:cubicBezTo>
                  <a:cubicBezTo>
                    <a:pt x="1328540" y="1031136"/>
                    <a:pt x="1031136" y="1328540"/>
                    <a:pt x="664270" y="1328540"/>
                  </a:cubicBezTo>
                  <a:cubicBezTo>
                    <a:pt x="297404" y="1328540"/>
                    <a:pt x="0" y="1031136"/>
                    <a:pt x="0" y="664270"/>
                  </a:cubicBezTo>
                  <a:close/>
                </a:path>
              </a:pathLst>
            </a:custGeom>
            <a:solidFill>
              <a:srgbClr val="DDDDDD"/>
            </a:solidFill>
          </p:spPr>
          <p:style>
            <a:lnRef idx="2">
              <a:schemeClr val="accent1"/>
            </a:lnRef>
            <a:fillRef idx="1">
              <a:schemeClr val="lt1"/>
            </a:fillRef>
            <a:effectRef idx="0">
              <a:schemeClr val="accent1"/>
            </a:effectRef>
            <a:fontRef idx="minor">
              <a:schemeClr val="dk1"/>
            </a:fontRef>
          </p:style>
          <p:txBody>
            <a:bodyPr lIns="129443" tIns="129443" rIns="129443" bIns="129443" spcCol="1270" anchor="ctr"/>
            <a:lstStyle/>
            <a:p>
              <a:pPr algn="ctr" defTabSz="700088">
                <a:lnSpc>
                  <a:spcPct val="90000"/>
                </a:lnSpc>
                <a:spcAft>
                  <a:spcPct val="35000"/>
                </a:spcAft>
                <a:defRPr/>
              </a:pPr>
              <a:r>
                <a:rPr lang="en-US" sz="1800" b="1" dirty="0">
                  <a:solidFill>
                    <a:srgbClr val="0000FF"/>
                  </a:solidFill>
                  <a:latin typeface="Tw Cen MT"/>
                </a:rPr>
                <a:t>Health System  Strengthening to contain the epidemic</a:t>
              </a:r>
              <a:endParaRPr lang="en-GB" sz="1800" dirty="0">
                <a:solidFill>
                  <a:srgbClr val="FFFFFF"/>
                </a:solidFill>
                <a:latin typeface="Tw Cen MT"/>
              </a:endParaRPr>
            </a:p>
          </p:txBody>
        </p:sp>
        <p:sp>
          <p:nvSpPr>
            <p:cNvPr id="7" name="Freeform 6"/>
            <p:cNvSpPr/>
            <p:nvPr/>
          </p:nvSpPr>
          <p:spPr>
            <a:xfrm>
              <a:off x="5272186" y="4582742"/>
              <a:ext cx="2135203" cy="1422342"/>
            </a:xfrm>
            <a:custGeom>
              <a:avLst/>
              <a:gdLst>
                <a:gd name="connsiteX0" fmla="*/ 0 w 1328539"/>
                <a:gd name="connsiteY0" fmla="*/ 664270 h 1328539"/>
                <a:gd name="connsiteX1" fmla="*/ 664270 w 1328539"/>
                <a:gd name="connsiteY1" fmla="*/ 0 h 1328539"/>
                <a:gd name="connsiteX2" fmla="*/ 1328540 w 1328539"/>
                <a:gd name="connsiteY2" fmla="*/ 664270 h 1328539"/>
                <a:gd name="connsiteX3" fmla="*/ 664270 w 1328539"/>
                <a:gd name="connsiteY3" fmla="*/ 1328540 h 1328539"/>
                <a:gd name="connsiteX4" fmla="*/ 0 w 1328539"/>
                <a:gd name="connsiteY4" fmla="*/ 664270 h 1328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539" h="1328539">
                  <a:moveTo>
                    <a:pt x="0" y="664270"/>
                  </a:moveTo>
                  <a:cubicBezTo>
                    <a:pt x="0" y="297404"/>
                    <a:pt x="297404" y="0"/>
                    <a:pt x="664270" y="0"/>
                  </a:cubicBezTo>
                  <a:cubicBezTo>
                    <a:pt x="1031136" y="0"/>
                    <a:pt x="1328540" y="297404"/>
                    <a:pt x="1328540" y="664270"/>
                  </a:cubicBezTo>
                  <a:cubicBezTo>
                    <a:pt x="1328540" y="1031136"/>
                    <a:pt x="1031136" y="1328540"/>
                    <a:pt x="664270" y="1328540"/>
                  </a:cubicBezTo>
                  <a:cubicBezTo>
                    <a:pt x="297404" y="1328540"/>
                    <a:pt x="0" y="1031136"/>
                    <a:pt x="0" y="664270"/>
                  </a:cubicBezTo>
                  <a:close/>
                </a:path>
              </a:pathLst>
            </a:custGeom>
            <a:solidFill>
              <a:srgbClr val="DDDDDD"/>
            </a:solidFill>
          </p:spPr>
          <p:style>
            <a:lnRef idx="2">
              <a:schemeClr val="accent1"/>
            </a:lnRef>
            <a:fillRef idx="1">
              <a:schemeClr val="lt1"/>
            </a:fillRef>
            <a:effectRef idx="0">
              <a:schemeClr val="accent1"/>
            </a:effectRef>
            <a:fontRef idx="minor">
              <a:schemeClr val="dk1"/>
            </a:fontRef>
          </p:style>
          <p:txBody>
            <a:bodyPr lIns="129443" tIns="129443" rIns="129443" bIns="129443" spcCol="1270" anchor="ctr"/>
            <a:lstStyle/>
            <a:p>
              <a:pPr algn="ctr" defTabSz="700088">
                <a:lnSpc>
                  <a:spcPct val="90000"/>
                </a:lnSpc>
                <a:spcAft>
                  <a:spcPct val="35000"/>
                </a:spcAft>
                <a:defRPr/>
              </a:pPr>
              <a:r>
                <a:rPr lang="en-US" sz="1800" b="1" dirty="0">
                  <a:solidFill>
                    <a:srgbClr val="0000FF"/>
                  </a:solidFill>
                  <a:latin typeface="Tw Cen MT"/>
                </a:rPr>
                <a:t>Ensure Food Self-Sufficiency</a:t>
              </a:r>
              <a:endParaRPr lang="en-GB" sz="1800" dirty="0">
                <a:solidFill>
                  <a:srgbClr val="FFFFFF"/>
                </a:solidFill>
                <a:latin typeface="Tw Cen MT"/>
              </a:endParaRPr>
            </a:p>
          </p:txBody>
        </p:sp>
        <p:sp>
          <p:nvSpPr>
            <p:cNvPr id="8" name="Freeform 7"/>
            <p:cNvSpPr/>
            <p:nvPr/>
          </p:nvSpPr>
          <p:spPr>
            <a:xfrm>
              <a:off x="1746907" y="1958822"/>
              <a:ext cx="2126752" cy="2185074"/>
            </a:xfrm>
            <a:custGeom>
              <a:avLst/>
              <a:gdLst>
                <a:gd name="connsiteX0" fmla="*/ 0 w 1328539"/>
                <a:gd name="connsiteY0" fmla="*/ 664270 h 1328539"/>
                <a:gd name="connsiteX1" fmla="*/ 664270 w 1328539"/>
                <a:gd name="connsiteY1" fmla="*/ 0 h 1328539"/>
                <a:gd name="connsiteX2" fmla="*/ 1328540 w 1328539"/>
                <a:gd name="connsiteY2" fmla="*/ 664270 h 1328539"/>
                <a:gd name="connsiteX3" fmla="*/ 664270 w 1328539"/>
                <a:gd name="connsiteY3" fmla="*/ 1328540 h 1328539"/>
                <a:gd name="connsiteX4" fmla="*/ 0 w 1328539"/>
                <a:gd name="connsiteY4" fmla="*/ 664270 h 1328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539" h="1328539">
                  <a:moveTo>
                    <a:pt x="0" y="664270"/>
                  </a:moveTo>
                  <a:cubicBezTo>
                    <a:pt x="0" y="297404"/>
                    <a:pt x="297404" y="0"/>
                    <a:pt x="664270" y="0"/>
                  </a:cubicBezTo>
                  <a:cubicBezTo>
                    <a:pt x="1031136" y="0"/>
                    <a:pt x="1328540" y="297404"/>
                    <a:pt x="1328540" y="664270"/>
                  </a:cubicBezTo>
                  <a:cubicBezTo>
                    <a:pt x="1328540" y="1031136"/>
                    <a:pt x="1031136" y="1328540"/>
                    <a:pt x="664270" y="1328540"/>
                  </a:cubicBezTo>
                  <a:cubicBezTo>
                    <a:pt x="297404" y="1328540"/>
                    <a:pt x="0" y="1031136"/>
                    <a:pt x="0" y="664270"/>
                  </a:cubicBezTo>
                  <a:close/>
                </a:path>
              </a:pathLst>
            </a:custGeom>
            <a:solidFill>
              <a:srgbClr val="DDDDDD"/>
            </a:solidFill>
          </p:spPr>
          <p:style>
            <a:lnRef idx="2">
              <a:schemeClr val="accent1"/>
            </a:lnRef>
            <a:fillRef idx="1">
              <a:schemeClr val="lt1"/>
            </a:fillRef>
            <a:effectRef idx="0">
              <a:schemeClr val="accent1"/>
            </a:effectRef>
            <a:fontRef idx="minor">
              <a:schemeClr val="dk1"/>
            </a:fontRef>
          </p:style>
          <p:txBody>
            <a:bodyPr lIns="129443" tIns="129443" rIns="129443" bIns="129443" spcCol="1270" anchor="ctr"/>
            <a:lstStyle/>
            <a:p>
              <a:pPr algn="ctr" defTabSz="700088">
                <a:lnSpc>
                  <a:spcPct val="90000"/>
                </a:lnSpc>
                <a:spcAft>
                  <a:spcPct val="35000"/>
                </a:spcAft>
                <a:defRPr/>
              </a:pPr>
              <a:r>
                <a:rPr lang="en-US" sz="1650" b="1" dirty="0">
                  <a:solidFill>
                    <a:srgbClr val="0000FF"/>
                  </a:solidFill>
                  <a:latin typeface="Tw Cen MT"/>
                </a:rPr>
                <a:t>Ensure a Coordinated Multi-sectoral response of Government to quick start and boost economic activities</a:t>
              </a:r>
              <a:endParaRPr lang="en-GB" sz="1650" dirty="0">
                <a:solidFill>
                  <a:srgbClr val="FFFFFF"/>
                </a:solidFill>
                <a:latin typeface="Tw Cen MT"/>
              </a:endParaRPr>
            </a:p>
          </p:txBody>
        </p:sp>
        <p:sp>
          <p:nvSpPr>
            <p:cNvPr id="9" name="Freeform 8"/>
            <p:cNvSpPr/>
            <p:nvPr/>
          </p:nvSpPr>
          <p:spPr>
            <a:xfrm>
              <a:off x="2305182" y="4582742"/>
              <a:ext cx="2329749" cy="1422342"/>
            </a:xfrm>
            <a:custGeom>
              <a:avLst/>
              <a:gdLst>
                <a:gd name="connsiteX0" fmla="*/ 0 w 1328539"/>
                <a:gd name="connsiteY0" fmla="*/ 664270 h 1328539"/>
                <a:gd name="connsiteX1" fmla="*/ 664270 w 1328539"/>
                <a:gd name="connsiteY1" fmla="*/ 0 h 1328539"/>
                <a:gd name="connsiteX2" fmla="*/ 1328540 w 1328539"/>
                <a:gd name="connsiteY2" fmla="*/ 664270 h 1328539"/>
                <a:gd name="connsiteX3" fmla="*/ 664270 w 1328539"/>
                <a:gd name="connsiteY3" fmla="*/ 1328540 h 1328539"/>
                <a:gd name="connsiteX4" fmla="*/ 0 w 1328539"/>
                <a:gd name="connsiteY4" fmla="*/ 664270 h 1328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539" h="1328539">
                  <a:moveTo>
                    <a:pt x="0" y="664270"/>
                  </a:moveTo>
                  <a:cubicBezTo>
                    <a:pt x="0" y="297404"/>
                    <a:pt x="297404" y="0"/>
                    <a:pt x="664270" y="0"/>
                  </a:cubicBezTo>
                  <a:cubicBezTo>
                    <a:pt x="1031136" y="0"/>
                    <a:pt x="1328540" y="297404"/>
                    <a:pt x="1328540" y="664270"/>
                  </a:cubicBezTo>
                  <a:cubicBezTo>
                    <a:pt x="1328540" y="1031136"/>
                    <a:pt x="1031136" y="1328540"/>
                    <a:pt x="664270" y="1328540"/>
                  </a:cubicBezTo>
                  <a:cubicBezTo>
                    <a:pt x="297404" y="1328540"/>
                    <a:pt x="0" y="1031136"/>
                    <a:pt x="0" y="664270"/>
                  </a:cubicBezTo>
                  <a:close/>
                </a:path>
              </a:pathLst>
            </a:custGeom>
            <a:solidFill>
              <a:srgbClr val="DDDDDD"/>
            </a:solidFill>
          </p:spPr>
          <p:style>
            <a:lnRef idx="2">
              <a:schemeClr val="accent1"/>
            </a:lnRef>
            <a:fillRef idx="1">
              <a:schemeClr val="lt1"/>
            </a:fillRef>
            <a:effectRef idx="0">
              <a:schemeClr val="accent1"/>
            </a:effectRef>
            <a:fontRef idx="minor">
              <a:schemeClr val="dk1"/>
            </a:fontRef>
          </p:style>
          <p:txBody>
            <a:bodyPr lIns="129443" tIns="129443" rIns="129443" bIns="129443" spcCol="1270" anchor="ctr"/>
            <a:lstStyle/>
            <a:p>
              <a:pPr algn="ctr" defTabSz="700088">
                <a:lnSpc>
                  <a:spcPct val="90000"/>
                </a:lnSpc>
                <a:spcAft>
                  <a:spcPct val="35000"/>
                </a:spcAft>
                <a:defRPr/>
              </a:pPr>
              <a:r>
                <a:rPr lang="en-US" sz="1800" b="1" dirty="0">
                  <a:solidFill>
                    <a:srgbClr val="0000FF"/>
                  </a:solidFill>
                  <a:latin typeface="Tw Cen MT"/>
                </a:rPr>
                <a:t>Support for Businesses and Protect jobs</a:t>
              </a:r>
              <a:r>
                <a:rPr lang="en-US" sz="1800" dirty="0">
                  <a:solidFill>
                    <a:prstClr val="black"/>
                  </a:solidFill>
                  <a:latin typeface="Tw Cen MT"/>
                </a:rPr>
                <a:t>.</a:t>
              </a:r>
            </a:p>
          </p:txBody>
        </p:sp>
        <p:sp>
          <p:nvSpPr>
            <p:cNvPr id="10" name="Freeform 9"/>
            <p:cNvSpPr/>
            <p:nvPr/>
          </p:nvSpPr>
          <p:spPr>
            <a:xfrm>
              <a:off x="5820434" y="2344386"/>
              <a:ext cx="1888792" cy="1721960"/>
            </a:xfrm>
            <a:custGeom>
              <a:avLst/>
              <a:gdLst>
                <a:gd name="connsiteX0" fmla="*/ 0 w 1328539"/>
                <a:gd name="connsiteY0" fmla="*/ 664270 h 1328539"/>
                <a:gd name="connsiteX1" fmla="*/ 664270 w 1328539"/>
                <a:gd name="connsiteY1" fmla="*/ 0 h 1328539"/>
                <a:gd name="connsiteX2" fmla="*/ 1328540 w 1328539"/>
                <a:gd name="connsiteY2" fmla="*/ 664270 h 1328539"/>
                <a:gd name="connsiteX3" fmla="*/ 664270 w 1328539"/>
                <a:gd name="connsiteY3" fmla="*/ 1328540 h 1328539"/>
                <a:gd name="connsiteX4" fmla="*/ 0 w 1328539"/>
                <a:gd name="connsiteY4" fmla="*/ 664270 h 1328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539" h="1328539">
                  <a:moveTo>
                    <a:pt x="0" y="664270"/>
                  </a:moveTo>
                  <a:cubicBezTo>
                    <a:pt x="0" y="297404"/>
                    <a:pt x="297404" y="0"/>
                    <a:pt x="664270" y="0"/>
                  </a:cubicBezTo>
                  <a:cubicBezTo>
                    <a:pt x="1031136" y="0"/>
                    <a:pt x="1328540" y="297404"/>
                    <a:pt x="1328540" y="664270"/>
                  </a:cubicBezTo>
                  <a:cubicBezTo>
                    <a:pt x="1328540" y="1031136"/>
                    <a:pt x="1031136" y="1328540"/>
                    <a:pt x="664270" y="1328540"/>
                  </a:cubicBezTo>
                  <a:cubicBezTo>
                    <a:pt x="297404" y="1328540"/>
                    <a:pt x="0" y="1031136"/>
                    <a:pt x="0" y="664270"/>
                  </a:cubicBezTo>
                  <a:close/>
                </a:path>
              </a:pathLst>
            </a:custGeom>
            <a:solidFill>
              <a:srgbClr val="DDDDDD"/>
            </a:solidFill>
          </p:spPr>
          <p:style>
            <a:lnRef idx="2">
              <a:schemeClr val="accent1"/>
            </a:lnRef>
            <a:fillRef idx="1">
              <a:schemeClr val="lt1"/>
            </a:fillRef>
            <a:effectRef idx="0">
              <a:schemeClr val="accent1"/>
            </a:effectRef>
            <a:fontRef idx="minor">
              <a:schemeClr val="dk1"/>
            </a:fontRef>
          </p:style>
          <p:txBody>
            <a:bodyPr lIns="129443" tIns="129443" rIns="129443" bIns="129443" spcCol="1270" anchor="ctr"/>
            <a:lstStyle/>
            <a:p>
              <a:pPr algn="ctr" defTabSz="700088">
                <a:lnSpc>
                  <a:spcPct val="90000"/>
                </a:lnSpc>
                <a:spcAft>
                  <a:spcPct val="35000"/>
                </a:spcAft>
                <a:defRPr/>
              </a:pPr>
              <a:r>
                <a:rPr lang="en-US" sz="1800" b="1" dirty="0">
                  <a:solidFill>
                    <a:srgbClr val="0000FF"/>
                  </a:solidFill>
                  <a:latin typeface="Tw Cen MT"/>
                </a:rPr>
                <a:t>Scale up Social Protection</a:t>
              </a:r>
              <a:endParaRPr lang="en-GB" sz="1800" dirty="0">
                <a:solidFill>
                  <a:srgbClr val="FFFFFF"/>
                </a:solidFill>
                <a:latin typeface="Tw Cen MT"/>
              </a:endParaRPr>
            </a:p>
          </p:txBody>
        </p:sp>
      </p:grpSp>
      <p:sp>
        <p:nvSpPr>
          <p:cNvPr id="13" name="TextBox 12"/>
          <p:cNvSpPr txBox="1"/>
          <p:nvPr/>
        </p:nvSpPr>
        <p:spPr>
          <a:xfrm>
            <a:off x="3207757" y="3742523"/>
            <a:ext cx="3165142" cy="707886"/>
          </a:xfrm>
          <a:prstGeom prst="rect">
            <a:avLst/>
          </a:prstGeom>
          <a:noFill/>
        </p:spPr>
        <p:txBody>
          <a:bodyPr wrap="square" rtlCol="0">
            <a:spAutoFit/>
          </a:bodyPr>
          <a:lstStyle/>
          <a:p>
            <a:r>
              <a:rPr lang="en-US" sz="2000" b="1" dirty="0">
                <a:solidFill>
                  <a:schemeClr val="accent4"/>
                </a:solidFill>
                <a:latin typeface="+mn-lt"/>
                <a:cs typeface="+mj-cs"/>
              </a:rPr>
              <a:t>Economic Recovery Plan – Key Interventions –</a:t>
            </a:r>
          </a:p>
        </p:txBody>
      </p:sp>
    </p:spTree>
    <p:extLst>
      <p:ext uri="{BB962C8B-B14F-4D97-AF65-F5344CB8AC3E}">
        <p14:creationId xmlns:p14="http://schemas.microsoft.com/office/powerpoint/2010/main" val="849195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915025" cy="469691"/>
          </a:xfrm>
        </p:spPr>
        <p:txBody>
          <a:bodyPr>
            <a:normAutofit fontScale="90000"/>
          </a:bodyPr>
          <a:lstStyle/>
          <a:p>
            <a:r>
              <a:rPr lang="en-US" b="1" dirty="0" smtClean="0">
                <a:solidFill>
                  <a:schemeClr val="accent1">
                    <a:lumMod val="75000"/>
                  </a:schemeClr>
                </a:solidFill>
                <a:latin typeface="BentonSans Regular" panose="02000503040000020004" pitchFamily="50" charset="0"/>
              </a:rPr>
              <a:t> </a:t>
            </a:r>
            <a:r>
              <a:rPr lang="en-US" sz="3100" b="1" dirty="0">
                <a:solidFill>
                  <a:schemeClr val="accent4"/>
                </a:solidFill>
                <a:latin typeface="+mn-lt"/>
              </a:rPr>
              <a:t>ERP – Key Interventions</a:t>
            </a:r>
          </a:p>
        </p:txBody>
      </p:sp>
      <p:sp>
        <p:nvSpPr>
          <p:cNvPr id="3" name="Content Placeholder 2"/>
          <p:cNvSpPr>
            <a:spLocks noGrp="1"/>
          </p:cNvSpPr>
          <p:nvPr>
            <p:ph idx="1"/>
          </p:nvPr>
        </p:nvSpPr>
        <p:spPr>
          <a:xfrm>
            <a:off x="87624" y="1371600"/>
            <a:ext cx="4848983" cy="510540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500" b="1" dirty="0">
                <a:solidFill>
                  <a:srgbClr val="0000FF"/>
                </a:solidFill>
                <a:latin typeface="+mj-lt"/>
              </a:rPr>
              <a:t>Fiscal and monetary policies</a:t>
            </a:r>
          </a:p>
          <a:p>
            <a:pPr marL="128588" indent="-128588"/>
            <a:r>
              <a:rPr lang="en-US" sz="1500" dirty="0">
                <a:latin typeface="+mj-lt"/>
              </a:rPr>
              <a:t>COVID-responsive Budget 2020/21 to support the recovery: </a:t>
            </a:r>
          </a:p>
          <a:p>
            <a:pPr marL="214313" indent="-85725">
              <a:buFont typeface="Wingdings" panose="05000000000000000000" pitchFamily="2" charset="2"/>
              <a:buChar char="Ø"/>
            </a:pPr>
            <a:r>
              <a:rPr lang="en-US" sz="1500" dirty="0">
                <a:latin typeface="+mj-lt"/>
              </a:rPr>
              <a:t>Increase of 7.5% despite the crisis; </a:t>
            </a:r>
          </a:p>
          <a:p>
            <a:pPr marL="214313" indent="-85725">
              <a:buFont typeface="Wingdings" panose="05000000000000000000" pitchFamily="2" charset="2"/>
              <a:buChar char="Ø"/>
            </a:pPr>
            <a:r>
              <a:rPr lang="en-US" sz="1500" dirty="0">
                <a:latin typeface="+mj-lt"/>
              </a:rPr>
              <a:t>development budget higher than recurrent budget (1</a:t>
            </a:r>
            <a:r>
              <a:rPr lang="en-US" sz="1500" baseline="30000" dirty="0">
                <a:latin typeface="+mj-lt"/>
              </a:rPr>
              <a:t>st</a:t>
            </a:r>
            <a:r>
              <a:rPr lang="en-US" sz="1500" dirty="0">
                <a:latin typeface="+mj-lt"/>
              </a:rPr>
              <a:t> time) </a:t>
            </a:r>
          </a:p>
          <a:p>
            <a:pPr marL="214313" lvl="4" indent="-85725">
              <a:spcBef>
                <a:spcPts val="525"/>
              </a:spcBef>
              <a:buSzPct val="60000"/>
              <a:buFont typeface="Wingdings" panose="05000000000000000000" pitchFamily="2" charset="2"/>
              <a:buChar char="Ø"/>
            </a:pPr>
            <a:r>
              <a:rPr lang="en-US" dirty="0" smtClean="0">
                <a:latin typeface="+mj-lt"/>
              </a:rPr>
              <a:t>external </a:t>
            </a:r>
            <a:r>
              <a:rPr lang="en-US" dirty="0">
                <a:latin typeface="+mj-lt"/>
              </a:rPr>
              <a:t>resources mobilized and under mobilization.</a:t>
            </a:r>
          </a:p>
          <a:p>
            <a:pPr marL="173831" indent="-173831">
              <a:lnSpc>
                <a:spcPct val="110000"/>
              </a:lnSpc>
              <a:buClr>
                <a:srgbClr val="DA1F28"/>
              </a:buClr>
            </a:pPr>
            <a:r>
              <a:rPr lang="en-US" sz="1500" dirty="0">
                <a:solidFill>
                  <a:schemeClr val="tx1"/>
                </a:solidFill>
                <a:latin typeface="+mj-lt"/>
              </a:rPr>
              <a:t>Fiscal stimulus to the economy: increase in spending, fast-tracking and bringing forward projects in infrastructure, fast-tracking procurement process, paying on time, liquidity support to the financial sector etc.</a:t>
            </a:r>
          </a:p>
          <a:p>
            <a:pPr marL="173831" indent="-173831">
              <a:lnSpc>
                <a:spcPct val="110000"/>
              </a:lnSpc>
              <a:buClr>
                <a:srgbClr val="DA1F28"/>
              </a:buClr>
            </a:pPr>
            <a:r>
              <a:rPr lang="en-US" sz="1500" dirty="0">
                <a:latin typeface="+mj-lt"/>
              </a:rPr>
              <a:t>Relief and support to most impacted sectors/population: tax measures, change in policies etc.</a:t>
            </a:r>
          </a:p>
          <a:p>
            <a:pPr marL="0" indent="0">
              <a:buNone/>
            </a:pPr>
            <a:endParaRPr lang="en-US" sz="1500" dirty="0">
              <a:latin typeface="+mj-lt"/>
            </a:endParaRPr>
          </a:p>
        </p:txBody>
      </p:sp>
      <p:sp>
        <p:nvSpPr>
          <p:cNvPr id="4" name="Slide Number Placeholder 3"/>
          <p:cNvSpPr>
            <a:spLocks noGrp="1"/>
          </p:cNvSpPr>
          <p:nvPr>
            <p:ph type="sldNum" sz="quarter" idx="12"/>
          </p:nvPr>
        </p:nvSpPr>
        <p:spPr/>
        <p:txBody>
          <a:bodyPr>
            <a:normAutofit fontScale="25000" lnSpcReduction="20000"/>
          </a:bodyPr>
          <a:lstStyle/>
          <a:p>
            <a:endParaRPr lang="en-US" dirty="0">
              <a:latin typeface="Tw Cen MT"/>
            </a:endParaRPr>
          </a:p>
        </p:txBody>
      </p:sp>
      <p:sp>
        <p:nvSpPr>
          <p:cNvPr id="5" name="Content Placeholder 2"/>
          <p:cNvSpPr txBox="1">
            <a:spLocks/>
          </p:cNvSpPr>
          <p:nvPr/>
        </p:nvSpPr>
        <p:spPr>
          <a:xfrm>
            <a:off x="5104476" y="1333263"/>
            <a:ext cx="1738055" cy="5119301"/>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rgbClr val="0000FF"/>
                </a:solidFill>
                <a:latin typeface="+mj-lt"/>
              </a:rPr>
              <a:t>Agriculture</a:t>
            </a:r>
          </a:p>
          <a:p>
            <a:pPr marL="173831" indent="-173831">
              <a:lnSpc>
                <a:spcPct val="100000"/>
              </a:lnSpc>
              <a:spcBef>
                <a:spcPts val="525"/>
              </a:spcBef>
              <a:buClr>
                <a:srgbClr val="DA1F28"/>
              </a:buClr>
              <a:buSzPct val="60000"/>
              <a:buFont typeface="Wingdings"/>
              <a:buChar char=""/>
            </a:pPr>
            <a:r>
              <a:rPr lang="en-US" sz="1500" dirty="0">
                <a:latin typeface="+mj-lt"/>
              </a:rPr>
              <a:t>To increase agriculture production: availability and  on time distribution of inputs, increased cultivated areas etc. </a:t>
            </a:r>
          </a:p>
          <a:p>
            <a:pPr marL="173831" indent="-173831">
              <a:lnSpc>
                <a:spcPct val="100000"/>
              </a:lnSpc>
              <a:spcBef>
                <a:spcPts val="525"/>
              </a:spcBef>
              <a:buClr>
                <a:srgbClr val="DA1F28"/>
              </a:buClr>
              <a:buSzPct val="60000"/>
              <a:buFont typeface="Wingdings"/>
              <a:buChar char=""/>
            </a:pPr>
            <a:r>
              <a:rPr lang="en-US" sz="1500" dirty="0">
                <a:latin typeface="+mj-lt"/>
              </a:rPr>
              <a:t>Support to agricultural export products: secure new markets/demand</a:t>
            </a:r>
          </a:p>
          <a:p>
            <a:pPr marL="173831" indent="-173831">
              <a:lnSpc>
                <a:spcPct val="100000"/>
              </a:lnSpc>
              <a:spcBef>
                <a:spcPts val="525"/>
              </a:spcBef>
              <a:buClr>
                <a:srgbClr val="DA1F28"/>
              </a:buClr>
              <a:buSzPct val="60000"/>
              <a:buFont typeface="Wingdings"/>
              <a:buChar char=""/>
            </a:pPr>
            <a:endParaRPr lang="en-US" sz="1500" dirty="0">
              <a:solidFill>
                <a:prstClr val="black"/>
              </a:solidFill>
              <a:latin typeface="+mj-lt"/>
            </a:endParaRPr>
          </a:p>
        </p:txBody>
      </p:sp>
      <p:sp>
        <p:nvSpPr>
          <p:cNvPr id="6" name="Content Placeholder 2"/>
          <p:cNvSpPr txBox="1">
            <a:spLocks/>
          </p:cNvSpPr>
          <p:nvPr/>
        </p:nvSpPr>
        <p:spPr>
          <a:xfrm>
            <a:off x="7010400" y="1371600"/>
            <a:ext cx="1845609" cy="5105400"/>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rgbClr val="0000FF"/>
                </a:solidFill>
                <a:latin typeface="Tw Cen MT"/>
              </a:rPr>
              <a:t>Social protection</a:t>
            </a:r>
          </a:p>
          <a:p>
            <a:pPr marL="128588" indent="-128588">
              <a:lnSpc>
                <a:spcPct val="100000"/>
              </a:lnSpc>
              <a:spcBef>
                <a:spcPts val="525"/>
              </a:spcBef>
              <a:buClr>
                <a:srgbClr val="DA1F28"/>
              </a:buClr>
              <a:buSzPct val="60000"/>
              <a:buFont typeface="Wingdings"/>
              <a:buChar char=""/>
            </a:pPr>
            <a:r>
              <a:rPr lang="en-US" sz="1500" dirty="0">
                <a:solidFill>
                  <a:prstClr val="black"/>
                </a:solidFill>
                <a:latin typeface="Tw Cen MT"/>
              </a:rPr>
              <a:t>Providing support (food, cash transfer, health, public works etc.) to affected households/casual workers by increasing the number of beneficiaries of classical Social Protection instruments already in place.</a:t>
            </a:r>
          </a:p>
          <a:p>
            <a:pPr marL="128588" indent="-128588">
              <a:lnSpc>
                <a:spcPct val="100000"/>
              </a:lnSpc>
              <a:spcBef>
                <a:spcPts val="525"/>
              </a:spcBef>
              <a:buClr>
                <a:srgbClr val="DA1F28"/>
              </a:buClr>
              <a:buSzPct val="60000"/>
              <a:buFont typeface="Wingdings"/>
              <a:buChar char=""/>
            </a:pPr>
            <a:endParaRPr lang="en-US" sz="1500" dirty="0">
              <a:solidFill>
                <a:prstClr val="black"/>
              </a:solidFill>
              <a:latin typeface="Tw Cen MT"/>
            </a:endParaRPr>
          </a:p>
        </p:txBody>
      </p:sp>
      <p:sp>
        <p:nvSpPr>
          <p:cNvPr id="9" name="Content Placeholder 2"/>
          <p:cNvSpPr txBox="1">
            <a:spLocks/>
          </p:cNvSpPr>
          <p:nvPr/>
        </p:nvSpPr>
        <p:spPr>
          <a:xfrm>
            <a:off x="87624" y="1066800"/>
            <a:ext cx="8837719" cy="254058"/>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350" b="1" dirty="0">
                <a:solidFill>
                  <a:srgbClr val="DEF5FA">
                    <a:lumMod val="25000"/>
                  </a:srgbClr>
                </a:solidFill>
                <a:latin typeface="Tw Cen MT"/>
              </a:rPr>
              <a:t>Health System Strengthening is our number one priority to stop the spread of the virus.</a:t>
            </a:r>
            <a:endParaRPr lang="en-US" sz="1350" dirty="0">
              <a:solidFill>
                <a:srgbClr val="DEF5FA">
                  <a:lumMod val="25000"/>
                </a:srgbClr>
              </a:solidFill>
              <a:latin typeface="Tw Cen MT"/>
            </a:endParaRPr>
          </a:p>
        </p:txBody>
      </p:sp>
    </p:spTree>
    <p:extLst>
      <p:ext uri="{BB962C8B-B14F-4D97-AF65-F5344CB8AC3E}">
        <p14:creationId xmlns:p14="http://schemas.microsoft.com/office/powerpoint/2010/main" val="2966038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908" y="304800"/>
            <a:ext cx="5915025" cy="469691"/>
          </a:xfrm>
        </p:spPr>
        <p:txBody>
          <a:bodyPr>
            <a:normAutofit fontScale="90000"/>
          </a:bodyPr>
          <a:lstStyle/>
          <a:p>
            <a:r>
              <a:rPr lang="en-US" sz="2700" b="1" dirty="0">
                <a:solidFill>
                  <a:schemeClr val="accent1">
                    <a:lumMod val="75000"/>
                  </a:schemeClr>
                </a:solidFill>
                <a:latin typeface="BentonSans Regular" panose="02000503040000020004" pitchFamily="50" charset="0"/>
              </a:rPr>
              <a:t> </a:t>
            </a:r>
            <a:r>
              <a:rPr lang="en-US" sz="3100" b="1" dirty="0">
                <a:solidFill>
                  <a:schemeClr val="accent4"/>
                </a:solidFill>
                <a:latin typeface="+mn-lt"/>
              </a:rPr>
              <a:t>ERP – Key Interventions (contd.)</a:t>
            </a:r>
          </a:p>
        </p:txBody>
      </p:sp>
      <p:sp>
        <p:nvSpPr>
          <p:cNvPr id="3" name="Content Placeholder 2"/>
          <p:cNvSpPr>
            <a:spLocks noGrp="1"/>
          </p:cNvSpPr>
          <p:nvPr>
            <p:ph idx="1"/>
          </p:nvPr>
        </p:nvSpPr>
        <p:spPr>
          <a:xfrm>
            <a:off x="2349034" y="1512988"/>
            <a:ext cx="1957387" cy="4887812"/>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350" b="1" dirty="0">
                <a:solidFill>
                  <a:srgbClr val="0000FF"/>
                </a:solidFill>
                <a:latin typeface="+mj-lt"/>
              </a:rPr>
              <a:t>Infrastructure</a:t>
            </a:r>
          </a:p>
          <a:p>
            <a:pPr marL="0" indent="0">
              <a:spcBef>
                <a:spcPts val="338"/>
              </a:spcBef>
              <a:spcAft>
                <a:spcPts val="338"/>
              </a:spcAft>
              <a:buClr>
                <a:srgbClr val="00B050"/>
              </a:buClr>
              <a:buSzPct val="70000"/>
              <a:buNone/>
              <a:defRPr/>
            </a:pPr>
            <a:r>
              <a:rPr lang="en-US" sz="1350" b="1" dirty="0">
                <a:solidFill>
                  <a:schemeClr val="tx1"/>
                </a:solidFill>
                <a:latin typeface="+mj-lt"/>
              </a:rPr>
              <a:t>Accelerate implementation of critical infrastructure projects that catalyze broader economic growth and provide jobs:</a:t>
            </a:r>
          </a:p>
          <a:p>
            <a:pPr marL="173831" indent="-173831">
              <a:buClr>
                <a:srgbClr val="DA1F28"/>
              </a:buClr>
            </a:pPr>
            <a:r>
              <a:rPr lang="en-US" sz="1350" dirty="0">
                <a:solidFill>
                  <a:schemeClr val="tx1"/>
                </a:solidFill>
                <a:latin typeface="+mj-lt"/>
              </a:rPr>
              <a:t>Fast-track implementation and bring forward infrastructure projects to create jobs and boost demand for goods and services produced by the private sector.</a:t>
            </a:r>
          </a:p>
        </p:txBody>
      </p:sp>
      <p:sp>
        <p:nvSpPr>
          <p:cNvPr id="4" name="Slide Number Placeholder 3"/>
          <p:cNvSpPr>
            <a:spLocks noGrp="1"/>
          </p:cNvSpPr>
          <p:nvPr>
            <p:ph type="sldNum" sz="quarter" idx="12"/>
          </p:nvPr>
        </p:nvSpPr>
        <p:spPr/>
        <p:txBody>
          <a:bodyPr>
            <a:normAutofit fontScale="25000" lnSpcReduction="20000"/>
          </a:bodyPr>
          <a:lstStyle/>
          <a:p>
            <a:endParaRPr lang="en-US" dirty="0">
              <a:latin typeface="Tw Cen MT"/>
            </a:endParaRPr>
          </a:p>
        </p:txBody>
      </p:sp>
      <p:sp>
        <p:nvSpPr>
          <p:cNvPr id="5" name="Content Placeholder 2"/>
          <p:cNvSpPr txBox="1">
            <a:spLocks/>
          </p:cNvSpPr>
          <p:nvPr/>
        </p:nvSpPr>
        <p:spPr>
          <a:xfrm>
            <a:off x="6236378" y="1524000"/>
            <a:ext cx="2702858" cy="4876800"/>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25" b="1" dirty="0">
                <a:solidFill>
                  <a:srgbClr val="0000FF"/>
                </a:solidFill>
              </a:rPr>
              <a:t>Mining</a:t>
            </a:r>
          </a:p>
          <a:p>
            <a:pPr marL="128588" indent="-128588">
              <a:lnSpc>
                <a:spcPct val="120000"/>
              </a:lnSpc>
              <a:spcBef>
                <a:spcPts val="525"/>
              </a:spcBef>
              <a:buClr>
                <a:srgbClr val="DA1F28"/>
              </a:buClr>
              <a:buSzPct val="60000"/>
              <a:buFont typeface="Wingdings"/>
              <a:buChar char=""/>
            </a:pPr>
            <a:r>
              <a:rPr lang="en-US" sz="1425" dirty="0">
                <a:solidFill>
                  <a:prstClr val="black"/>
                </a:solidFill>
              </a:rPr>
              <a:t>Positioning Rwanda as a Mineral Processing Hub: Facilitate outsourcing of minerals to boost value addition through processing and export;</a:t>
            </a:r>
          </a:p>
          <a:p>
            <a:pPr marL="128588" indent="-128588">
              <a:lnSpc>
                <a:spcPct val="120000"/>
              </a:lnSpc>
              <a:spcBef>
                <a:spcPts val="525"/>
              </a:spcBef>
              <a:buClr>
                <a:srgbClr val="DA1F28"/>
              </a:buClr>
              <a:buSzPct val="60000"/>
              <a:buFont typeface="Wingdings"/>
              <a:buChar char=""/>
            </a:pPr>
            <a:r>
              <a:rPr lang="en-US" sz="1425" dirty="0">
                <a:solidFill>
                  <a:prstClr val="black"/>
                </a:solidFill>
              </a:rPr>
              <a:t>Modernization of mining activities: reorganizing small scale mining operators, consolidating many of them into collective investment groups and expedites licensing their new collective companies; access to mining equipment.</a:t>
            </a:r>
          </a:p>
          <a:p>
            <a:pPr marL="128588" indent="-128588">
              <a:lnSpc>
                <a:spcPct val="120000"/>
              </a:lnSpc>
              <a:spcBef>
                <a:spcPts val="525"/>
              </a:spcBef>
              <a:buClr>
                <a:srgbClr val="DA1F28"/>
              </a:buClr>
              <a:buSzPct val="60000"/>
              <a:buFont typeface="Wingdings"/>
              <a:buChar char=""/>
            </a:pPr>
            <a:endParaRPr lang="en-US" sz="1425" dirty="0">
              <a:solidFill>
                <a:prstClr val="black"/>
              </a:solidFill>
            </a:endParaRPr>
          </a:p>
        </p:txBody>
      </p:sp>
      <p:sp>
        <p:nvSpPr>
          <p:cNvPr id="6" name="Content Placeholder 2"/>
          <p:cNvSpPr txBox="1">
            <a:spLocks/>
          </p:cNvSpPr>
          <p:nvPr/>
        </p:nvSpPr>
        <p:spPr>
          <a:xfrm>
            <a:off x="22692" y="1143000"/>
            <a:ext cx="8880101" cy="254058"/>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350" b="1" dirty="0">
                <a:solidFill>
                  <a:srgbClr val="DEF5FA">
                    <a:lumMod val="25000"/>
                  </a:srgbClr>
                </a:solidFill>
                <a:latin typeface="Tw Cen MT"/>
              </a:rPr>
              <a:t>Health and safety is our number one priority to stop the spread of the virus.</a:t>
            </a:r>
            <a:endParaRPr lang="en-US" sz="1350" dirty="0">
              <a:solidFill>
                <a:srgbClr val="DEF5FA">
                  <a:lumMod val="25000"/>
                </a:srgbClr>
              </a:solidFill>
              <a:latin typeface="Tw Cen MT"/>
            </a:endParaRPr>
          </a:p>
        </p:txBody>
      </p:sp>
      <p:sp>
        <p:nvSpPr>
          <p:cNvPr id="7" name="Content Placeholder 2"/>
          <p:cNvSpPr txBox="1">
            <a:spLocks/>
          </p:cNvSpPr>
          <p:nvPr/>
        </p:nvSpPr>
        <p:spPr>
          <a:xfrm>
            <a:off x="4439551" y="1524000"/>
            <a:ext cx="1750638" cy="4876800"/>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88" b="1" dirty="0">
                <a:solidFill>
                  <a:srgbClr val="0000FF"/>
                </a:solidFill>
                <a:latin typeface="+mj-lt"/>
              </a:rPr>
              <a:t>Technology &amp; Innovation</a:t>
            </a:r>
          </a:p>
          <a:p>
            <a:pPr marL="173831" indent="-173831">
              <a:spcBef>
                <a:spcPts val="525"/>
              </a:spcBef>
              <a:buClr>
                <a:srgbClr val="DA1F28"/>
              </a:buClr>
              <a:buSzPct val="60000"/>
              <a:buFont typeface="Wingdings"/>
              <a:buChar char=""/>
            </a:pPr>
            <a:r>
              <a:rPr lang="en-US" sz="1388" dirty="0">
                <a:latin typeface="+mj-lt"/>
              </a:rPr>
              <a:t>Increase investment in digital infrastructure;</a:t>
            </a:r>
          </a:p>
          <a:p>
            <a:pPr marL="173831" indent="-173831">
              <a:spcBef>
                <a:spcPts val="525"/>
              </a:spcBef>
              <a:buClr>
                <a:srgbClr val="DA1F28"/>
              </a:buClr>
              <a:buSzPct val="60000"/>
              <a:buFont typeface="Wingdings"/>
              <a:buChar char=""/>
            </a:pPr>
            <a:r>
              <a:rPr lang="en-US" sz="1388" dirty="0">
                <a:latin typeface="+mj-lt"/>
              </a:rPr>
              <a:t>Reinvent the workplace to stop the spread of the virus as well as enhance overall employee productivity with technology;</a:t>
            </a:r>
          </a:p>
          <a:p>
            <a:pPr marL="173831" indent="-173831">
              <a:spcBef>
                <a:spcPts val="525"/>
              </a:spcBef>
              <a:buClr>
                <a:srgbClr val="DA1F28"/>
              </a:buClr>
              <a:buSzPct val="60000"/>
              <a:buFont typeface="Wingdings"/>
              <a:buChar char=""/>
            </a:pPr>
            <a:r>
              <a:rPr lang="en-US" sz="1388" dirty="0">
                <a:latin typeface="+mj-lt"/>
              </a:rPr>
              <a:t>Driving the adoption of ICT for all businesses and citizens.</a:t>
            </a:r>
          </a:p>
        </p:txBody>
      </p:sp>
      <p:sp>
        <p:nvSpPr>
          <p:cNvPr id="8" name="Content Placeholder 2"/>
          <p:cNvSpPr txBox="1">
            <a:spLocks/>
          </p:cNvSpPr>
          <p:nvPr/>
        </p:nvSpPr>
        <p:spPr>
          <a:xfrm>
            <a:off x="105897" y="1524000"/>
            <a:ext cx="2173380" cy="4876800"/>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88" b="1" dirty="0">
                <a:solidFill>
                  <a:srgbClr val="0000FF"/>
                </a:solidFill>
                <a:latin typeface="Tw Cen MT"/>
              </a:rPr>
              <a:t>Private Sector support</a:t>
            </a:r>
          </a:p>
          <a:p>
            <a:pPr marL="128588" indent="-128588">
              <a:lnSpc>
                <a:spcPct val="100000"/>
              </a:lnSpc>
              <a:spcBef>
                <a:spcPts val="525"/>
              </a:spcBef>
              <a:buClr>
                <a:srgbClr val="DA1F28"/>
              </a:buClr>
              <a:buSzPct val="60000"/>
              <a:buFont typeface="Wingdings"/>
              <a:buChar char=""/>
            </a:pPr>
            <a:r>
              <a:rPr lang="en-US" sz="1388" dirty="0">
                <a:solidFill>
                  <a:prstClr val="black"/>
                </a:solidFill>
                <a:latin typeface="Tw Cen MT"/>
              </a:rPr>
              <a:t>Tax relief to protect jobs;</a:t>
            </a:r>
          </a:p>
          <a:p>
            <a:pPr marL="128588" indent="-128588">
              <a:lnSpc>
                <a:spcPct val="100000"/>
              </a:lnSpc>
              <a:spcBef>
                <a:spcPts val="525"/>
              </a:spcBef>
              <a:buClr>
                <a:srgbClr val="DA1F28"/>
              </a:buClr>
              <a:buSzPct val="60000"/>
              <a:buFont typeface="Wingdings"/>
              <a:buChar char=""/>
            </a:pPr>
            <a:r>
              <a:rPr lang="en-US" sz="1388" dirty="0">
                <a:solidFill>
                  <a:prstClr val="black"/>
                </a:solidFill>
                <a:latin typeface="Tw Cen MT"/>
              </a:rPr>
              <a:t>Public spending to stimulate domestic demand;</a:t>
            </a:r>
          </a:p>
          <a:p>
            <a:pPr marL="128588" indent="-128588">
              <a:lnSpc>
                <a:spcPct val="100000"/>
              </a:lnSpc>
              <a:spcBef>
                <a:spcPts val="525"/>
              </a:spcBef>
              <a:buClr>
                <a:srgbClr val="DA1F28"/>
              </a:buClr>
              <a:buSzPct val="60000"/>
              <a:buFont typeface="Wingdings"/>
              <a:buChar char=""/>
            </a:pPr>
            <a:r>
              <a:rPr lang="en-US" sz="1388" dirty="0">
                <a:solidFill>
                  <a:prstClr val="black"/>
                </a:solidFill>
                <a:latin typeface="Tw Cen MT"/>
              </a:rPr>
              <a:t>Revision of the investment code underway to promote investment;</a:t>
            </a:r>
          </a:p>
          <a:p>
            <a:pPr marL="128588" indent="-128588">
              <a:lnSpc>
                <a:spcPct val="100000"/>
              </a:lnSpc>
              <a:spcBef>
                <a:spcPts val="525"/>
              </a:spcBef>
              <a:buClr>
                <a:srgbClr val="DA1F28"/>
              </a:buClr>
              <a:buSzPct val="60000"/>
              <a:buFont typeface="Wingdings"/>
              <a:buChar char=""/>
            </a:pPr>
            <a:r>
              <a:rPr lang="en-US" sz="1388" dirty="0">
                <a:solidFill>
                  <a:prstClr val="black"/>
                </a:solidFill>
                <a:latin typeface="Tw Cen MT"/>
              </a:rPr>
              <a:t>Economic recovery Fund to support hard hit businesses: </a:t>
            </a:r>
          </a:p>
          <a:p>
            <a:pPr marL="128588" indent="-128588">
              <a:lnSpc>
                <a:spcPct val="100000"/>
              </a:lnSpc>
              <a:spcBef>
                <a:spcPts val="525"/>
              </a:spcBef>
              <a:buClr>
                <a:srgbClr val="DA1F28"/>
              </a:buClr>
              <a:buSzPct val="60000"/>
              <a:buFont typeface="Wingdings"/>
              <a:buChar char=""/>
            </a:pPr>
            <a:r>
              <a:rPr lang="en-US" sz="1388" dirty="0">
                <a:solidFill>
                  <a:prstClr val="black"/>
                </a:solidFill>
                <a:latin typeface="Tw Cen MT"/>
              </a:rPr>
              <a:t>Strengthened public-private partnership in COVID-19 economic response.</a:t>
            </a:r>
          </a:p>
          <a:p>
            <a:pPr marL="0" indent="0">
              <a:lnSpc>
                <a:spcPct val="100000"/>
              </a:lnSpc>
              <a:spcBef>
                <a:spcPts val="525"/>
              </a:spcBef>
              <a:buClr>
                <a:srgbClr val="DA1F28"/>
              </a:buClr>
              <a:buSzPct val="60000"/>
              <a:buNone/>
            </a:pPr>
            <a:endParaRPr lang="en-US" sz="1388" dirty="0">
              <a:solidFill>
                <a:prstClr val="black"/>
              </a:solidFill>
              <a:latin typeface="Tw Cen MT"/>
            </a:endParaRPr>
          </a:p>
        </p:txBody>
      </p:sp>
    </p:spTree>
    <p:extLst>
      <p:ext uri="{BB962C8B-B14F-4D97-AF65-F5344CB8AC3E}">
        <p14:creationId xmlns:p14="http://schemas.microsoft.com/office/powerpoint/2010/main" val="3947123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81000"/>
            <a:ext cx="7908967" cy="421753"/>
          </a:xfrm>
        </p:spPr>
        <p:txBody>
          <a:bodyPr>
            <a:noAutofit/>
          </a:bodyPr>
          <a:lstStyle/>
          <a:p>
            <a:pPr lvl="1" algn="ctr" rtl="0">
              <a:lnSpc>
                <a:spcPct val="90000"/>
              </a:lnSpc>
              <a:spcBef>
                <a:spcPct val="0"/>
              </a:spcBef>
            </a:pPr>
            <a:r>
              <a:rPr lang="en-US" sz="2800" b="1" kern="1200" dirty="0">
                <a:solidFill>
                  <a:schemeClr val="accent4"/>
                </a:solidFill>
                <a:latin typeface="+mn-lt"/>
                <a:cs typeface="+mj-cs"/>
              </a:rPr>
              <a:t>The Economic Recovery Fund</a:t>
            </a:r>
          </a:p>
        </p:txBody>
      </p:sp>
      <p:sp>
        <p:nvSpPr>
          <p:cNvPr id="6" name="Slide Number Placeholder 5"/>
          <p:cNvSpPr>
            <a:spLocks noGrp="1"/>
          </p:cNvSpPr>
          <p:nvPr>
            <p:ph type="sldNum" sz="quarter" idx="12"/>
          </p:nvPr>
        </p:nvSpPr>
        <p:spPr/>
        <p:txBody>
          <a:bodyPr/>
          <a:lstStyle/>
          <a:p>
            <a:pPr>
              <a:defRPr/>
            </a:pPr>
            <a:endParaRPr lang="en-US" sz="1050" b="1" dirty="0">
              <a:solidFill>
                <a:prstClr val="black">
                  <a:tint val="75000"/>
                </a:prstClr>
              </a:solidFill>
              <a:latin typeface="Gill Sans MT" panose="020B0502020104020203" pitchFamily="34" charset="0"/>
            </a:endParaRPr>
          </a:p>
        </p:txBody>
      </p:sp>
      <p:sp>
        <p:nvSpPr>
          <p:cNvPr id="7" name="TextBox 6"/>
          <p:cNvSpPr txBox="1"/>
          <p:nvPr/>
        </p:nvSpPr>
        <p:spPr>
          <a:xfrm>
            <a:off x="228599" y="1371601"/>
            <a:ext cx="8729829" cy="452675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a:lstStyle>
            <a:defPPr>
              <a:defRPr lang="en-US"/>
            </a:defPPr>
            <a:lvl1pPr marL="342900" indent="-342900" eaLnBrk="0" hangingPunct="0">
              <a:lnSpc>
                <a:spcPct val="114000"/>
              </a:lnSpc>
              <a:buClr>
                <a:schemeClr val="accent1"/>
              </a:buClr>
              <a:buSzPct val="76000"/>
              <a:buFont typeface="+mj-lt"/>
              <a:buAutoNum type="arabicPeriod"/>
              <a:defRPr sz="2000" b="0" u="none">
                <a:solidFill>
                  <a:sysClr val="windowText" lastClr="000000"/>
                </a:solidFill>
                <a:latin typeface="Gill Sans MT"/>
              </a:defRPr>
            </a:lvl1pPr>
            <a:lvl2pPr marL="341313" lvl="1" indent="-273050" algn="just" eaLnBrk="0" hangingPunct="0">
              <a:spcBef>
                <a:spcPts val="500"/>
              </a:spcBef>
              <a:buClr>
                <a:schemeClr val="accent2"/>
              </a:buClr>
              <a:buSzPct val="76000"/>
              <a:buFont typeface="Wingdings 3" pitchFamily="18" charset="2"/>
              <a:buChar char=""/>
              <a:defRPr sz="2000">
                <a:solidFill>
                  <a:schemeClr val="tx1"/>
                </a:solidFill>
              </a:defRPr>
            </a:lvl2pPr>
            <a:lvl3pPr marL="822325" indent="-228600" eaLnBrk="0" hangingPunct="0">
              <a:spcBef>
                <a:spcPts val="500"/>
              </a:spcBef>
              <a:buClr>
                <a:srgbClr val="BCBCBC"/>
              </a:buClr>
              <a:buSzPct val="76000"/>
              <a:buFont typeface="Wingdings 3" pitchFamily="18" charset="2"/>
              <a:buChar char=""/>
              <a:defRPr sz="2400">
                <a:solidFill>
                  <a:schemeClr val="tx1"/>
                </a:solidFill>
              </a:defRPr>
            </a:lvl3pPr>
            <a:lvl4pPr marL="1096963" indent="-228600" eaLnBrk="0" hangingPunct="0">
              <a:spcBef>
                <a:spcPts val="400"/>
              </a:spcBef>
              <a:buClr>
                <a:srgbClr val="23A900"/>
              </a:buClr>
              <a:buSzPct val="70000"/>
              <a:buFont typeface="Wingdings" pitchFamily="2" charset="2"/>
              <a:buChar char=""/>
              <a:defRPr sz="2000">
                <a:solidFill>
                  <a:schemeClr val="tx1"/>
                </a:solidFill>
              </a:defRPr>
            </a:lvl4pPr>
            <a:lvl5pPr marL="1371600" indent="-228600" eaLnBrk="0" hangingPunct="0">
              <a:spcBef>
                <a:spcPts val="300"/>
              </a:spcBef>
              <a:buClr>
                <a:schemeClr val="accent2"/>
              </a:buClr>
              <a:buSzPct val="70000"/>
              <a:buFont typeface="Wingdings" pitchFamily="2" charset="2"/>
              <a:buChar char=""/>
              <a:defRPr sz="1600">
                <a:solidFill>
                  <a:schemeClr val="tx1"/>
                </a:solidFill>
              </a:defRPr>
            </a:lvl5pPr>
            <a:lvl6pPr marL="1645920" indent="-182880">
              <a:spcBef>
                <a:spcPts val="300"/>
              </a:spcBef>
              <a:buClr>
                <a:srgbClr val="9FB8CD">
                  <a:shade val="75000"/>
                </a:srgbClr>
              </a:buClr>
              <a:buSzPct val="75000"/>
              <a:buFont typeface="Wingdings 3"/>
              <a:buChar char=""/>
              <a:defRPr kumimoji="0" sz="1600">
                <a:solidFill>
                  <a:schemeClr val="tx1"/>
                </a:solidFill>
              </a:defRPr>
            </a:lvl6pPr>
            <a:lvl7pPr marL="1828800" indent="-182880">
              <a:spcBef>
                <a:spcPts val="300"/>
              </a:spcBef>
              <a:buClr>
                <a:srgbClr val="727CA3">
                  <a:shade val="75000"/>
                </a:srgbClr>
              </a:buClr>
              <a:buSzPct val="75000"/>
              <a:buFont typeface="Wingdings 3"/>
              <a:buChar char=""/>
              <a:defRPr kumimoji="0" sz="1400">
                <a:solidFill>
                  <a:schemeClr val="tx1"/>
                </a:solidFill>
              </a:defRPr>
            </a:lvl7pPr>
            <a:lvl8pPr marL="2011680" indent="-182880">
              <a:spcBef>
                <a:spcPts val="300"/>
              </a:spcBef>
              <a:buClr>
                <a:prstClr val="white">
                  <a:shade val="50000"/>
                </a:prstClr>
              </a:buClr>
              <a:buSzPct val="75000"/>
              <a:buFont typeface="Wingdings 3"/>
              <a:buChar char=""/>
              <a:defRPr kumimoji="0" sz="1400">
                <a:solidFill>
                  <a:schemeClr val="tx1"/>
                </a:solidFill>
              </a:defRPr>
            </a:lvl8pPr>
            <a:lvl9pPr marL="2194560" indent="-182880">
              <a:spcBef>
                <a:spcPts val="300"/>
              </a:spcBef>
              <a:buClr>
                <a:srgbClr val="9FB8CD"/>
              </a:buClr>
              <a:buSzPct val="75000"/>
              <a:buFont typeface="Wingdings 3"/>
              <a:buChar char=""/>
              <a:defRPr kumimoji="0" sz="1200">
                <a:solidFill>
                  <a:schemeClr val="tx1"/>
                </a:solidFill>
              </a:defRPr>
            </a:lvl9pPr>
          </a:lstStyle>
          <a:p>
            <a:pPr lvl="1"/>
            <a:r>
              <a:rPr lang="en-US" sz="2100" b="1" dirty="0"/>
              <a:t>Main objective</a:t>
            </a:r>
            <a:r>
              <a:rPr lang="en-US" sz="1500" dirty="0"/>
              <a:t>: </a:t>
            </a:r>
            <a:r>
              <a:rPr lang="en-US" sz="2100" dirty="0"/>
              <a:t>to support businesses in the sectors hit hardest by the pandemic so they can survive, resume work/production and safeguard employment.</a:t>
            </a:r>
            <a:endParaRPr lang="en-US" sz="1500" dirty="0"/>
          </a:p>
          <a:p>
            <a:pPr lvl="1"/>
            <a:r>
              <a:rPr lang="en-US" sz="2100" b="1" dirty="0"/>
              <a:t>Fund Amount</a:t>
            </a:r>
            <a:r>
              <a:rPr lang="en-US" sz="1500" dirty="0"/>
              <a:t>: </a:t>
            </a:r>
            <a:r>
              <a:rPr lang="en-US" sz="2100" dirty="0"/>
              <a:t>more than USD 200 million will be needed.  </a:t>
            </a:r>
          </a:p>
          <a:p>
            <a:pPr lvl="1"/>
            <a:r>
              <a:rPr lang="en-US" sz="2100" b="1" dirty="0"/>
              <a:t>Source of funds</a:t>
            </a:r>
            <a:r>
              <a:rPr lang="en-US" sz="1500" dirty="0"/>
              <a:t>: </a:t>
            </a:r>
            <a:r>
              <a:rPr lang="en-US" sz="2100" dirty="0"/>
              <a:t>USD 100 million </a:t>
            </a:r>
            <a:r>
              <a:rPr lang="en-US" sz="2100" dirty="0" err="1"/>
              <a:t>GoR</a:t>
            </a:r>
            <a:r>
              <a:rPr lang="en-US" sz="2100" dirty="0"/>
              <a:t> seed fund. More funds to be mobilized from development partners, international organizations, and foundations. </a:t>
            </a:r>
          </a:p>
          <a:p>
            <a:pPr lvl="1"/>
            <a:r>
              <a:rPr lang="en-US" sz="2100" b="1" dirty="0"/>
              <a:t>Purpose of the Economic Recovery Fund: </a:t>
            </a:r>
            <a:endParaRPr lang="en-US" sz="1500" dirty="0"/>
          </a:p>
          <a:p>
            <a:pPr lvl="2"/>
            <a:r>
              <a:rPr lang="en-US" sz="1800" dirty="0"/>
              <a:t>The fund will support affected businesses by the COVID-19 crisis through:</a:t>
            </a:r>
            <a:endParaRPr lang="en-US" sz="1500" dirty="0"/>
          </a:p>
          <a:p>
            <a:pPr lvl="2"/>
            <a:r>
              <a:rPr lang="en-US" sz="1800" dirty="0"/>
              <a:t>Loan restructuring for the tourism sector (hotels);</a:t>
            </a:r>
            <a:endParaRPr lang="en-US" sz="1500" dirty="0"/>
          </a:p>
          <a:p>
            <a:pPr lvl="2"/>
            <a:r>
              <a:rPr lang="en-US" sz="1800" dirty="0"/>
              <a:t>Working capital for large companies;</a:t>
            </a:r>
          </a:p>
          <a:p>
            <a:pPr lvl="2"/>
            <a:r>
              <a:rPr lang="en-US" sz="1800" dirty="0"/>
              <a:t>Working capital + loan guarantee for SMEs and Micro-businesses.</a:t>
            </a:r>
            <a:endParaRPr lang="en-US" sz="1500" dirty="0"/>
          </a:p>
          <a:p>
            <a:pPr lvl="1"/>
            <a:endParaRPr lang="en-US" sz="2100" dirty="0"/>
          </a:p>
          <a:p>
            <a:pPr lvl="2"/>
            <a:endParaRPr lang="en-US" sz="1800" dirty="0"/>
          </a:p>
          <a:p>
            <a:pPr lvl="1"/>
            <a:endParaRPr lang="en-US" sz="1500" dirty="0"/>
          </a:p>
        </p:txBody>
      </p:sp>
    </p:spTree>
    <p:extLst>
      <p:ext uri="{BB962C8B-B14F-4D97-AF65-F5344CB8AC3E}">
        <p14:creationId xmlns:p14="http://schemas.microsoft.com/office/powerpoint/2010/main" val="1182220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7908967" cy="421753"/>
          </a:xfrm>
        </p:spPr>
        <p:txBody>
          <a:bodyPr>
            <a:noAutofit/>
          </a:bodyPr>
          <a:lstStyle/>
          <a:p>
            <a:pPr lvl="1" algn="ctr">
              <a:lnSpc>
                <a:spcPct val="90000"/>
              </a:lnSpc>
            </a:pPr>
            <a:r>
              <a:rPr lang="en-US" sz="2800" b="1" kern="1200" dirty="0">
                <a:solidFill>
                  <a:schemeClr val="accent4"/>
                </a:solidFill>
                <a:latin typeface="+mn-lt"/>
                <a:cs typeface="+mj-cs"/>
              </a:rPr>
              <a:t>The Economic Recovery Fund</a:t>
            </a:r>
          </a:p>
        </p:txBody>
      </p:sp>
      <p:sp>
        <p:nvSpPr>
          <p:cNvPr id="6" name="Slide Number Placeholder 5"/>
          <p:cNvSpPr>
            <a:spLocks noGrp="1"/>
          </p:cNvSpPr>
          <p:nvPr>
            <p:ph type="sldNum" sz="quarter" idx="12"/>
          </p:nvPr>
        </p:nvSpPr>
        <p:spPr/>
        <p:txBody>
          <a:bodyPr/>
          <a:lstStyle/>
          <a:p>
            <a:pPr>
              <a:defRPr/>
            </a:pPr>
            <a:endParaRPr lang="en-US" sz="1050" b="1" dirty="0">
              <a:solidFill>
                <a:prstClr val="black">
                  <a:tint val="75000"/>
                </a:prstClr>
              </a:solidFill>
              <a:latin typeface="Gill Sans MT" panose="020B0502020104020203" pitchFamily="34" charset="0"/>
            </a:endParaRPr>
          </a:p>
        </p:txBody>
      </p:sp>
      <p:sp>
        <p:nvSpPr>
          <p:cNvPr id="7" name="TextBox 6"/>
          <p:cNvSpPr txBox="1"/>
          <p:nvPr/>
        </p:nvSpPr>
        <p:spPr>
          <a:xfrm>
            <a:off x="132025" y="1752055"/>
            <a:ext cx="8826404" cy="414630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a:lstStyle>
            <a:defPPr>
              <a:defRPr lang="en-US"/>
            </a:defPPr>
            <a:lvl1pPr marL="342900" indent="-342900" eaLnBrk="0" hangingPunct="0">
              <a:lnSpc>
                <a:spcPct val="114000"/>
              </a:lnSpc>
              <a:buClr>
                <a:schemeClr val="accent1"/>
              </a:buClr>
              <a:buSzPct val="76000"/>
              <a:buFont typeface="+mj-lt"/>
              <a:buAutoNum type="arabicPeriod"/>
              <a:defRPr sz="2000" b="0" u="none">
                <a:solidFill>
                  <a:sysClr val="windowText" lastClr="000000"/>
                </a:solidFill>
                <a:latin typeface="Gill Sans MT"/>
              </a:defRPr>
            </a:lvl1pPr>
            <a:lvl2pPr marL="341313" lvl="1" indent="-273050" algn="just" eaLnBrk="0" hangingPunct="0">
              <a:spcBef>
                <a:spcPts val="500"/>
              </a:spcBef>
              <a:buClr>
                <a:schemeClr val="accent2"/>
              </a:buClr>
              <a:buSzPct val="76000"/>
              <a:buFont typeface="Wingdings 3" pitchFamily="18" charset="2"/>
              <a:buChar char=""/>
              <a:defRPr sz="2000">
                <a:solidFill>
                  <a:schemeClr val="tx1"/>
                </a:solidFill>
              </a:defRPr>
            </a:lvl2pPr>
            <a:lvl3pPr marL="822325" indent="-228600" eaLnBrk="0" hangingPunct="0">
              <a:spcBef>
                <a:spcPts val="500"/>
              </a:spcBef>
              <a:buClr>
                <a:srgbClr val="BCBCBC"/>
              </a:buClr>
              <a:buSzPct val="76000"/>
              <a:buFont typeface="Wingdings 3" pitchFamily="18" charset="2"/>
              <a:buChar char=""/>
              <a:defRPr sz="2400">
                <a:solidFill>
                  <a:schemeClr val="tx1"/>
                </a:solidFill>
              </a:defRPr>
            </a:lvl3pPr>
            <a:lvl4pPr marL="1096963" indent="-228600" eaLnBrk="0" hangingPunct="0">
              <a:spcBef>
                <a:spcPts val="400"/>
              </a:spcBef>
              <a:buClr>
                <a:srgbClr val="23A900"/>
              </a:buClr>
              <a:buSzPct val="70000"/>
              <a:buFont typeface="Wingdings" pitchFamily="2" charset="2"/>
              <a:buChar char=""/>
              <a:defRPr sz="2000">
                <a:solidFill>
                  <a:schemeClr val="tx1"/>
                </a:solidFill>
              </a:defRPr>
            </a:lvl4pPr>
            <a:lvl5pPr marL="1371600" indent="-228600" eaLnBrk="0" hangingPunct="0">
              <a:spcBef>
                <a:spcPts val="300"/>
              </a:spcBef>
              <a:buClr>
                <a:schemeClr val="accent2"/>
              </a:buClr>
              <a:buSzPct val="70000"/>
              <a:buFont typeface="Wingdings" pitchFamily="2" charset="2"/>
              <a:buChar char=""/>
              <a:defRPr sz="1600">
                <a:solidFill>
                  <a:schemeClr val="tx1"/>
                </a:solidFill>
              </a:defRPr>
            </a:lvl5pPr>
            <a:lvl6pPr marL="1645920" indent="-182880">
              <a:spcBef>
                <a:spcPts val="300"/>
              </a:spcBef>
              <a:buClr>
                <a:srgbClr val="9FB8CD">
                  <a:shade val="75000"/>
                </a:srgbClr>
              </a:buClr>
              <a:buSzPct val="75000"/>
              <a:buFont typeface="Wingdings 3"/>
              <a:buChar char=""/>
              <a:defRPr kumimoji="0" sz="1600">
                <a:solidFill>
                  <a:schemeClr val="tx1"/>
                </a:solidFill>
              </a:defRPr>
            </a:lvl6pPr>
            <a:lvl7pPr marL="1828800" indent="-182880">
              <a:spcBef>
                <a:spcPts val="300"/>
              </a:spcBef>
              <a:buClr>
                <a:srgbClr val="727CA3">
                  <a:shade val="75000"/>
                </a:srgbClr>
              </a:buClr>
              <a:buSzPct val="75000"/>
              <a:buFont typeface="Wingdings 3"/>
              <a:buChar char=""/>
              <a:defRPr kumimoji="0" sz="1400">
                <a:solidFill>
                  <a:schemeClr val="tx1"/>
                </a:solidFill>
              </a:defRPr>
            </a:lvl7pPr>
            <a:lvl8pPr marL="2011680" indent="-182880">
              <a:spcBef>
                <a:spcPts val="300"/>
              </a:spcBef>
              <a:buClr>
                <a:prstClr val="white">
                  <a:shade val="50000"/>
                </a:prstClr>
              </a:buClr>
              <a:buSzPct val="75000"/>
              <a:buFont typeface="Wingdings 3"/>
              <a:buChar char=""/>
              <a:defRPr kumimoji="0" sz="1400">
                <a:solidFill>
                  <a:schemeClr val="tx1"/>
                </a:solidFill>
              </a:defRPr>
            </a:lvl8pPr>
            <a:lvl9pPr marL="2194560" indent="-182880">
              <a:spcBef>
                <a:spcPts val="300"/>
              </a:spcBef>
              <a:buClr>
                <a:srgbClr val="9FB8CD"/>
              </a:buClr>
              <a:buSzPct val="75000"/>
              <a:buFont typeface="Wingdings 3"/>
              <a:buChar char=""/>
              <a:defRPr kumimoji="0" sz="1200">
                <a:solidFill>
                  <a:schemeClr val="tx1"/>
                </a:solidFill>
              </a:defRPr>
            </a:lvl9pPr>
          </a:lstStyle>
          <a:p>
            <a:pPr lvl="1"/>
            <a:r>
              <a:rPr lang="en-US" sz="1800" b="1" dirty="0"/>
              <a:t>Fund allocation (</a:t>
            </a:r>
            <a:r>
              <a:rPr lang="en-US" sz="1800" b="1" dirty="0" err="1"/>
              <a:t>GoR</a:t>
            </a:r>
            <a:r>
              <a:rPr lang="en-US" sz="1800" b="1" dirty="0"/>
              <a:t> funds)</a:t>
            </a:r>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lvl="1"/>
            <a:endParaRPr lang="en-US" sz="1800" b="1" dirty="0"/>
          </a:p>
          <a:p>
            <a:pPr lvl="1"/>
            <a:endParaRPr lang="en-US" sz="2100" dirty="0"/>
          </a:p>
          <a:p>
            <a:pPr lvl="2"/>
            <a:endParaRPr lang="en-US" sz="1800" dirty="0"/>
          </a:p>
          <a:p>
            <a:pPr lvl="1"/>
            <a:endParaRPr lang="en-US" sz="1500" dirty="0"/>
          </a:p>
        </p:txBody>
      </p:sp>
      <p:graphicFrame>
        <p:nvGraphicFramePr>
          <p:cNvPr id="2" name="Table 1"/>
          <p:cNvGraphicFramePr>
            <a:graphicFrameLocks noGrp="1"/>
          </p:cNvGraphicFramePr>
          <p:nvPr>
            <p:extLst/>
          </p:nvPr>
        </p:nvGraphicFramePr>
        <p:xfrm>
          <a:off x="1018119" y="2166791"/>
          <a:ext cx="6682975" cy="2868173"/>
        </p:xfrm>
        <a:graphic>
          <a:graphicData uri="http://schemas.openxmlformats.org/drawingml/2006/table">
            <a:tbl>
              <a:tblPr firstRow="1" firstCol="1" bandRow="1">
                <a:tableStyleId>{BC89EF96-8CEA-46FF-86C4-4CE0E7609802}</a:tableStyleId>
              </a:tblPr>
              <a:tblGrid>
                <a:gridCol w="3529181">
                  <a:extLst>
                    <a:ext uri="{9D8B030D-6E8A-4147-A177-3AD203B41FA5}">
                      <a16:colId xmlns:a16="http://schemas.microsoft.com/office/drawing/2014/main" val="3610571699"/>
                    </a:ext>
                  </a:extLst>
                </a:gridCol>
                <a:gridCol w="2270370">
                  <a:extLst>
                    <a:ext uri="{9D8B030D-6E8A-4147-A177-3AD203B41FA5}">
                      <a16:colId xmlns:a16="http://schemas.microsoft.com/office/drawing/2014/main" val="674278782"/>
                    </a:ext>
                  </a:extLst>
                </a:gridCol>
                <a:gridCol w="883424">
                  <a:extLst>
                    <a:ext uri="{9D8B030D-6E8A-4147-A177-3AD203B41FA5}">
                      <a16:colId xmlns:a16="http://schemas.microsoft.com/office/drawing/2014/main" val="1281793197"/>
                    </a:ext>
                  </a:extLst>
                </a:gridCol>
              </a:tblGrid>
              <a:tr h="407963">
                <a:tc>
                  <a:txBody>
                    <a:bodyPr/>
                    <a:lstStyle/>
                    <a:p>
                      <a:pPr marL="0" marR="0">
                        <a:lnSpc>
                          <a:spcPct val="107000"/>
                        </a:lnSpc>
                        <a:spcBef>
                          <a:spcPts val="0"/>
                        </a:spcBef>
                        <a:spcAft>
                          <a:spcPts val="0"/>
                        </a:spcAft>
                      </a:pPr>
                      <a:r>
                        <a:rPr lang="en-GB" sz="12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a:effectLst/>
                        </a:rPr>
                        <a:t>Amount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GB" sz="1200">
                          <a:effectLst/>
                        </a:rPr>
                        <a:t>Share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81427551"/>
                  </a:ext>
                </a:extLst>
              </a:tr>
              <a:tr h="420395">
                <a:tc>
                  <a:txBody>
                    <a:bodyPr/>
                    <a:lstStyle/>
                    <a:p>
                      <a:pPr marL="0" marR="0">
                        <a:lnSpc>
                          <a:spcPct val="107000"/>
                        </a:lnSpc>
                        <a:spcBef>
                          <a:spcPts val="0"/>
                        </a:spcBef>
                        <a:spcAft>
                          <a:spcPts val="0"/>
                        </a:spcAft>
                      </a:pPr>
                      <a:r>
                        <a:rPr lang="en-GB" sz="1200" dirty="0">
                          <a:effectLst/>
                        </a:rPr>
                        <a:t>Amount in </a:t>
                      </a:r>
                      <a:r>
                        <a:rPr lang="en-GB" sz="1200" dirty="0" err="1">
                          <a:effectLst/>
                        </a:rPr>
                        <a:t>Frw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dirty="0">
                          <a:effectLst/>
                        </a:rPr>
                        <a:t>100,782,211,930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endParaRPr lang="en-US" sz="1400" dirty="0">
                        <a:effectLst/>
                        <a:latin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46762381"/>
                  </a:ext>
                </a:extLst>
              </a:tr>
              <a:tr h="407963">
                <a:tc>
                  <a:txBody>
                    <a:bodyPr/>
                    <a:lstStyle/>
                    <a:p>
                      <a:pPr marL="0" marR="0">
                        <a:lnSpc>
                          <a:spcPct val="107000"/>
                        </a:lnSpc>
                        <a:spcBef>
                          <a:spcPts val="0"/>
                        </a:spcBef>
                        <a:spcAft>
                          <a:spcPts val="0"/>
                        </a:spcAft>
                      </a:pPr>
                      <a:r>
                        <a:rPr lang="en-GB" sz="1200">
                          <a:effectLst/>
                        </a:rPr>
                        <a:t>Hotel Refinancing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a:effectLst/>
                        </a:rPr>
                        <a:t>         50,391,105,965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a:effectLst/>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51518423"/>
                  </a:ext>
                </a:extLst>
              </a:tr>
              <a:tr h="407963">
                <a:tc>
                  <a:txBody>
                    <a:bodyPr/>
                    <a:lstStyle/>
                    <a:p>
                      <a:pPr marL="0" marR="0">
                        <a:lnSpc>
                          <a:spcPct val="107000"/>
                        </a:lnSpc>
                        <a:spcBef>
                          <a:spcPts val="0"/>
                        </a:spcBef>
                        <a:spcAft>
                          <a:spcPts val="0"/>
                        </a:spcAft>
                      </a:pPr>
                      <a:r>
                        <a:rPr lang="en-GB" sz="1200">
                          <a:effectLst/>
                        </a:rPr>
                        <a:t>Working Capital: Large Corporate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a:effectLst/>
                        </a:rPr>
                        <a:t>         30,234,663,579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74698717"/>
                  </a:ext>
                </a:extLst>
              </a:tr>
              <a:tr h="407963">
                <a:tc>
                  <a:txBody>
                    <a:bodyPr/>
                    <a:lstStyle/>
                    <a:p>
                      <a:pPr marL="0" marR="0">
                        <a:lnSpc>
                          <a:spcPct val="107000"/>
                        </a:lnSpc>
                        <a:spcBef>
                          <a:spcPts val="0"/>
                        </a:spcBef>
                        <a:spcAft>
                          <a:spcPts val="0"/>
                        </a:spcAft>
                      </a:pPr>
                      <a:r>
                        <a:rPr lang="en-GB" sz="1200" dirty="0">
                          <a:effectLst/>
                        </a:rPr>
                        <a:t>Working Capital: SMEs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a:effectLst/>
                        </a:rPr>
                        <a:t>         15,117,331,790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55062684"/>
                  </a:ext>
                </a:extLst>
              </a:tr>
              <a:tr h="407963">
                <a:tc>
                  <a:txBody>
                    <a:bodyPr/>
                    <a:lstStyle/>
                    <a:p>
                      <a:pPr marL="0" marR="0">
                        <a:lnSpc>
                          <a:spcPct val="107000"/>
                        </a:lnSpc>
                        <a:spcBef>
                          <a:spcPts val="0"/>
                        </a:spcBef>
                        <a:spcAft>
                          <a:spcPts val="0"/>
                        </a:spcAft>
                      </a:pPr>
                      <a:r>
                        <a:rPr lang="en-GB" sz="1200" dirty="0">
                          <a:effectLst/>
                        </a:rPr>
                        <a:t>SME Guarantee Scheme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a:effectLst/>
                        </a:rPr>
                        <a:t>            3,023,466,358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54400834"/>
                  </a:ext>
                </a:extLst>
              </a:tr>
              <a:tr h="407963">
                <a:tc>
                  <a:txBody>
                    <a:bodyPr/>
                    <a:lstStyle/>
                    <a:p>
                      <a:pPr marL="0" marR="0">
                        <a:lnSpc>
                          <a:spcPct val="107000"/>
                        </a:lnSpc>
                        <a:spcBef>
                          <a:spcPts val="0"/>
                        </a:spcBef>
                        <a:spcAft>
                          <a:spcPts val="0"/>
                        </a:spcAft>
                      </a:pPr>
                      <a:r>
                        <a:rPr lang="en-GB" sz="1200">
                          <a:effectLst/>
                        </a:rPr>
                        <a:t>Working Capital: Micro businesses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a:effectLst/>
                        </a:rPr>
                        <a:t>            2,015,644,239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r">
                        <a:lnSpc>
                          <a:spcPct val="107000"/>
                        </a:lnSpc>
                        <a:spcBef>
                          <a:spcPts val="0"/>
                        </a:spcBef>
                        <a:spcAft>
                          <a:spcPts val="0"/>
                        </a:spcAft>
                      </a:pPr>
                      <a:r>
                        <a:rPr lang="en-GB" sz="12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45026581"/>
                  </a:ext>
                </a:extLst>
              </a:tr>
            </a:tbl>
          </a:graphicData>
        </a:graphic>
      </p:graphicFrame>
    </p:spTree>
    <p:extLst>
      <p:ext uri="{BB962C8B-B14F-4D97-AF65-F5344CB8AC3E}">
        <p14:creationId xmlns:p14="http://schemas.microsoft.com/office/powerpoint/2010/main" val="1946821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08" y="304800"/>
            <a:ext cx="7886700" cy="566258"/>
          </a:xfrm>
        </p:spPr>
        <p:txBody>
          <a:bodyPr>
            <a:normAutofit/>
          </a:bodyPr>
          <a:lstStyle/>
          <a:p>
            <a:pPr lvl="1" algn="ctr">
              <a:lnSpc>
                <a:spcPct val="90000"/>
              </a:lnSpc>
            </a:pPr>
            <a:r>
              <a:rPr lang="en-US" sz="2700" b="1" dirty="0">
                <a:solidFill>
                  <a:schemeClr val="accent1">
                    <a:lumMod val="75000"/>
                  </a:schemeClr>
                </a:solidFill>
                <a:latin typeface="BentonSans Regular" panose="02000503040000020004" pitchFamily="50" charset="0"/>
              </a:rPr>
              <a:t> </a:t>
            </a:r>
            <a:r>
              <a:rPr lang="en-US" sz="2800" b="1" kern="1200" dirty="0">
                <a:solidFill>
                  <a:schemeClr val="accent4"/>
                </a:solidFill>
                <a:latin typeface="+mn-lt"/>
                <a:cs typeface="+mj-cs"/>
              </a:rPr>
              <a:t>The Economic Recovery Fund</a:t>
            </a:r>
          </a:p>
        </p:txBody>
      </p:sp>
      <p:sp>
        <p:nvSpPr>
          <p:cNvPr id="4" name="Slide Number Placeholder 3"/>
          <p:cNvSpPr>
            <a:spLocks noGrp="1"/>
          </p:cNvSpPr>
          <p:nvPr>
            <p:ph type="sldNum" sz="quarter" idx="12"/>
          </p:nvPr>
        </p:nvSpPr>
        <p:spPr/>
        <p:txBody>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76804447"/>
              </p:ext>
            </p:extLst>
          </p:nvPr>
        </p:nvGraphicFramePr>
        <p:xfrm>
          <a:off x="304799" y="1295402"/>
          <a:ext cx="8226281" cy="2929611"/>
        </p:xfrm>
        <a:graphic>
          <a:graphicData uri="http://schemas.openxmlformats.org/drawingml/2006/table">
            <a:tbl>
              <a:tblPr firstRow="1" firstCol="1" bandRow="1">
                <a:tableStyleId>{BC89EF96-8CEA-46FF-86C4-4CE0E7609802}</a:tableStyleId>
              </a:tblPr>
              <a:tblGrid>
                <a:gridCol w="1951176">
                  <a:extLst>
                    <a:ext uri="{9D8B030D-6E8A-4147-A177-3AD203B41FA5}">
                      <a16:colId xmlns:a16="http://schemas.microsoft.com/office/drawing/2014/main" val="1114062785"/>
                    </a:ext>
                  </a:extLst>
                </a:gridCol>
                <a:gridCol w="1506097">
                  <a:extLst>
                    <a:ext uri="{9D8B030D-6E8A-4147-A177-3AD203B41FA5}">
                      <a16:colId xmlns:a16="http://schemas.microsoft.com/office/drawing/2014/main" val="1760570991"/>
                    </a:ext>
                  </a:extLst>
                </a:gridCol>
                <a:gridCol w="1347623">
                  <a:extLst>
                    <a:ext uri="{9D8B030D-6E8A-4147-A177-3AD203B41FA5}">
                      <a16:colId xmlns:a16="http://schemas.microsoft.com/office/drawing/2014/main" val="1656582467"/>
                    </a:ext>
                  </a:extLst>
                </a:gridCol>
                <a:gridCol w="2185606">
                  <a:extLst>
                    <a:ext uri="{9D8B030D-6E8A-4147-A177-3AD203B41FA5}">
                      <a16:colId xmlns:a16="http://schemas.microsoft.com/office/drawing/2014/main" val="4138352127"/>
                    </a:ext>
                  </a:extLst>
                </a:gridCol>
                <a:gridCol w="1235779">
                  <a:extLst>
                    <a:ext uri="{9D8B030D-6E8A-4147-A177-3AD203B41FA5}">
                      <a16:colId xmlns:a16="http://schemas.microsoft.com/office/drawing/2014/main" val="707546343"/>
                    </a:ext>
                  </a:extLst>
                </a:gridCol>
              </a:tblGrid>
              <a:tr h="848010">
                <a:tc>
                  <a:txBody>
                    <a:bodyPr/>
                    <a:lstStyle/>
                    <a:p>
                      <a:pPr marL="0" marR="0">
                        <a:lnSpc>
                          <a:spcPct val="107000"/>
                        </a:lnSpc>
                        <a:spcBef>
                          <a:spcPts val="0"/>
                        </a:spcBef>
                        <a:spcAft>
                          <a:spcPts val="0"/>
                        </a:spcAft>
                      </a:pPr>
                      <a:r>
                        <a:rPr lang="en-GB"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100" dirty="0">
                          <a:effectLst/>
                        </a:rPr>
                        <a:t>Window 1</a:t>
                      </a:r>
                      <a:endParaRPr lang="en-US" sz="1100" dirty="0">
                        <a:effectLst/>
                      </a:endParaRPr>
                    </a:p>
                    <a:p>
                      <a:pPr marL="0" marR="0">
                        <a:lnSpc>
                          <a:spcPct val="107000"/>
                        </a:lnSpc>
                        <a:spcBef>
                          <a:spcPts val="0"/>
                        </a:spcBef>
                        <a:spcAft>
                          <a:spcPts val="0"/>
                        </a:spcAft>
                      </a:pPr>
                      <a:r>
                        <a:rPr lang="en-GB" sz="1100" dirty="0">
                          <a:effectLst/>
                        </a:rPr>
                        <a:t>Refinancing of Hotels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100" dirty="0">
                          <a:effectLst/>
                        </a:rPr>
                        <a:t>Window 2</a:t>
                      </a:r>
                      <a:endParaRPr lang="en-US" sz="1100" dirty="0">
                        <a:effectLst/>
                      </a:endParaRPr>
                    </a:p>
                    <a:p>
                      <a:pPr marL="0" marR="0">
                        <a:lnSpc>
                          <a:spcPct val="107000"/>
                        </a:lnSpc>
                        <a:spcBef>
                          <a:spcPts val="0"/>
                        </a:spcBef>
                        <a:spcAft>
                          <a:spcPts val="0"/>
                        </a:spcAft>
                      </a:pPr>
                      <a:r>
                        <a:rPr lang="en-GB" sz="1100" dirty="0">
                          <a:effectLst/>
                        </a:rPr>
                        <a:t>Lending Working Capital/Line of Credit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100" dirty="0">
                          <a:effectLst/>
                        </a:rPr>
                        <a:t>Window 3</a:t>
                      </a:r>
                      <a:endParaRPr lang="en-US" sz="1100" dirty="0">
                        <a:effectLst/>
                      </a:endParaRPr>
                    </a:p>
                    <a:p>
                      <a:pPr marL="0" marR="0">
                        <a:lnSpc>
                          <a:spcPct val="107000"/>
                        </a:lnSpc>
                        <a:spcBef>
                          <a:spcPts val="0"/>
                        </a:spcBef>
                        <a:spcAft>
                          <a:spcPts val="0"/>
                        </a:spcAft>
                      </a:pPr>
                      <a:r>
                        <a:rPr lang="en-GB" sz="1100" dirty="0">
                          <a:effectLst/>
                        </a:rPr>
                        <a:t>Guarantee scheme</a:t>
                      </a:r>
                      <a:endParaRPr lang="en-US" sz="1100" dirty="0">
                        <a:effectLst/>
                      </a:endParaRPr>
                    </a:p>
                    <a:p>
                      <a:pPr marL="0" marR="0">
                        <a:lnSpc>
                          <a:spcPct val="107000"/>
                        </a:lnSpc>
                        <a:spcBef>
                          <a:spcPts val="0"/>
                        </a:spcBef>
                        <a:spcAft>
                          <a:spcPts val="0"/>
                        </a:spcAft>
                      </a:pPr>
                      <a:r>
                        <a:rPr lang="en-GB" sz="1100" dirty="0">
                          <a:effectLst/>
                        </a:rPr>
                        <a:t> </a:t>
                      </a:r>
                      <a:endParaRPr lang="en-US" sz="1100" dirty="0">
                        <a:effectLst/>
                      </a:endParaRPr>
                    </a:p>
                    <a:p>
                      <a:pPr marL="0" marR="0">
                        <a:lnSpc>
                          <a:spcPct val="107000"/>
                        </a:lnSpc>
                        <a:spcBef>
                          <a:spcPts val="0"/>
                        </a:spcBef>
                        <a:spcAft>
                          <a:spcPts val="0"/>
                        </a:spcAft>
                      </a:pPr>
                      <a:r>
                        <a:rPr lang="en-GB" sz="1100" dirty="0">
                          <a:effectLst/>
                        </a:rPr>
                        <a:t>(SMEs and Micro 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100" dirty="0">
                          <a:effectLst/>
                        </a:rPr>
                        <a:t>Window 4</a:t>
                      </a:r>
                      <a:endParaRPr lang="en-US" sz="1100" dirty="0">
                        <a:effectLst/>
                      </a:endParaRPr>
                    </a:p>
                    <a:p>
                      <a:pPr marL="0" marR="0">
                        <a:lnSpc>
                          <a:spcPct val="107000"/>
                        </a:lnSpc>
                        <a:spcBef>
                          <a:spcPts val="0"/>
                        </a:spcBef>
                        <a:spcAft>
                          <a:spcPts val="0"/>
                        </a:spcAft>
                      </a:pPr>
                      <a:r>
                        <a:rPr lang="en-GB" sz="1100" dirty="0">
                          <a:effectLst/>
                        </a:rPr>
                        <a:t>Micro businesses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extLst>
                  <a:ext uri="{0D108BD9-81ED-4DB2-BD59-A6C34878D82A}">
                    <a16:rowId xmlns:a16="http://schemas.microsoft.com/office/drawing/2014/main" val="3337990288"/>
                  </a:ext>
                </a:extLst>
              </a:tr>
              <a:tr h="231289">
                <a:tc>
                  <a:txBody>
                    <a:bodyPr/>
                    <a:lstStyle/>
                    <a:p>
                      <a:pPr marL="0" marR="0">
                        <a:lnSpc>
                          <a:spcPct val="107000"/>
                        </a:lnSpc>
                        <a:spcBef>
                          <a:spcPts val="0"/>
                        </a:spcBef>
                        <a:spcAft>
                          <a:spcPts val="0"/>
                        </a:spcAft>
                      </a:pPr>
                      <a:r>
                        <a:rPr lang="en-GB" sz="1200">
                          <a:effectLst/>
                        </a:rPr>
                        <a:t>Fund manager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NBR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NBR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BDF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NBR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extLst>
                  <a:ext uri="{0D108BD9-81ED-4DB2-BD59-A6C34878D82A}">
                    <a16:rowId xmlns:a16="http://schemas.microsoft.com/office/drawing/2014/main" val="1886587271"/>
                  </a:ext>
                </a:extLst>
              </a:tr>
              <a:tr h="231289">
                <a:tc>
                  <a:txBody>
                    <a:bodyPr/>
                    <a:lstStyle/>
                    <a:p>
                      <a:pPr marL="0" marR="0">
                        <a:lnSpc>
                          <a:spcPct val="107000"/>
                        </a:lnSpc>
                        <a:spcBef>
                          <a:spcPts val="0"/>
                        </a:spcBef>
                        <a:spcAft>
                          <a:spcPts val="0"/>
                        </a:spcAft>
                      </a:pPr>
                      <a:r>
                        <a:rPr lang="en-GB" sz="1200">
                          <a:effectLst/>
                        </a:rPr>
                        <a:t>BNR to Banks/BDF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extLst>
                  <a:ext uri="{0D108BD9-81ED-4DB2-BD59-A6C34878D82A}">
                    <a16:rowId xmlns:a16="http://schemas.microsoft.com/office/drawing/2014/main" val="704925222"/>
                  </a:ext>
                </a:extLst>
              </a:tr>
              <a:tr h="231289">
                <a:tc>
                  <a:txBody>
                    <a:bodyPr/>
                    <a:lstStyle/>
                    <a:p>
                      <a:pPr marL="0" marR="0">
                        <a:lnSpc>
                          <a:spcPct val="107000"/>
                        </a:lnSpc>
                        <a:spcBef>
                          <a:spcPts val="0"/>
                        </a:spcBef>
                        <a:spcAft>
                          <a:spcPts val="0"/>
                        </a:spcAft>
                      </a:pPr>
                      <a:r>
                        <a:rPr lang="en-GB" sz="1200" b="0" dirty="0">
                          <a:effectLst/>
                        </a:rPr>
                        <a:t>Rate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extLst>
                  <a:ext uri="{0D108BD9-81ED-4DB2-BD59-A6C34878D82A}">
                    <a16:rowId xmlns:a16="http://schemas.microsoft.com/office/drawing/2014/main" val="2470304170"/>
                  </a:ext>
                </a:extLst>
              </a:tr>
              <a:tr h="231289">
                <a:tc>
                  <a:txBody>
                    <a:bodyPr/>
                    <a:lstStyle/>
                    <a:p>
                      <a:pPr marL="0" marR="0">
                        <a:lnSpc>
                          <a:spcPct val="107000"/>
                        </a:lnSpc>
                        <a:spcBef>
                          <a:spcPts val="0"/>
                        </a:spcBef>
                        <a:spcAft>
                          <a:spcPts val="0"/>
                        </a:spcAft>
                      </a:pPr>
                      <a:r>
                        <a:rPr lang="en-GB" sz="1200" b="0" dirty="0">
                          <a:effectLst/>
                        </a:rPr>
                        <a:t>Tenor</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extLst>
                  <a:ext uri="{0D108BD9-81ED-4DB2-BD59-A6C34878D82A}">
                    <a16:rowId xmlns:a16="http://schemas.microsoft.com/office/drawing/2014/main" val="2755611499"/>
                  </a:ext>
                </a:extLst>
              </a:tr>
              <a:tr h="231289">
                <a:tc>
                  <a:txBody>
                    <a:bodyPr/>
                    <a:lstStyle/>
                    <a:p>
                      <a:pPr marL="0" marR="0">
                        <a:lnSpc>
                          <a:spcPct val="107000"/>
                        </a:lnSpc>
                        <a:spcBef>
                          <a:spcPts val="0"/>
                        </a:spcBef>
                        <a:spcAft>
                          <a:spcPts val="0"/>
                        </a:spcAft>
                      </a:pPr>
                      <a:r>
                        <a:rPr lang="en-GB" sz="1200" b="0" dirty="0">
                          <a:effectLst/>
                        </a:rPr>
                        <a:t>Grace period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5</a:t>
                      </a:r>
                      <a:r>
                        <a:rPr lang="en-GB" sz="1200" baseline="30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extLst>
                  <a:ext uri="{0D108BD9-81ED-4DB2-BD59-A6C34878D82A}">
                    <a16:rowId xmlns:a16="http://schemas.microsoft.com/office/drawing/2014/main" val="693500287"/>
                  </a:ext>
                </a:extLst>
              </a:tr>
              <a:tr h="231289">
                <a:tc>
                  <a:txBody>
                    <a:bodyPr/>
                    <a:lstStyle/>
                    <a:p>
                      <a:pPr marL="0" marR="0">
                        <a:lnSpc>
                          <a:spcPct val="107000"/>
                        </a:lnSpc>
                        <a:spcBef>
                          <a:spcPts val="0"/>
                        </a:spcBef>
                        <a:spcAft>
                          <a:spcPts val="0"/>
                        </a:spcAft>
                      </a:pPr>
                      <a:r>
                        <a:rPr lang="en-GB" sz="1200">
                          <a:effectLst/>
                        </a:rPr>
                        <a:t>Banks to borrowers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extLst>
                  <a:ext uri="{0D108BD9-81ED-4DB2-BD59-A6C34878D82A}">
                    <a16:rowId xmlns:a16="http://schemas.microsoft.com/office/drawing/2014/main" val="273020978"/>
                  </a:ext>
                </a:extLst>
              </a:tr>
              <a:tr h="231289">
                <a:tc>
                  <a:txBody>
                    <a:bodyPr/>
                    <a:lstStyle/>
                    <a:p>
                      <a:pPr marL="0" marR="0">
                        <a:lnSpc>
                          <a:spcPct val="107000"/>
                        </a:lnSpc>
                        <a:spcBef>
                          <a:spcPts val="0"/>
                        </a:spcBef>
                        <a:spcAft>
                          <a:spcPts val="0"/>
                        </a:spcAft>
                      </a:pPr>
                      <a:r>
                        <a:rPr lang="en-GB" sz="1200" b="0" dirty="0">
                          <a:effectLst/>
                        </a:rPr>
                        <a:t>Rate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0.25%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extLst>
                  <a:ext uri="{0D108BD9-81ED-4DB2-BD59-A6C34878D82A}">
                    <a16:rowId xmlns:a16="http://schemas.microsoft.com/office/drawing/2014/main" val="2348356620"/>
                  </a:ext>
                </a:extLst>
              </a:tr>
              <a:tr h="231289">
                <a:tc>
                  <a:txBody>
                    <a:bodyPr/>
                    <a:lstStyle/>
                    <a:p>
                      <a:pPr marL="0" marR="0">
                        <a:lnSpc>
                          <a:spcPct val="107000"/>
                        </a:lnSpc>
                        <a:spcBef>
                          <a:spcPts val="0"/>
                        </a:spcBef>
                        <a:spcAft>
                          <a:spcPts val="0"/>
                        </a:spcAft>
                      </a:pPr>
                      <a:r>
                        <a:rPr lang="en-GB" sz="1200" b="0" dirty="0">
                          <a:effectLst/>
                        </a:rPr>
                        <a:t>Tenor</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15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Max 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Max 2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extLst>
                  <a:ext uri="{0D108BD9-81ED-4DB2-BD59-A6C34878D82A}">
                    <a16:rowId xmlns:a16="http://schemas.microsoft.com/office/drawing/2014/main" val="3064469384"/>
                  </a:ext>
                </a:extLst>
              </a:tr>
              <a:tr h="231289">
                <a:tc>
                  <a:txBody>
                    <a:bodyPr/>
                    <a:lstStyle/>
                    <a:p>
                      <a:pPr marL="0" marR="0">
                        <a:lnSpc>
                          <a:spcPct val="107000"/>
                        </a:lnSpc>
                        <a:spcBef>
                          <a:spcPts val="0"/>
                        </a:spcBef>
                        <a:spcAft>
                          <a:spcPts val="0"/>
                        </a:spcAft>
                      </a:pPr>
                      <a:r>
                        <a:rPr lang="en-GB" sz="1200" b="0" dirty="0">
                          <a:effectLst/>
                        </a:rPr>
                        <a:t>Grace period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3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1 year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tc>
                  <a:txBody>
                    <a:bodyPr/>
                    <a:lstStyle/>
                    <a:p>
                      <a:pPr marL="0" marR="0">
                        <a:lnSpc>
                          <a:spcPct val="107000"/>
                        </a:lnSpc>
                        <a:spcBef>
                          <a:spcPts val="0"/>
                        </a:spcBef>
                        <a:spcAft>
                          <a:spcPts val="0"/>
                        </a:spcAft>
                      </a:pPr>
                      <a:r>
                        <a:rPr lang="en-GB" sz="1200" dirty="0">
                          <a:effectLst/>
                        </a:rPr>
                        <a:t>3 months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910" marR="10910" marT="0" marB="0"/>
                </a:tc>
                <a:extLst>
                  <a:ext uri="{0D108BD9-81ED-4DB2-BD59-A6C34878D82A}">
                    <a16:rowId xmlns:a16="http://schemas.microsoft.com/office/drawing/2014/main" val="3755939853"/>
                  </a:ext>
                </a:extLst>
              </a:tr>
            </a:tbl>
          </a:graphicData>
        </a:graphic>
      </p:graphicFrame>
      <p:sp>
        <p:nvSpPr>
          <p:cNvPr id="8" name="Rectangle 7"/>
          <p:cNvSpPr/>
          <p:nvPr/>
        </p:nvSpPr>
        <p:spPr>
          <a:xfrm>
            <a:off x="241708" y="4232465"/>
            <a:ext cx="8273642" cy="2383281"/>
          </a:xfrm>
          <a:prstGeom prst="rect">
            <a:avLst/>
          </a:prstGeom>
        </p:spPr>
        <p:txBody>
          <a:bodyPr wrap="square">
            <a:spAutoFit/>
          </a:bodyPr>
          <a:lstStyle/>
          <a:p>
            <a:pPr marL="255985" lvl="1" indent="-204788" algn="just" eaLnBrk="0" hangingPunct="0">
              <a:lnSpc>
                <a:spcPct val="107000"/>
              </a:lnSpc>
              <a:spcBef>
                <a:spcPts val="375"/>
              </a:spcBef>
              <a:spcAft>
                <a:spcPts val="600"/>
              </a:spcAft>
              <a:buClr>
                <a:schemeClr val="accent2"/>
              </a:buClr>
              <a:buSzPct val="76000"/>
              <a:buFont typeface="Wingdings 3" pitchFamily="18" charset="2"/>
              <a:buChar char=""/>
            </a:pPr>
            <a:r>
              <a:rPr lang="en-GB" sz="1600" b="1" dirty="0"/>
              <a:t>Economic Recovery Fund Steering Committee</a:t>
            </a:r>
            <a:endParaRPr lang="en-US" sz="1600" b="1" dirty="0"/>
          </a:p>
          <a:p>
            <a:pPr marL="257175" indent="-257175">
              <a:lnSpc>
                <a:spcPct val="107000"/>
              </a:lnSpc>
              <a:spcBef>
                <a:spcPts val="0"/>
              </a:spcBef>
              <a:spcAft>
                <a:spcPts val="0"/>
              </a:spcAft>
              <a:buFont typeface="+mj-lt"/>
              <a:buAutoNum type="arabicPeriod"/>
            </a:pPr>
            <a:r>
              <a:rPr lang="en-GB" sz="1400" dirty="0">
                <a:ea typeface="Calibri" panose="020F0502020204030204" pitchFamily="34" charset="0"/>
                <a:cs typeface="Times New Roman" panose="02020603050405020304" pitchFamily="18" charset="0"/>
              </a:rPr>
              <a:t>Decide on the allocation of additional funding as and when it becomes available;</a:t>
            </a:r>
            <a:endParaRPr lang="en-US" sz="2000" dirty="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mj-lt"/>
              <a:buAutoNum type="arabicPeriod"/>
            </a:pPr>
            <a:r>
              <a:rPr lang="en-GB" sz="1400" dirty="0">
                <a:ea typeface="Calibri" panose="020F0502020204030204" pitchFamily="34" charset="0"/>
                <a:cs typeface="Times New Roman" panose="02020603050405020304" pitchFamily="18" charset="0"/>
              </a:rPr>
              <a:t>Assess performance of the Fund (which banks have assessed the Fund, which borrowers, which sectors etc.)</a:t>
            </a:r>
            <a:endParaRPr lang="en-US" sz="2000" dirty="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mj-lt"/>
              <a:buAutoNum type="arabicPeriod"/>
            </a:pPr>
            <a:r>
              <a:rPr lang="en-GB" sz="1400" dirty="0">
                <a:ea typeface="Calibri" panose="020F0502020204030204" pitchFamily="34" charset="0"/>
                <a:cs typeface="Times New Roman" panose="02020603050405020304" pitchFamily="18" charset="0"/>
              </a:rPr>
              <a:t>Consider allocation of Funds amongst banks based on usage;</a:t>
            </a:r>
            <a:endParaRPr lang="en-US" sz="2000" dirty="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Font typeface="+mj-lt"/>
              <a:buAutoNum type="arabicPeriod"/>
            </a:pPr>
            <a:r>
              <a:rPr lang="en-GB" sz="1400" dirty="0">
                <a:ea typeface="Calibri" panose="020F0502020204030204" pitchFamily="34" charset="0"/>
                <a:cs typeface="Times New Roman" panose="02020603050405020304" pitchFamily="18" charset="0"/>
              </a:rPr>
              <a:t>Assess and advise when terms and conditions may need to be reviewed.</a:t>
            </a:r>
          </a:p>
          <a:p>
            <a:pPr marL="255985" lvl="1" indent="-204788" algn="just" eaLnBrk="0" hangingPunct="0">
              <a:lnSpc>
                <a:spcPct val="107000"/>
              </a:lnSpc>
              <a:spcBef>
                <a:spcPts val="375"/>
              </a:spcBef>
              <a:spcAft>
                <a:spcPts val="600"/>
              </a:spcAft>
              <a:buClr>
                <a:schemeClr val="accent2"/>
              </a:buClr>
              <a:buSzPct val="76000"/>
              <a:buFont typeface="Wingdings 3" pitchFamily="18" charset="2"/>
              <a:buChar char=""/>
            </a:pPr>
            <a:r>
              <a:rPr lang="en-US" sz="1600" b="1" dirty="0"/>
              <a:t>Operationalization of the Fund: June 2020</a:t>
            </a:r>
          </a:p>
          <a:p>
            <a:pPr>
              <a:lnSpc>
                <a:spcPct val="107000"/>
              </a:lnSpc>
              <a:spcBef>
                <a:spcPts val="0"/>
              </a:spcBef>
              <a:spcAft>
                <a:spcPts val="600"/>
              </a:spcAft>
            </a:pP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153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65"/>
          <p:cNvSpPr>
            <a:spLocks noChangeArrowheads="1"/>
          </p:cNvSpPr>
          <p:nvPr/>
        </p:nvSpPr>
        <p:spPr bwMode="auto">
          <a:xfrm>
            <a:off x="0" y="4916488"/>
            <a:ext cx="184150" cy="503237"/>
          </a:xfrm>
          <a:prstGeom prst="rect">
            <a:avLst/>
          </a:prstGeom>
          <a:noFill/>
          <a:ln w="9525">
            <a:noFill/>
            <a:miter lim="800000"/>
            <a:headEnd/>
            <a:tailEnd/>
          </a:ln>
        </p:spPr>
        <p:txBody>
          <a:bodyPr wrap="none" anchor="ctr">
            <a:spAutoFit/>
          </a:bodyPr>
          <a:lstStyle/>
          <a:p>
            <a:r>
              <a:rPr lang="en-GB" sz="900" dirty="0"/>
              <a:t/>
            </a:r>
            <a:br>
              <a:rPr lang="en-GB" sz="900" dirty="0"/>
            </a:br>
            <a:endParaRPr lang="en-GB" dirty="0"/>
          </a:p>
        </p:txBody>
      </p:sp>
      <p:sp>
        <p:nvSpPr>
          <p:cNvPr id="6" name="TextBox 5"/>
          <p:cNvSpPr txBox="1"/>
          <p:nvPr/>
        </p:nvSpPr>
        <p:spPr>
          <a:xfrm>
            <a:off x="228600" y="1143000"/>
            <a:ext cx="8458200" cy="4078039"/>
          </a:xfrm>
          <a:prstGeom prst="rect">
            <a:avLst/>
          </a:prstGeom>
          <a:noFill/>
          <a:ln w="28575">
            <a:noFill/>
          </a:ln>
        </p:spPr>
        <p:txBody>
          <a:bodyPr>
            <a:spAutoFit/>
          </a:bodyPr>
          <a:lstStyle/>
          <a:p>
            <a:pPr algn="ctr">
              <a:defRPr/>
            </a:pPr>
            <a:endParaRPr lang="en-US" sz="3300" b="1" dirty="0">
              <a:solidFill>
                <a:schemeClr val="accent6">
                  <a:lumMod val="50000"/>
                </a:schemeClr>
              </a:solidFill>
              <a:latin typeface="Bookman Old Style" pitchFamily="18" charset="0"/>
              <a:cs typeface="Arial" pitchFamily="34" charset="0"/>
            </a:endParaRPr>
          </a:p>
          <a:p>
            <a:pPr algn="ctr">
              <a:defRPr/>
            </a:pPr>
            <a:endParaRPr lang="en-GB" sz="4000" b="1" dirty="0">
              <a:solidFill>
                <a:schemeClr val="accent4">
                  <a:lumMod val="75000"/>
                </a:schemeClr>
              </a:solidFill>
            </a:endParaRPr>
          </a:p>
          <a:p>
            <a:pPr algn="ctr">
              <a:defRPr/>
            </a:pPr>
            <a:r>
              <a:rPr lang="en-GB" sz="3200" b="1" dirty="0" smtClean="0">
                <a:solidFill>
                  <a:schemeClr val="accent4">
                    <a:lumMod val="75000"/>
                  </a:schemeClr>
                </a:solidFill>
                <a:latin typeface="+mn-lt"/>
              </a:rPr>
              <a:t>THANK YOU</a:t>
            </a:r>
            <a:endParaRPr lang="en-GB" sz="3200" b="1" dirty="0">
              <a:solidFill>
                <a:schemeClr val="accent4">
                  <a:lumMod val="75000"/>
                </a:schemeClr>
              </a:solidFill>
              <a:latin typeface="+mn-lt"/>
            </a:endParaRPr>
          </a:p>
          <a:p>
            <a:pPr algn="ctr">
              <a:defRPr/>
            </a:pPr>
            <a:endParaRPr lang="en-GB" sz="3200" b="1" dirty="0" smtClean="0">
              <a:solidFill>
                <a:schemeClr val="accent4">
                  <a:lumMod val="75000"/>
                </a:schemeClr>
              </a:solidFill>
            </a:endParaRPr>
          </a:p>
          <a:p>
            <a:pPr algn="ctr">
              <a:defRPr/>
            </a:pPr>
            <a:endParaRPr lang="en-US" sz="3600" b="1" dirty="0">
              <a:latin typeface="Calibri" pitchFamily="34" charset="0"/>
              <a:cs typeface="Arial" pitchFamily="34" charset="0"/>
            </a:endParaRPr>
          </a:p>
          <a:p>
            <a:pPr algn="ctr">
              <a:defRPr/>
            </a:pPr>
            <a:endParaRPr lang="en-US" sz="4000" b="1" dirty="0">
              <a:solidFill>
                <a:schemeClr val="accent2">
                  <a:lumMod val="50000"/>
                </a:schemeClr>
              </a:solidFill>
              <a:latin typeface="Calibri" pitchFamily="34" charset="0"/>
              <a:cs typeface="Arial" pitchFamily="34" charset="0"/>
            </a:endParaRPr>
          </a:p>
          <a:p>
            <a:pPr algn="r">
              <a:defRPr/>
            </a:pPr>
            <a:endParaRPr lang="en-GB" sz="2400" i="1" dirty="0">
              <a:solidFill>
                <a:schemeClr val="accent6">
                  <a:lumMod val="75000"/>
                </a:schemeClr>
              </a:solidFill>
            </a:endParaRPr>
          </a:p>
          <a:p>
            <a:pPr>
              <a:defRPr/>
            </a:pPr>
            <a:endParaRPr lang="en-US" sz="2200" b="1" dirty="0">
              <a:latin typeface="Calibri" pitchFamily="34" charset="0"/>
              <a:cs typeface="Arial" pitchFamily="34" charset="0"/>
            </a:endParaRPr>
          </a:p>
        </p:txBody>
      </p:sp>
      <p:cxnSp>
        <p:nvCxnSpPr>
          <p:cNvPr id="7" name="Straight Connector 6"/>
          <p:cNvCxnSpPr/>
          <p:nvPr/>
        </p:nvCxnSpPr>
        <p:spPr>
          <a:xfrm rot="10800000">
            <a:off x="838200" y="3048000"/>
            <a:ext cx="7543800" cy="15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22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65"/>
          <p:cNvSpPr>
            <a:spLocks noChangeArrowheads="1"/>
          </p:cNvSpPr>
          <p:nvPr/>
        </p:nvSpPr>
        <p:spPr bwMode="auto">
          <a:xfrm>
            <a:off x="0" y="4916488"/>
            <a:ext cx="184150" cy="503237"/>
          </a:xfrm>
          <a:prstGeom prst="rect">
            <a:avLst/>
          </a:prstGeom>
          <a:noFill/>
          <a:ln w="9525">
            <a:noFill/>
            <a:miter lim="800000"/>
            <a:headEnd/>
            <a:tailEnd/>
          </a:ln>
        </p:spPr>
        <p:txBody>
          <a:bodyPr wrap="none" anchor="ctr">
            <a:spAutoFit/>
          </a:bodyPr>
          <a:lstStyle/>
          <a:p>
            <a:r>
              <a:rPr lang="en-GB" sz="900" dirty="0"/>
              <a:t/>
            </a:r>
            <a:br>
              <a:rPr lang="en-GB" sz="900" dirty="0"/>
            </a:br>
            <a:endParaRPr lang="en-GB" dirty="0"/>
          </a:p>
        </p:txBody>
      </p:sp>
      <p:sp>
        <p:nvSpPr>
          <p:cNvPr id="6" name="TextBox 5"/>
          <p:cNvSpPr txBox="1"/>
          <p:nvPr/>
        </p:nvSpPr>
        <p:spPr>
          <a:xfrm>
            <a:off x="381000" y="1066800"/>
            <a:ext cx="8534400" cy="5370701"/>
          </a:xfrm>
          <a:prstGeom prst="rect">
            <a:avLst/>
          </a:prstGeom>
          <a:noFill/>
          <a:ln w="28575">
            <a:noFill/>
          </a:ln>
        </p:spPr>
        <p:txBody>
          <a:bodyPr wrap="square">
            <a:spAutoFit/>
          </a:bodyPr>
          <a:lstStyle/>
          <a:p>
            <a:pPr algn="ctr">
              <a:defRPr/>
            </a:pPr>
            <a:endParaRPr lang="en-US" sz="3300" b="1" dirty="0">
              <a:solidFill>
                <a:schemeClr val="accent6">
                  <a:lumMod val="50000"/>
                </a:schemeClr>
              </a:solidFill>
              <a:latin typeface="Bookman Old Style" pitchFamily="18" charset="0"/>
              <a:cs typeface="Arial" pitchFamily="34" charset="0"/>
            </a:endParaRPr>
          </a:p>
          <a:p>
            <a:pPr algn="ctr">
              <a:defRPr/>
            </a:pPr>
            <a:endParaRPr lang="en-GB" sz="4000" b="1" dirty="0">
              <a:solidFill>
                <a:schemeClr val="accent4">
                  <a:lumMod val="75000"/>
                </a:schemeClr>
              </a:solidFill>
            </a:endParaRPr>
          </a:p>
          <a:p>
            <a:pPr marL="0" lvl="1" algn="ctr">
              <a:defRPr/>
            </a:pPr>
            <a:r>
              <a:rPr lang="en-GB" sz="3200" b="1" dirty="0" smtClean="0">
                <a:solidFill>
                  <a:schemeClr val="accent4">
                    <a:lumMod val="75000"/>
                  </a:schemeClr>
                </a:solidFill>
              </a:rPr>
              <a:t>PART 1. </a:t>
            </a:r>
            <a:r>
              <a:rPr lang="en-GB" sz="2800" b="1" dirty="0" smtClean="0">
                <a:solidFill>
                  <a:schemeClr val="accent4">
                    <a:lumMod val="75000"/>
                  </a:schemeClr>
                </a:solidFill>
                <a:latin typeface="+mn-lt"/>
              </a:rPr>
              <a:t>Global Context </a:t>
            </a:r>
            <a:endParaRPr lang="en-GB" sz="2800" b="1" dirty="0">
              <a:solidFill>
                <a:schemeClr val="accent4">
                  <a:lumMod val="75000"/>
                </a:schemeClr>
              </a:solidFill>
              <a:latin typeface="+mn-lt"/>
            </a:endParaRPr>
          </a:p>
          <a:p>
            <a:pPr algn="ctr">
              <a:defRPr/>
            </a:pPr>
            <a:endParaRPr lang="en-GB" sz="3200" b="1" dirty="0">
              <a:solidFill>
                <a:schemeClr val="accent4">
                  <a:lumMod val="75000"/>
                </a:schemeClr>
              </a:solidFill>
            </a:endParaRPr>
          </a:p>
          <a:p>
            <a:pPr algn="ctr">
              <a:defRPr/>
            </a:pPr>
            <a:endParaRPr lang="en-GB" sz="2800" b="1" dirty="0" smtClean="0">
              <a:solidFill>
                <a:schemeClr val="accent2"/>
              </a:solidFill>
              <a:latin typeface="+mn-lt"/>
            </a:endParaRPr>
          </a:p>
          <a:p>
            <a:pPr algn="ctr">
              <a:defRPr/>
            </a:pPr>
            <a:endParaRPr lang="en-GB" sz="2800" b="1" dirty="0">
              <a:solidFill>
                <a:schemeClr val="accent2"/>
              </a:solidFill>
              <a:latin typeface="+mn-lt"/>
            </a:endParaRPr>
          </a:p>
          <a:p>
            <a:pPr algn="ctr">
              <a:defRPr/>
            </a:pPr>
            <a:r>
              <a:rPr lang="en-GB" sz="2800" b="1" dirty="0" smtClean="0">
                <a:solidFill>
                  <a:schemeClr val="accent2"/>
                </a:solidFill>
                <a:latin typeface="+mn-lt"/>
              </a:rPr>
              <a:t>Key highlights</a:t>
            </a:r>
            <a:endParaRPr lang="en-GB" sz="2800" b="1" dirty="0">
              <a:solidFill>
                <a:schemeClr val="accent2"/>
              </a:solidFill>
              <a:latin typeface="+mn-lt"/>
            </a:endParaRPr>
          </a:p>
          <a:p>
            <a:pPr algn="ctr">
              <a:defRPr/>
            </a:pPr>
            <a:endParaRPr lang="en-US" sz="3600" b="1" dirty="0">
              <a:latin typeface="Calibri" pitchFamily="34" charset="0"/>
              <a:cs typeface="Arial" pitchFamily="34" charset="0"/>
            </a:endParaRPr>
          </a:p>
          <a:p>
            <a:pPr algn="ctr">
              <a:defRPr/>
            </a:pPr>
            <a:endParaRPr lang="en-US" sz="4000" b="1" dirty="0">
              <a:solidFill>
                <a:schemeClr val="accent2">
                  <a:lumMod val="50000"/>
                </a:schemeClr>
              </a:solidFill>
              <a:latin typeface="Calibri" pitchFamily="34" charset="0"/>
              <a:cs typeface="Arial" pitchFamily="34" charset="0"/>
            </a:endParaRPr>
          </a:p>
          <a:p>
            <a:pPr algn="r">
              <a:defRPr/>
            </a:pPr>
            <a:endParaRPr lang="en-GB" sz="2400" i="1" dirty="0">
              <a:solidFill>
                <a:schemeClr val="accent6">
                  <a:lumMod val="75000"/>
                </a:schemeClr>
              </a:solidFill>
            </a:endParaRPr>
          </a:p>
          <a:p>
            <a:pPr>
              <a:defRPr/>
            </a:pPr>
            <a:endParaRPr lang="en-US" sz="2200" b="1" dirty="0">
              <a:latin typeface="Calibri" pitchFamily="34" charset="0"/>
              <a:cs typeface="Arial" pitchFamily="34" charset="0"/>
            </a:endParaRPr>
          </a:p>
        </p:txBody>
      </p:sp>
      <p:cxnSp>
        <p:nvCxnSpPr>
          <p:cNvPr id="7" name="Straight Connector 6"/>
          <p:cNvCxnSpPr/>
          <p:nvPr/>
        </p:nvCxnSpPr>
        <p:spPr>
          <a:xfrm rot="10800000">
            <a:off x="838200" y="3276600"/>
            <a:ext cx="7543800" cy="15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460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rPr>
              <a:t>Global context: COVID-19 Pandemic</a:t>
            </a:r>
            <a:endParaRPr lang="en-US" dirty="0"/>
          </a:p>
        </p:txBody>
      </p:sp>
      <p:sp>
        <p:nvSpPr>
          <p:cNvPr id="3" name="Slide Number Placeholder 2"/>
          <p:cNvSpPr>
            <a:spLocks noGrp="1"/>
          </p:cNvSpPr>
          <p:nvPr>
            <p:ph type="sldNum" sz="quarter" idx="10"/>
          </p:nvPr>
        </p:nvSpPr>
        <p:spPr/>
        <p:txBody>
          <a:bodyPr/>
          <a:lstStyle/>
          <a:p>
            <a:fld id="{D97AE203-F84D-4A7F-B161-8561326BE072}" type="slidenum">
              <a:rPr lang="en-US" smtClean="0"/>
              <a:pPr/>
              <a:t>3</a:t>
            </a:fld>
            <a:endParaRPr lang="en-US"/>
          </a:p>
        </p:txBody>
      </p:sp>
      <p:pic>
        <p:nvPicPr>
          <p:cNvPr id="4" name="Picture 3"/>
          <p:cNvPicPr>
            <a:picLocks noChangeAspect="1"/>
          </p:cNvPicPr>
          <p:nvPr/>
        </p:nvPicPr>
        <p:blipFill>
          <a:blip r:embed="rId3"/>
          <a:stretch>
            <a:fillRect/>
          </a:stretch>
        </p:blipFill>
        <p:spPr>
          <a:xfrm>
            <a:off x="533400" y="1219200"/>
            <a:ext cx="4055533" cy="4946054"/>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953000" y="1235149"/>
            <a:ext cx="3776133" cy="4918108"/>
          </a:xfrm>
          <a:prstGeom prst="rect">
            <a:avLst/>
          </a:prstGeom>
          <a:ln>
            <a:solidFill>
              <a:schemeClr val="tx1"/>
            </a:solidFill>
          </a:ln>
        </p:spPr>
      </p:pic>
    </p:spTree>
    <p:extLst>
      <p:ext uri="{BB962C8B-B14F-4D97-AF65-F5344CB8AC3E}">
        <p14:creationId xmlns:p14="http://schemas.microsoft.com/office/powerpoint/2010/main" val="129578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Global context: COVID-19 </a:t>
            </a:r>
            <a:r>
              <a:rPr lang="en-US" b="1" dirty="0" smtClean="0">
                <a:solidFill>
                  <a:schemeClr val="accent4"/>
                </a:solidFill>
              </a:rPr>
              <a:t>Pandemic (cont.)</a:t>
            </a:r>
            <a:endParaRPr lang="en-US" dirty="0"/>
          </a:p>
        </p:txBody>
      </p:sp>
      <p:sp>
        <p:nvSpPr>
          <p:cNvPr id="3" name="Slide Number Placeholder 2"/>
          <p:cNvSpPr>
            <a:spLocks noGrp="1"/>
          </p:cNvSpPr>
          <p:nvPr>
            <p:ph type="sldNum" sz="quarter" idx="10"/>
          </p:nvPr>
        </p:nvSpPr>
        <p:spPr/>
        <p:txBody>
          <a:bodyPr/>
          <a:lstStyle/>
          <a:p>
            <a:fld id="{D97AE203-F84D-4A7F-B161-8561326BE072}" type="slidenum">
              <a:rPr lang="en-US" smtClean="0"/>
              <a:pPr/>
              <a:t>4</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162143"/>
            <a:ext cx="8610600" cy="5437094"/>
          </a:xfrm>
          <a:prstGeom prst="rect">
            <a:avLst/>
          </a:prstGeom>
          <a:ln>
            <a:solidFill>
              <a:schemeClr val="tx1"/>
            </a:solidFill>
          </a:ln>
        </p:spPr>
      </p:pic>
    </p:spTree>
    <p:extLst>
      <p:ext uri="{BB962C8B-B14F-4D97-AF65-F5344CB8AC3E}">
        <p14:creationId xmlns:p14="http://schemas.microsoft.com/office/powerpoint/2010/main" val="2090452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924800" cy="685800"/>
          </a:xfrm>
        </p:spPr>
        <p:txBody>
          <a:bodyPr/>
          <a:lstStyle/>
          <a:p>
            <a:r>
              <a:rPr lang="en-US" b="1" dirty="0">
                <a:solidFill>
                  <a:schemeClr val="accent4"/>
                </a:solidFill>
              </a:rPr>
              <a:t>International </a:t>
            </a:r>
            <a:r>
              <a:rPr lang="en-US" b="1" dirty="0" smtClean="0">
                <a:solidFill>
                  <a:schemeClr val="accent4"/>
                </a:solidFill>
              </a:rPr>
              <a:t>Economic Environment: World Economic Outlook (IMF, Oct. 2020)</a:t>
            </a:r>
            <a:endParaRPr lang="en-US" b="1" dirty="0">
              <a:solidFill>
                <a:schemeClr val="accent4"/>
              </a:solidFill>
            </a:endParaRPr>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7AE203-F84D-4A7F-B161-8561326BE072}" type="slidenum">
              <a:rPr kumimoji="0" lang="en-US" sz="1000" b="0" i="0" u="none" strike="noStrike" kern="1200" cap="none" spc="0" normalizeH="0" baseline="0" noProof="0" smtClean="0">
                <a:ln>
                  <a:noFill/>
                </a:ln>
                <a:solidFill>
                  <a:srgbClr val="464653"/>
                </a:solidFill>
                <a:effectLst/>
                <a:uLnTx/>
                <a:uFillTx/>
                <a:latin typeface="Gill Sans MT"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a:ln>
                <a:noFill/>
              </a:ln>
              <a:solidFill>
                <a:srgbClr val="464653"/>
              </a:solidFill>
              <a:effectLst/>
              <a:uLnTx/>
              <a:uFillTx/>
              <a:latin typeface="Gill Sans MT" charset="0"/>
              <a:ea typeface="ＭＳ Ｐゴシック" charset="-128"/>
              <a:cs typeface="+mn-cs"/>
            </a:endParaRPr>
          </a:p>
        </p:txBody>
      </p:sp>
      <p:sp>
        <p:nvSpPr>
          <p:cNvPr id="7" name="Content Placeholder 2"/>
          <p:cNvSpPr txBox="1">
            <a:spLocks/>
          </p:cNvSpPr>
          <p:nvPr/>
        </p:nvSpPr>
        <p:spPr bwMode="auto">
          <a:xfrm>
            <a:off x="228600" y="1255776"/>
            <a:ext cx="8763000" cy="5221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charset="2"/>
              <a:buChar char=""/>
              <a:defRPr sz="2400" kern="1200">
                <a:solidFill>
                  <a:schemeClr val="tx1"/>
                </a:solidFill>
                <a:latin typeface="+mn-lt"/>
                <a:ea typeface="ＭＳ Ｐゴシック" charset="-128"/>
                <a:cs typeface="+mn-cs"/>
              </a:defRPr>
            </a:lvl1pPr>
            <a:lvl2pPr marL="547688" indent="-273050" algn="l" rtl="0" eaLnBrk="0" fontAlgn="base" hangingPunct="0">
              <a:spcBef>
                <a:spcPts val="500"/>
              </a:spcBef>
              <a:spcAft>
                <a:spcPct val="0"/>
              </a:spcAft>
              <a:buClr>
                <a:schemeClr val="accent2"/>
              </a:buClr>
              <a:buSzPct val="76000"/>
              <a:buFont typeface="Wingdings 3" charset="2"/>
              <a:buChar char=""/>
              <a:defRPr sz="20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4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23A900"/>
              </a:buClr>
              <a:buSzPct val="70000"/>
              <a:buFont typeface="Wingdings"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lgn="just"/>
            <a:endParaRPr lang="en-GB" altLang="en-US" sz="2100" dirty="0" smtClean="0"/>
          </a:p>
          <a:p>
            <a:pPr lvl="1" algn="just"/>
            <a:endParaRPr lang="en-GB" altLang="en-US" sz="2100" dirty="0"/>
          </a:p>
          <a:p>
            <a:pPr lvl="1" algn="just"/>
            <a:endParaRPr lang="en-GB" altLang="en-US" sz="2100" dirty="0" smtClean="0"/>
          </a:p>
          <a:p>
            <a:pPr lvl="1" algn="just"/>
            <a:endParaRPr lang="en-GB" altLang="en-US" sz="2100" dirty="0"/>
          </a:p>
          <a:p>
            <a:pPr lvl="1" algn="just"/>
            <a:endParaRPr lang="en-GB" altLang="en-US" sz="2100" dirty="0" smtClean="0"/>
          </a:p>
          <a:p>
            <a:pPr lvl="1" algn="just"/>
            <a:endParaRPr lang="en-GB" altLang="en-US" sz="2100" dirty="0"/>
          </a:p>
          <a:p>
            <a:pPr lvl="1" algn="just"/>
            <a:endParaRPr lang="en-GB" altLang="en-US" sz="2100" dirty="0" smtClean="0"/>
          </a:p>
          <a:p>
            <a:pPr lvl="1" algn="just"/>
            <a:endParaRPr lang="en-GB" altLang="en-US" sz="2100" dirty="0"/>
          </a:p>
          <a:p>
            <a:pPr marL="0" indent="0">
              <a:buClr>
                <a:schemeClr val="accent2"/>
              </a:buClr>
              <a:buNone/>
            </a:pPr>
            <a:endParaRPr lang="en-US" sz="2000" dirty="0"/>
          </a:p>
          <a:p>
            <a:pPr>
              <a:buClr>
                <a:schemeClr val="accent2"/>
              </a:buClr>
            </a:pPr>
            <a:r>
              <a:rPr lang="en-US" sz="2000" dirty="0" smtClean="0"/>
              <a:t>The October IMF improved </a:t>
            </a:r>
            <a:r>
              <a:rPr lang="en-US" sz="2000" dirty="0"/>
              <a:t>outlook for 2020 </a:t>
            </a:r>
            <a:r>
              <a:rPr lang="en-US" sz="2000" dirty="0" smtClean="0"/>
              <a:t>is due to better</a:t>
            </a:r>
            <a:r>
              <a:rPr lang="en-US" sz="2000" dirty="0"/>
              <a:t>–than expected growth in advanced economies </a:t>
            </a:r>
            <a:r>
              <a:rPr lang="en-US" sz="2000" dirty="0" smtClean="0"/>
              <a:t>and China as </a:t>
            </a:r>
            <a:r>
              <a:rPr lang="en-US" sz="2000" dirty="0"/>
              <a:t>well as signs of a more rapid recovery as lockdowns were relaxed. </a:t>
            </a:r>
            <a:endParaRPr lang="en-US" sz="2000" dirty="0" smtClean="0"/>
          </a:p>
        </p:txBody>
      </p:sp>
      <p:pic>
        <p:nvPicPr>
          <p:cNvPr id="11" name="Picture 10"/>
          <p:cNvPicPr>
            <a:picLocks noChangeAspect="1"/>
          </p:cNvPicPr>
          <p:nvPr/>
        </p:nvPicPr>
        <p:blipFill>
          <a:blip r:embed="rId2"/>
          <a:stretch>
            <a:fillRect/>
          </a:stretch>
        </p:blipFill>
        <p:spPr>
          <a:xfrm>
            <a:off x="273962" y="1447800"/>
            <a:ext cx="8606157" cy="2819400"/>
          </a:xfrm>
          <a:prstGeom prst="rect">
            <a:avLst/>
          </a:prstGeom>
        </p:spPr>
      </p:pic>
    </p:spTree>
    <p:extLst>
      <p:ext uri="{BB962C8B-B14F-4D97-AF65-F5344CB8AC3E}">
        <p14:creationId xmlns:p14="http://schemas.microsoft.com/office/powerpoint/2010/main" val="289568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solidFill>
              </a:rPr>
              <a:t>International Economic Environment: World Economic Outlook (IMF, Oct. 2020)</a:t>
            </a:r>
            <a:endParaRPr lang="en-US" dirty="0"/>
          </a:p>
        </p:txBody>
      </p:sp>
      <p:sp>
        <p:nvSpPr>
          <p:cNvPr id="3" name="Slide Number Placeholder 2"/>
          <p:cNvSpPr>
            <a:spLocks noGrp="1"/>
          </p:cNvSpPr>
          <p:nvPr>
            <p:ph type="sldNum" sz="quarter" idx="10"/>
          </p:nvPr>
        </p:nvSpPr>
        <p:spPr/>
        <p:txBody>
          <a:bodyPr/>
          <a:lstStyle/>
          <a:p>
            <a:fld id="{D97AE203-F84D-4A7F-B161-8561326BE072}" type="slidenum">
              <a:rPr lang="en-US" smtClean="0"/>
              <a:pPr/>
              <a:t>6</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70238284"/>
              </p:ext>
            </p:extLst>
          </p:nvPr>
        </p:nvGraphicFramePr>
        <p:xfrm>
          <a:off x="169923" y="1572297"/>
          <a:ext cx="8804154" cy="3713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773374499"/>
              </p:ext>
            </p:extLst>
          </p:nvPr>
        </p:nvGraphicFramePr>
        <p:xfrm>
          <a:off x="322323" y="1724697"/>
          <a:ext cx="8804154" cy="3713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8761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65"/>
          <p:cNvSpPr>
            <a:spLocks noChangeArrowheads="1"/>
          </p:cNvSpPr>
          <p:nvPr/>
        </p:nvSpPr>
        <p:spPr bwMode="auto">
          <a:xfrm>
            <a:off x="0" y="4916488"/>
            <a:ext cx="184150" cy="503237"/>
          </a:xfrm>
          <a:prstGeom prst="rect">
            <a:avLst/>
          </a:prstGeom>
          <a:noFill/>
          <a:ln w="9525">
            <a:noFill/>
            <a:miter lim="800000"/>
            <a:headEnd/>
            <a:tailEnd/>
          </a:ln>
        </p:spPr>
        <p:txBody>
          <a:bodyPr wrap="none" anchor="ctr">
            <a:spAutoFit/>
          </a:bodyPr>
          <a:lstStyle/>
          <a:p>
            <a:r>
              <a:rPr lang="en-GB" sz="900" dirty="0"/>
              <a:t/>
            </a:r>
            <a:br>
              <a:rPr lang="en-GB" sz="900" dirty="0"/>
            </a:br>
            <a:endParaRPr lang="en-GB" dirty="0"/>
          </a:p>
        </p:txBody>
      </p:sp>
      <p:sp>
        <p:nvSpPr>
          <p:cNvPr id="6" name="TextBox 5"/>
          <p:cNvSpPr txBox="1"/>
          <p:nvPr/>
        </p:nvSpPr>
        <p:spPr>
          <a:xfrm>
            <a:off x="381000" y="1066800"/>
            <a:ext cx="8534400" cy="5370701"/>
          </a:xfrm>
          <a:prstGeom prst="rect">
            <a:avLst/>
          </a:prstGeom>
          <a:noFill/>
          <a:ln w="28575">
            <a:noFill/>
          </a:ln>
        </p:spPr>
        <p:txBody>
          <a:bodyPr wrap="square">
            <a:spAutoFit/>
          </a:bodyPr>
          <a:lstStyle/>
          <a:p>
            <a:pPr algn="ctr">
              <a:defRPr/>
            </a:pPr>
            <a:endParaRPr lang="en-US" sz="3300" b="1" dirty="0">
              <a:solidFill>
                <a:schemeClr val="accent6">
                  <a:lumMod val="50000"/>
                </a:schemeClr>
              </a:solidFill>
              <a:latin typeface="Bookman Old Style" pitchFamily="18" charset="0"/>
              <a:cs typeface="Arial" pitchFamily="34" charset="0"/>
            </a:endParaRPr>
          </a:p>
          <a:p>
            <a:pPr algn="ctr">
              <a:defRPr/>
            </a:pPr>
            <a:endParaRPr lang="en-GB" sz="4000" b="1" dirty="0">
              <a:solidFill>
                <a:schemeClr val="accent4">
                  <a:lumMod val="75000"/>
                </a:schemeClr>
              </a:solidFill>
            </a:endParaRPr>
          </a:p>
          <a:p>
            <a:pPr marL="0" lvl="1" algn="ctr">
              <a:defRPr/>
            </a:pPr>
            <a:r>
              <a:rPr lang="en-GB" sz="3200" b="1" dirty="0" smtClean="0">
                <a:solidFill>
                  <a:schemeClr val="accent4">
                    <a:lumMod val="75000"/>
                  </a:schemeClr>
                </a:solidFill>
              </a:rPr>
              <a:t>PART 2. </a:t>
            </a:r>
            <a:r>
              <a:rPr lang="en-GB" sz="2800" b="1" dirty="0" smtClean="0">
                <a:solidFill>
                  <a:schemeClr val="accent4">
                    <a:lumMod val="75000"/>
                  </a:schemeClr>
                </a:solidFill>
                <a:latin typeface="+mn-lt"/>
              </a:rPr>
              <a:t>Economic Impact of COVID-19</a:t>
            </a:r>
            <a:endParaRPr lang="en-GB" sz="2800" b="1" dirty="0">
              <a:solidFill>
                <a:schemeClr val="accent4">
                  <a:lumMod val="75000"/>
                </a:schemeClr>
              </a:solidFill>
              <a:latin typeface="+mn-lt"/>
            </a:endParaRPr>
          </a:p>
          <a:p>
            <a:pPr algn="ctr">
              <a:defRPr/>
            </a:pPr>
            <a:endParaRPr lang="en-GB" sz="3200" b="1" dirty="0">
              <a:solidFill>
                <a:schemeClr val="accent4">
                  <a:lumMod val="75000"/>
                </a:schemeClr>
              </a:solidFill>
            </a:endParaRPr>
          </a:p>
          <a:p>
            <a:pPr algn="ctr">
              <a:defRPr/>
            </a:pPr>
            <a:endParaRPr lang="en-GB" sz="2800" b="1" dirty="0" smtClean="0">
              <a:solidFill>
                <a:schemeClr val="accent2"/>
              </a:solidFill>
              <a:latin typeface="+mn-lt"/>
            </a:endParaRPr>
          </a:p>
          <a:p>
            <a:pPr algn="ctr">
              <a:defRPr/>
            </a:pPr>
            <a:endParaRPr lang="en-GB" sz="2800" b="1" dirty="0">
              <a:solidFill>
                <a:schemeClr val="accent2"/>
              </a:solidFill>
              <a:latin typeface="+mn-lt"/>
            </a:endParaRPr>
          </a:p>
          <a:p>
            <a:pPr algn="ctr">
              <a:defRPr/>
            </a:pPr>
            <a:r>
              <a:rPr lang="en-GB" sz="2800" b="1" dirty="0" smtClean="0">
                <a:solidFill>
                  <a:schemeClr val="accent2"/>
                </a:solidFill>
                <a:latin typeface="+mn-lt"/>
              </a:rPr>
              <a:t>Key highlights</a:t>
            </a:r>
            <a:endParaRPr lang="en-GB" sz="2800" b="1" dirty="0">
              <a:solidFill>
                <a:schemeClr val="accent2"/>
              </a:solidFill>
              <a:latin typeface="+mn-lt"/>
            </a:endParaRPr>
          </a:p>
          <a:p>
            <a:pPr algn="ctr">
              <a:defRPr/>
            </a:pPr>
            <a:endParaRPr lang="en-US" sz="3600" b="1" dirty="0">
              <a:latin typeface="Calibri" pitchFamily="34" charset="0"/>
              <a:cs typeface="Arial" pitchFamily="34" charset="0"/>
            </a:endParaRPr>
          </a:p>
          <a:p>
            <a:pPr algn="ctr">
              <a:defRPr/>
            </a:pPr>
            <a:endParaRPr lang="en-US" sz="4000" b="1" dirty="0">
              <a:solidFill>
                <a:schemeClr val="accent2">
                  <a:lumMod val="50000"/>
                </a:schemeClr>
              </a:solidFill>
              <a:latin typeface="Calibri" pitchFamily="34" charset="0"/>
              <a:cs typeface="Arial" pitchFamily="34" charset="0"/>
            </a:endParaRPr>
          </a:p>
          <a:p>
            <a:pPr algn="r">
              <a:defRPr/>
            </a:pPr>
            <a:endParaRPr lang="en-GB" sz="2400" i="1" dirty="0">
              <a:solidFill>
                <a:schemeClr val="accent6">
                  <a:lumMod val="75000"/>
                </a:schemeClr>
              </a:solidFill>
            </a:endParaRPr>
          </a:p>
          <a:p>
            <a:pPr>
              <a:defRPr/>
            </a:pPr>
            <a:endParaRPr lang="en-US" sz="2200" b="1" dirty="0">
              <a:latin typeface="Calibri" pitchFamily="34" charset="0"/>
              <a:cs typeface="Arial" pitchFamily="34" charset="0"/>
            </a:endParaRPr>
          </a:p>
        </p:txBody>
      </p:sp>
      <p:cxnSp>
        <p:nvCxnSpPr>
          <p:cNvPr id="7" name="Straight Connector 6"/>
          <p:cNvCxnSpPr/>
          <p:nvPr/>
        </p:nvCxnSpPr>
        <p:spPr>
          <a:xfrm rot="10800000">
            <a:off x="838200" y="3276600"/>
            <a:ext cx="7543800" cy="15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388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idx="4294967295"/>
          </p:nvPr>
        </p:nvSpPr>
        <p:spPr>
          <a:xfrm>
            <a:off x="919376" y="409331"/>
            <a:ext cx="6644878" cy="323165"/>
          </a:xfrm>
        </p:spPr>
        <p:txBody>
          <a:bodyPr>
            <a:noAutofit/>
          </a:bodyPr>
          <a:lstStyle/>
          <a:p>
            <a:r>
              <a:rPr lang="en-GB" sz="2800" b="1" dirty="0">
                <a:solidFill>
                  <a:schemeClr val="accent4"/>
                </a:solidFill>
                <a:latin typeface="+mn-lt"/>
                <a:cs typeface="Calibri" panose="020F0502020204030204" pitchFamily="34" charset="0"/>
              </a:rPr>
              <a:t>Rwanda’s Development Hat Trick</a:t>
            </a:r>
          </a:p>
        </p:txBody>
      </p:sp>
      <p:sp>
        <p:nvSpPr>
          <p:cNvPr id="10245" name="Rectangle 14"/>
          <p:cNvSpPr>
            <a:spLocks noChangeArrowheads="1"/>
          </p:cNvSpPr>
          <p:nvPr/>
        </p:nvSpPr>
        <p:spPr bwMode="gray">
          <a:xfrm>
            <a:off x="4636245" y="1125363"/>
            <a:ext cx="1881554" cy="11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fontAlgn="b"/>
            <a:r>
              <a:rPr lang="en-GB" sz="1200" b="1" dirty="0">
                <a:solidFill>
                  <a:srgbClr val="11A0DB"/>
                </a:solidFill>
              </a:rPr>
              <a:t>GDP </a:t>
            </a:r>
            <a:r>
              <a:rPr lang="en-GB" sz="1200" b="1" dirty="0">
                <a:solidFill>
                  <a:schemeClr val="bg1"/>
                </a:solidFill>
              </a:rPr>
              <a:t>Per</a:t>
            </a:r>
            <a:r>
              <a:rPr lang="en-GB" sz="1200" b="1" dirty="0">
                <a:solidFill>
                  <a:srgbClr val="11A0DB"/>
                </a:solidFill>
              </a:rPr>
              <a:t> Per Capita (US$)</a:t>
            </a:r>
          </a:p>
        </p:txBody>
      </p:sp>
      <p:sp>
        <p:nvSpPr>
          <p:cNvPr id="10246" name="Rectangle 18"/>
          <p:cNvSpPr>
            <a:spLocks noChangeArrowheads="1"/>
          </p:cNvSpPr>
          <p:nvPr/>
        </p:nvSpPr>
        <p:spPr bwMode="gray">
          <a:xfrm>
            <a:off x="381000" y="3360482"/>
            <a:ext cx="4036418" cy="578782"/>
          </a:xfrm>
          <a:prstGeom prst="rect">
            <a:avLst/>
          </a:prstGeom>
          <a:solidFill>
            <a:srgbClr val="000099"/>
          </a:solidFill>
          <a:ln>
            <a:noFill/>
          </a:ln>
          <a:extLst/>
        </p:spPr>
        <p:txBody>
          <a:bodyPr lIns="0" tIns="0" rIns="0" bIns="0" anchor="b"/>
          <a:lstStyle/>
          <a:p>
            <a:pPr algn="ctr" fontAlgn="b"/>
            <a:r>
              <a:rPr lang="en-GB" sz="1800" b="1" dirty="0">
                <a:solidFill>
                  <a:schemeClr val="bg1"/>
                </a:solidFill>
              </a:rPr>
              <a:t>Sustained economic growth has lifted more than </a:t>
            </a:r>
          </a:p>
          <a:p>
            <a:pPr algn="ctr" fontAlgn="b"/>
            <a:r>
              <a:rPr lang="en-GB" sz="1800" b="1" dirty="0">
                <a:solidFill>
                  <a:schemeClr val="bg1"/>
                </a:solidFill>
              </a:rPr>
              <a:t>1 million people out of poverty</a:t>
            </a:r>
          </a:p>
        </p:txBody>
      </p:sp>
      <p:sp>
        <p:nvSpPr>
          <p:cNvPr id="10248" name="Line 12"/>
          <p:cNvSpPr>
            <a:spLocks noChangeShapeType="1"/>
          </p:cNvSpPr>
          <p:nvPr/>
        </p:nvSpPr>
        <p:spPr bwMode="gray">
          <a:xfrm>
            <a:off x="4570901" y="3363518"/>
            <a:ext cx="0" cy="2177653"/>
          </a:xfrm>
          <a:prstGeom prst="line">
            <a:avLst/>
          </a:prstGeom>
          <a:noFill/>
          <a:ln w="9525" cap="rnd">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GB" sz="1800">
              <a:solidFill>
                <a:srgbClr val="000000"/>
              </a:solidFill>
            </a:endParaRPr>
          </a:p>
        </p:txBody>
      </p:sp>
      <p:sp>
        <p:nvSpPr>
          <p:cNvPr id="10251" name="Rectangle 18"/>
          <p:cNvSpPr txBox="1">
            <a:spLocks noChangeArrowheads="1"/>
          </p:cNvSpPr>
          <p:nvPr/>
        </p:nvSpPr>
        <p:spPr bwMode="gray">
          <a:xfrm>
            <a:off x="304816" y="1752600"/>
            <a:ext cx="4008035" cy="149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7475" indent="-117475" defTabSz="1838325" eaLnBrk="0" hangingPunct="0">
              <a:defRPr sz="1400">
                <a:solidFill>
                  <a:schemeClr val="tx1"/>
                </a:solidFill>
                <a:latin typeface="Arial" pitchFamily="34" charset="0"/>
                <a:ea typeface="Geneva" pitchFamily="34" charset="0"/>
                <a:cs typeface="Geneva" pitchFamily="34" charset="0"/>
              </a:defRPr>
            </a:lvl1pPr>
            <a:lvl2pPr marL="742950" indent="-285750" defTabSz="1838325" eaLnBrk="0" hangingPunct="0">
              <a:defRPr sz="1400">
                <a:solidFill>
                  <a:schemeClr val="tx1"/>
                </a:solidFill>
                <a:latin typeface="Arial" pitchFamily="34" charset="0"/>
                <a:ea typeface="Geneva" pitchFamily="34" charset="0"/>
                <a:cs typeface="Geneva" pitchFamily="34" charset="0"/>
              </a:defRPr>
            </a:lvl2pPr>
            <a:lvl3pPr marL="1143000" indent="-228600" defTabSz="1838325" eaLnBrk="0" hangingPunct="0">
              <a:defRPr sz="1400">
                <a:solidFill>
                  <a:schemeClr val="tx1"/>
                </a:solidFill>
                <a:latin typeface="Arial" pitchFamily="34" charset="0"/>
                <a:ea typeface="Geneva" pitchFamily="34" charset="0"/>
                <a:cs typeface="Geneva" pitchFamily="34" charset="0"/>
              </a:defRPr>
            </a:lvl3pPr>
            <a:lvl4pPr marL="1600200" indent="-228600" defTabSz="1838325" eaLnBrk="0" hangingPunct="0">
              <a:defRPr sz="1400">
                <a:solidFill>
                  <a:schemeClr val="tx1"/>
                </a:solidFill>
                <a:latin typeface="Arial" pitchFamily="34" charset="0"/>
                <a:ea typeface="Geneva" pitchFamily="34" charset="0"/>
                <a:cs typeface="Geneva" pitchFamily="34" charset="0"/>
              </a:defRPr>
            </a:lvl4pPr>
            <a:lvl5pPr marL="2057400" indent="-228600" defTabSz="1838325" eaLnBrk="0" hangingPunct="0">
              <a:defRPr sz="1400">
                <a:solidFill>
                  <a:schemeClr val="tx1"/>
                </a:solidFill>
                <a:latin typeface="Arial" pitchFamily="34" charset="0"/>
                <a:ea typeface="Geneva" pitchFamily="34" charset="0"/>
                <a:cs typeface="Geneva" pitchFamily="34" charset="0"/>
              </a:defRPr>
            </a:lvl5pPr>
            <a:lvl6pPr marL="2514600" indent="-228600" defTabSz="1838325"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6pPr>
            <a:lvl7pPr marL="2971800" indent="-228600" defTabSz="1838325"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7pPr>
            <a:lvl8pPr marL="3429000" indent="-228600" defTabSz="1838325"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8pPr>
            <a:lvl9pPr marL="3886200" indent="-228600" defTabSz="1838325" eaLnBrk="0" fontAlgn="base" hangingPunct="0">
              <a:spcBef>
                <a:spcPct val="0"/>
              </a:spcBef>
              <a:spcAft>
                <a:spcPct val="0"/>
              </a:spcAft>
              <a:defRPr sz="1400">
                <a:solidFill>
                  <a:schemeClr val="tx1"/>
                </a:solidFill>
                <a:latin typeface="Arial" pitchFamily="34" charset="0"/>
                <a:ea typeface="Geneva" pitchFamily="34" charset="0"/>
                <a:cs typeface="Geneva" pitchFamily="34" charset="0"/>
              </a:defRPr>
            </a:lvl9pPr>
          </a:lstStyle>
          <a:p>
            <a:pPr marL="214313" indent="-214313">
              <a:spcBef>
                <a:spcPts val="300"/>
              </a:spcBef>
              <a:spcAft>
                <a:spcPts val="450"/>
              </a:spcAft>
              <a:buClr>
                <a:srgbClr val="0070C0"/>
              </a:buClr>
              <a:buSzPct val="60000"/>
              <a:buFont typeface="Wingdings" panose="05000000000000000000" pitchFamily="2" charset="2"/>
              <a:buChar char="q"/>
            </a:pPr>
            <a:r>
              <a:rPr lang="en-GB" dirty="0">
                <a:latin typeface="+mn-lt"/>
                <a:ea typeface="ヒラギノ角ゴ Pro W3"/>
                <a:cs typeface="ヒラギノ角ゴ Pro W3"/>
              </a:rPr>
              <a:t>Rapid</a:t>
            </a:r>
            <a:r>
              <a:rPr lang="en-GB" dirty="0">
                <a:latin typeface="+mj-lt"/>
                <a:ea typeface="ヒラギノ角ゴ Pro W3"/>
                <a:cs typeface="ヒラギノ角ゴ Pro W3"/>
              </a:rPr>
              <a:t> economic growth and macroeconomic stability: resilient to shocks;</a:t>
            </a:r>
          </a:p>
          <a:p>
            <a:pPr marL="214313" indent="-214313">
              <a:spcBef>
                <a:spcPts val="300"/>
              </a:spcBef>
              <a:spcAft>
                <a:spcPts val="450"/>
              </a:spcAft>
              <a:buClr>
                <a:srgbClr val="0070C0"/>
              </a:buClr>
              <a:buSzPct val="60000"/>
              <a:buFont typeface="Wingdings" panose="05000000000000000000" pitchFamily="2" charset="2"/>
              <a:buChar char="q"/>
            </a:pPr>
            <a:r>
              <a:rPr lang="en-GB" dirty="0">
                <a:latin typeface="+mj-lt"/>
                <a:ea typeface="ヒラギノ角ゴ Pro W3"/>
                <a:cs typeface="ヒラギノ角ゴ Pro W3"/>
              </a:rPr>
              <a:t>Important poverty reduction;</a:t>
            </a:r>
          </a:p>
          <a:p>
            <a:pPr marL="214313" indent="-214313">
              <a:spcBef>
                <a:spcPts val="300"/>
              </a:spcBef>
              <a:spcAft>
                <a:spcPts val="450"/>
              </a:spcAft>
              <a:buClr>
                <a:srgbClr val="0070C0"/>
              </a:buClr>
              <a:buSzPct val="60000"/>
              <a:buFont typeface="Wingdings" panose="05000000000000000000" pitchFamily="2" charset="2"/>
              <a:buChar char="q"/>
            </a:pPr>
            <a:r>
              <a:rPr lang="en-GB" dirty="0">
                <a:latin typeface="+mj-lt"/>
                <a:ea typeface="ヒラギノ角ゴ Pro W3"/>
                <a:cs typeface="ヒラギノ角ゴ Pro W3"/>
              </a:rPr>
              <a:t>Reduced inequality and increased access to services: health, education, financial inclusion;</a:t>
            </a:r>
          </a:p>
        </p:txBody>
      </p:sp>
      <p:sp>
        <p:nvSpPr>
          <p:cNvPr id="10254" name="Line 12"/>
          <p:cNvSpPr>
            <a:spLocks noChangeShapeType="1"/>
          </p:cNvSpPr>
          <p:nvPr/>
        </p:nvSpPr>
        <p:spPr bwMode="gray">
          <a:xfrm>
            <a:off x="4567607" y="1334691"/>
            <a:ext cx="3298" cy="1819275"/>
          </a:xfrm>
          <a:prstGeom prst="line">
            <a:avLst/>
          </a:prstGeom>
          <a:noFill/>
          <a:ln w="9525" cap="rnd">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GB" sz="1800">
              <a:solidFill>
                <a:srgbClr val="000000"/>
              </a:solidFill>
            </a:endParaRPr>
          </a:p>
        </p:txBody>
      </p:sp>
      <p:sp>
        <p:nvSpPr>
          <p:cNvPr id="10255" name="Rectangle 14"/>
          <p:cNvSpPr>
            <a:spLocks noChangeArrowheads="1"/>
          </p:cNvSpPr>
          <p:nvPr/>
        </p:nvSpPr>
        <p:spPr bwMode="gray">
          <a:xfrm>
            <a:off x="475988" y="1219200"/>
            <a:ext cx="3928335" cy="533400"/>
          </a:xfrm>
          <a:prstGeom prst="rect">
            <a:avLst/>
          </a:prstGeom>
          <a:solidFill>
            <a:srgbClr val="000099"/>
          </a:solidFill>
          <a:ln>
            <a:noFill/>
          </a:ln>
          <a:extLst/>
        </p:spPr>
        <p:txBody>
          <a:bodyPr lIns="0" tIns="0" rIns="0" bIns="0" anchor="b"/>
          <a:lstStyle/>
          <a:p>
            <a:pPr algn="ctr" fontAlgn="b"/>
            <a:r>
              <a:rPr lang="en-GB" sz="1800" b="1" dirty="0">
                <a:solidFill>
                  <a:schemeClr val="bg1"/>
                </a:solidFill>
              </a:rPr>
              <a:t>Rwanda’s development hat trick over last two decades</a:t>
            </a:r>
          </a:p>
        </p:txBody>
      </p:sp>
      <p:sp>
        <p:nvSpPr>
          <p:cNvPr id="10257" name="Rectangle 4"/>
          <p:cNvSpPr>
            <a:spLocks noChangeArrowheads="1"/>
          </p:cNvSpPr>
          <p:nvPr>
            <p:custDataLst>
              <p:tags r:id="rId2"/>
            </p:custDataLst>
          </p:nvPr>
        </p:nvSpPr>
        <p:spPr bwMode="auto">
          <a:xfrm>
            <a:off x="1226127" y="5805849"/>
            <a:ext cx="70739" cy="18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wrap="none" lIns="0" tIns="0" rIns="0" bIns="0"/>
          <a:lstStyle/>
          <a:p>
            <a:r>
              <a:rPr lang="en-GB" sz="600">
                <a:solidFill>
                  <a:srgbClr val="53565A"/>
                </a:solidFill>
                <a:cs typeface="ヒラギノ角ゴ Pro W3"/>
              </a:rPr>
              <a:t>5</a:t>
            </a:r>
          </a:p>
        </p:txBody>
      </p:sp>
      <p:graphicFrame>
        <p:nvGraphicFramePr>
          <p:cNvPr id="18" name="Content Placeholder 5"/>
          <p:cNvGraphicFramePr>
            <a:graphicFrameLocks/>
          </p:cNvGraphicFramePr>
          <p:nvPr>
            <p:extLst>
              <p:ext uri="{D42A27DB-BD31-4B8C-83A1-F6EECF244321}">
                <p14:modId xmlns:p14="http://schemas.microsoft.com/office/powerpoint/2010/main" val="3037814215"/>
              </p:ext>
            </p:extLst>
          </p:nvPr>
        </p:nvGraphicFramePr>
        <p:xfrm>
          <a:off x="4606741" y="1242045"/>
          <a:ext cx="4215674" cy="1675070"/>
        </p:xfrm>
        <a:graphic>
          <a:graphicData uri="http://schemas.openxmlformats.org/drawingml/2006/chart">
            <c:chart xmlns:c="http://schemas.openxmlformats.org/drawingml/2006/chart" xmlns:r="http://schemas.openxmlformats.org/officeDocument/2006/relationships" r:id="rId5"/>
          </a:graphicData>
        </a:graphic>
      </p:graphicFrame>
      <p:pic>
        <p:nvPicPr>
          <p:cNvPr id="35" name="Picture 34"/>
          <p:cNvPicPr>
            <a:picLocks noChangeAspect="1"/>
          </p:cNvPicPr>
          <p:nvPr/>
        </p:nvPicPr>
        <p:blipFill>
          <a:blip r:embed="rId6"/>
          <a:stretch>
            <a:fillRect/>
          </a:stretch>
        </p:blipFill>
        <p:spPr>
          <a:xfrm rot="1918871">
            <a:off x="7232794" y="3967559"/>
            <a:ext cx="1460909" cy="904683"/>
          </a:xfrm>
          <a:prstGeom prst="rect">
            <a:avLst/>
          </a:prstGeom>
        </p:spPr>
      </p:pic>
      <p:graphicFrame>
        <p:nvGraphicFramePr>
          <p:cNvPr id="22" name="Chart 21"/>
          <p:cNvGraphicFramePr>
            <a:graphicFrameLocks/>
          </p:cNvGraphicFramePr>
          <p:nvPr>
            <p:extLst>
              <p:ext uri="{D42A27DB-BD31-4B8C-83A1-F6EECF244321}">
                <p14:modId xmlns:p14="http://schemas.microsoft.com/office/powerpoint/2010/main" val="1292812255"/>
              </p:ext>
            </p:extLst>
          </p:nvPr>
        </p:nvGraphicFramePr>
        <p:xfrm>
          <a:off x="6371247" y="4953000"/>
          <a:ext cx="2620353" cy="14718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3966898733"/>
              </p:ext>
            </p:extLst>
          </p:nvPr>
        </p:nvGraphicFramePr>
        <p:xfrm>
          <a:off x="4741917" y="3272283"/>
          <a:ext cx="3314967" cy="1479327"/>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p:cNvSpPr txBox="1"/>
          <p:nvPr/>
        </p:nvSpPr>
        <p:spPr>
          <a:xfrm>
            <a:off x="5674781" y="3132685"/>
            <a:ext cx="962506" cy="369332"/>
          </a:xfrm>
          <a:prstGeom prst="rect">
            <a:avLst/>
          </a:prstGeom>
          <a:noFill/>
        </p:spPr>
        <p:txBody>
          <a:bodyPr wrap="square" rtlCol="0">
            <a:spAutoFit/>
          </a:bodyPr>
          <a:lstStyle/>
          <a:p>
            <a:r>
              <a:rPr lang="en-US" sz="1800" b="1" dirty="0">
                <a:solidFill>
                  <a:srgbClr val="C00000"/>
                </a:solidFill>
              </a:rPr>
              <a:t>2005</a:t>
            </a:r>
          </a:p>
        </p:txBody>
      </p:sp>
      <p:sp>
        <p:nvSpPr>
          <p:cNvPr id="3" name="TextBox 2"/>
          <p:cNvSpPr txBox="1"/>
          <p:nvPr/>
        </p:nvSpPr>
        <p:spPr>
          <a:xfrm>
            <a:off x="7549922" y="6208408"/>
            <a:ext cx="697627" cy="369332"/>
          </a:xfrm>
          <a:prstGeom prst="rect">
            <a:avLst/>
          </a:prstGeom>
          <a:noFill/>
        </p:spPr>
        <p:txBody>
          <a:bodyPr wrap="none" rtlCol="0">
            <a:spAutoFit/>
          </a:bodyPr>
          <a:lstStyle/>
          <a:p>
            <a:r>
              <a:rPr lang="en-US" sz="1800" b="1" dirty="0">
                <a:solidFill>
                  <a:srgbClr val="C00000"/>
                </a:solidFill>
              </a:rPr>
              <a:t>2019</a:t>
            </a:r>
          </a:p>
        </p:txBody>
      </p:sp>
      <p:sp>
        <p:nvSpPr>
          <p:cNvPr id="25" name="Rectangle 14"/>
          <p:cNvSpPr>
            <a:spLocks noChangeArrowheads="1"/>
          </p:cNvSpPr>
          <p:nvPr/>
        </p:nvSpPr>
        <p:spPr bwMode="gray">
          <a:xfrm>
            <a:off x="4663319" y="3042379"/>
            <a:ext cx="1881554" cy="11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fontAlgn="b"/>
            <a:r>
              <a:rPr lang="en-GB" sz="1200" b="1" dirty="0">
                <a:solidFill>
                  <a:srgbClr val="11A0DB"/>
                </a:solidFill>
              </a:rPr>
              <a:t>Economic Transformation</a:t>
            </a:r>
          </a:p>
        </p:txBody>
      </p:sp>
      <p:pic>
        <p:nvPicPr>
          <p:cNvPr id="19" name="Picture 18"/>
          <p:cNvPicPr>
            <a:picLocks noChangeAspect="1"/>
          </p:cNvPicPr>
          <p:nvPr/>
        </p:nvPicPr>
        <p:blipFill>
          <a:blip r:embed="rId9"/>
          <a:stretch>
            <a:fillRect/>
          </a:stretch>
        </p:blipFill>
        <p:spPr>
          <a:xfrm>
            <a:off x="4567606" y="4513778"/>
            <a:ext cx="1375993" cy="845883"/>
          </a:xfrm>
          <a:prstGeom prst="rect">
            <a:avLst/>
          </a:prstGeom>
        </p:spPr>
      </p:pic>
      <p:graphicFrame>
        <p:nvGraphicFramePr>
          <p:cNvPr id="20" name="Chart 19"/>
          <p:cNvGraphicFramePr>
            <a:graphicFrameLocks/>
          </p:cNvGraphicFramePr>
          <p:nvPr>
            <p:extLst>
              <p:ext uri="{D42A27DB-BD31-4B8C-83A1-F6EECF244321}">
                <p14:modId xmlns:p14="http://schemas.microsoft.com/office/powerpoint/2010/main" val="448160907"/>
              </p:ext>
            </p:extLst>
          </p:nvPr>
        </p:nvGraphicFramePr>
        <p:xfrm>
          <a:off x="381000" y="3954904"/>
          <a:ext cx="4023324" cy="2622836"/>
        </p:xfrm>
        <a:graphic>
          <a:graphicData uri="http://schemas.openxmlformats.org/drawingml/2006/chart">
            <c:chart xmlns:c="http://schemas.openxmlformats.org/drawingml/2006/chart" xmlns:r="http://schemas.openxmlformats.org/officeDocument/2006/relationships" r:id="rId10"/>
          </a:graphicData>
        </a:graphic>
      </p:graphicFrame>
    </p:spTree>
    <p:custDataLst>
      <p:tags r:id="rId1"/>
    </p:custDataLst>
    <p:extLst>
      <p:ext uri="{BB962C8B-B14F-4D97-AF65-F5344CB8AC3E}">
        <p14:creationId xmlns:p14="http://schemas.microsoft.com/office/powerpoint/2010/main" val="10459300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YOUT" val="ppLayoutBlank"/>
</p:tagLst>
</file>

<file path=ppt/tags/tag2.xml><?xml version="1.0" encoding="utf-8"?>
<p:tagLst xmlns:a="http://schemas.openxmlformats.org/drawingml/2006/main" xmlns:r="http://schemas.openxmlformats.org/officeDocument/2006/relationships" xmlns:p="http://schemas.openxmlformats.org/presentationml/2006/main">
  <p:tag name="SSB" val="PageNbr"/>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rigin">
  <a:themeElements>
    <a:clrScheme name="SPU colour scheme">
      <a:dk1>
        <a:sysClr val="windowText" lastClr="000000"/>
      </a:dk1>
      <a:lt1>
        <a:srgbClr val="FFFFFF"/>
      </a:lt1>
      <a:dk2>
        <a:srgbClr val="464653"/>
      </a:dk2>
      <a:lt2>
        <a:srgbClr val="DDE9EC"/>
      </a:lt2>
      <a:accent1>
        <a:srgbClr val="00B0F0"/>
      </a:accent1>
      <a:accent2>
        <a:srgbClr val="29C000"/>
      </a:accent2>
      <a:accent3>
        <a:srgbClr val="FFFF00"/>
      </a:accent3>
      <a:accent4>
        <a:srgbClr val="192EF7"/>
      </a:accent4>
      <a:accent5>
        <a:srgbClr val="F6C120"/>
      </a:accent5>
      <a:accent6>
        <a:srgbClr val="638BAD"/>
      </a:accent6>
      <a:hlink>
        <a:srgbClr val="518592"/>
      </a:hlink>
      <a:folHlink>
        <a:srgbClr val="7F7F7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23424</TotalTime>
  <Words>1911</Words>
  <Application>Microsoft Office PowerPoint</Application>
  <PresentationFormat>On-screen Show (4:3)</PresentationFormat>
  <Paragraphs>373</Paragraphs>
  <Slides>27</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ＭＳ Ｐゴシック</vt:lpstr>
      <vt:lpstr>Arial</vt:lpstr>
      <vt:lpstr>Arial Black</vt:lpstr>
      <vt:lpstr>BentonSans Regular</vt:lpstr>
      <vt:lpstr>Bookman Old Style</vt:lpstr>
      <vt:lpstr>Calibri</vt:lpstr>
      <vt:lpstr>Cambria</vt:lpstr>
      <vt:lpstr>Gill Sans MT</vt:lpstr>
      <vt:lpstr>Symbol</vt:lpstr>
      <vt:lpstr>Times New Roman</vt:lpstr>
      <vt:lpstr>Tw Cen MT</vt:lpstr>
      <vt:lpstr>Wingdings</vt:lpstr>
      <vt:lpstr>Wingdings 3</vt:lpstr>
      <vt:lpstr>ヒラギノ角ゴ Pro W3</vt:lpstr>
      <vt:lpstr>2_Origin</vt:lpstr>
      <vt:lpstr>PowerPoint Presentation</vt:lpstr>
      <vt:lpstr> Presentation Outline</vt:lpstr>
      <vt:lpstr>PowerPoint Presentation</vt:lpstr>
      <vt:lpstr>Global context: COVID-19 Pandemic</vt:lpstr>
      <vt:lpstr>Global context: COVID-19 Pandemic (cont.)</vt:lpstr>
      <vt:lpstr>International Economic Environment: World Economic Outlook (IMF, Oct. 2020)</vt:lpstr>
      <vt:lpstr>International Economic Environment: World Economic Outlook (IMF, Oct. 2020)</vt:lpstr>
      <vt:lpstr>PowerPoint Presentation</vt:lpstr>
      <vt:lpstr>Rwanda’s Development Hat Trick</vt:lpstr>
      <vt:lpstr>GDP</vt:lpstr>
      <vt:lpstr>High Frequency Indicators</vt:lpstr>
      <vt:lpstr>Weekly Composite Index of Economic Activities (CIEA)</vt:lpstr>
      <vt:lpstr>Inflation</vt:lpstr>
      <vt:lpstr>Employment</vt:lpstr>
      <vt:lpstr>External Sector</vt:lpstr>
      <vt:lpstr>Public Debt</vt:lpstr>
      <vt:lpstr>Impact of COVID-19 on Key Macroeconomic Indicators</vt:lpstr>
      <vt:lpstr>PowerPoint Presentation</vt:lpstr>
      <vt:lpstr>Lessons Learned From COVID-19 Crisis</vt:lpstr>
      <vt:lpstr>Timeline of Rwanda’s key policy response to COVID-19 </vt:lpstr>
      <vt:lpstr> Strategic Priorities For Economic Recovery</vt:lpstr>
      <vt:lpstr> ERP – Key Interventions</vt:lpstr>
      <vt:lpstr> ERP – Key Interventions (contd.)</vt:lpstr>
      <vt:lpstr>The Economic Recovery Fund</vt:lpstr>
      <vt:lpstr>The Economic Recovery Fund</vt:lpstr>
      <vt:lpstr> The Economic Recovery Fund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Growth and Poverty Reduction</dc:title>
  <dc:creator>KAMPETA</dc:creator>
  <cp:lastModifiedBy>Thierry  Mihigo Kalisa</cp:lastModifiedBy>
  <cp:revision>1082</cp:revision>
  <cp:lastPrinted>2020-11-23T11:52:04Z</cp:lastPrinted>
  <dcterms:created xsi:type="dcterms:W3CDTF">2011-04-18T20:01:25Z</dcterms:created>
  <dcterms:modified xsi:type="dcterms:W3CDTF">2021-01-27T07:55:04Z</dcterms:modified>
</cp:coreProperties>
</file>