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Lst>
  <p:notesMasterIdLst>
    <p:notesMasterId r:id="rId33"/>
  </p:notesMasterIdLst>
  <p:sldIdLst>
    <p:sldId id="300" r:id="rId2"/>
    <p:sldId id="257" r:id="rId3"/>
    <p:sldId id="317" r:id="rId4"/>
    <p:sldId id="330" r:id="rId5"/>
    <p:sldId id="338" r:id="rId6"/>
    <p:sldId id="337" r:id="rId7"/>
    <p:sldId id="335" r:id="rId8"/>
    <p:sldId id="334" r:id="rId9"/>
    <p:sldId id="336" r:id="rId10"/>
    <p:sldId id="332" r:id="rId11"/>
    <p:sldId id="346" r:id="rId12"/>
    <p:sldId id="319" r:id="rId13"/>
    <p:sldId id="320" r:id="rId14"/>
    <p:sldId id="321" r:id="rId15"/>
    <p:sldId id="322" r:id="rId16"/>
    <p:sldId id="323" r:id="rId17"/>
    <p:sldId id="324" r:id="rId18"/>
    <p:sldId id="318" r:id="rId19"/>
    <p:sldId id="325" r:id="rId20"/>
    <p:sldId id="329" r:id="rId21"/>
    <p:sldId id="328" r:id="rId22"/>
    <p:sldId id="327" r:id="rId23"/>
    <p:sldId id="326" r:id="rId24"/>
    <p:sldId id="339" r:id="rId25"/>
    <p:sldId id="340" r:id="rId26"/>
    <p:sldId id="341" r:id="rId27"/>
    <p:sldId id="342" r:id="rId28"/>
    <p:sldId id="344" r:id="rId29"/>
    <p:sldId id="345" r:id="rId30"/>
    <p:sldId id="267" r:id="rId31"/>
    <p:sldId id="343"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7138C4-888C-45B9-8EE4-CCD0E19708F9}">
  <a:tblStyle styleId="{A27138C4-888C-45B9-8EE4-CCD0E19708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9" autoAdjust="0"/>
  </p:normalViewPr>
  <p:slideViewPr>
    <p:cSldViewPr snapToGrid="0">
      <p:cViewPr varScale="1">
        <p:scale>
          <a:sx n="78" d="100"/>
          <a:sy n="78" d="100"/>
        </p:scale>
        <p:origin x="85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46977f668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46977f6685_0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 name="Google Shape;28;g46977f6685_0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1</a:t>
            </a:fld>
            <a:endParaRPr dirty="0"/>
          </a:p>
        </p:txBody>
      </p:sp>
    </p:spTree>
    <p:extLst>
      <p:ext uri="{BB962C8B-B14F-4D97-AF65-F5344CB8AC3E}">
        <p14:creationId xmlns:p14="http://schemas.microsoft.com/office/powerpoint/2010/main" val="259913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4523f9aca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4523f9acad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 name="Google Shape;36;g4523f9acad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perhaps to have later charts w. weeks 10-21?</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7</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428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 formal sector construction 40%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9</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62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24</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71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26</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933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6977f668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6977f6685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g46977f6685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30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solidFill>
          <a:srgbClr val="073763"/>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29067" y="1823925"/>
            <a:ext cx="10363200" cy="1076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 name="Google Shape;16;p2"/>
          <p:cNvSpPr txBox="1">
            <a:spLocks noGrp="1"/>
          </p:cNvSpPr>
          <p:nvPr>
            <p:ph type="body" idx="1"/>
          </p:nvPr>
        </p:nvSpPr>
        <p:spPr>
          <a:xfrm>
            <a:off x="829067" y="4508200"/>
            <a:ext cx="10363200" cy="158460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Merriweather Sans"/>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pic>
        <p:nvPicPr>
          <p:cNvPr id="17" name="Google Shape;17;p2"/>
          <p:cNvPicPr preferRelativeResize="0"/>
          <p:nvPr/>
        </p:nvPicPr>
        <p:blipFill>
          <a:blip r:embed="rId2">
            <a:alphaModFix/>
          </a:blip>
          <a:stretch>
            <a:fillRect/>
          </a:stretch>
        </p:blipFill>
        <p:spPr>
          <a:xfrm>
            <a:off x="829067" y="217226"/>
            <a:ext cx="1816100" cy="1488107"/>
          </a:xfrm>
          <a:prstGeom prst="rect">
            <a:avLst/>
          </a:prstGeom>
          <a:noFill/>
          <a:ln>
            <a:noFill/>
          </a:ln>
        </p:spPr>
      </p:pic>
      <p:sp>
        <p:nvSpPr>
          <p:cNvPr id="18" name="Google Shape;18;p2"/>
          <p:cNvSpPr txBox="1">
            <a:spLocks noGrp="1"/>
          </p:cNvSpPr>
          <p:nvPr>
            <p:ph type="title" idx="2"/>
          </p:nvPr>
        </p:nvSpPr>
        <p:spPr>
          <a:xfrm>
            <a:off x="829067" y="3119325"/>
            <a:ext cx="10363200" cy="741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2600"/>
              <a:buFont typeface="Arial"/>
              <a:buNone/>
              <a:defRPr sz="2600" b="1" i="0" u="none" strike="noStrike" cap="none">
                <a:solidFill>
                  <a:srgbClr val="FFFFF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16267" y="291825"/>
            <a:ext cx="9614000" cy="911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073763"/>
              </a:buClr>
              <a:buSzPts val="3600"/>
              <a:buFont typeface="Arial"/>
              <a:buNone/>
              <a:defRPr sz="3600" b="1" i="0" u="none" strike="noStrike" cap="none">
                <a:solidFill>
                  <a:srgbClr val="073763"/>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816267" y="1316325"/>
            <a:ext cx="10352000" cy="415770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Merriweather Sans"/>
              <a:buNone/>
              <a:defRPr sz="20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2" name="Google Shape;22;p3"/>
          <p:cNvPicPr preferRelativeResize="0"/>
          <p:nvPr/>
        </p:nvPicPr>
        <p:blipFill>
          <a:blip r:embed="rId2">
            <a:alphaModFix/>
          </a:blip>
          <a:stretch>
            <a:fillRect/>
          </a:stretch>
        </p:blipFill>
        <p:spPr>
          <a:xfrm>
            <a:off x="10312300" y="227028"/>
            <a:ext cx="1270085" cy="1040701"/>
          </a:xfrm>
          <a:prstGeom prst="rect">
            <a:avLst/>
          </a:prstGeom>
          <a:noFill/>
          <a:ln>
            <a:noFill/>
          </a:ln>
        </p:spPr>
      </p:pic>
      <p:sp>
        <p:nvSpPr>
          <p:cNvPr id="23" name="Google Shape;23;p3"/>
          <p:cNvSpPr txBox="1">
            <a:spLocks noGrp="1"/>
          </p:cNvSpPr>
          <p:nvPr>
            <p:ph type="sldNum" idx="12"/>
          </p:nvPr>
        </p:nvSpPr>
        <p:spPr>
          <a:xfrm>
            <a:off x="8737600" y="6100531"/>
            <a:ext cx="2844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73763"/>
                </a:solidFill>
                <a:latin typeface="Arial"/>
                <a:ea typeface="Arial"/>
                <a:cs typeface="Arial"/>
                <a:sym typeface="Arial"/>
              </a:defRPr>
            </a:lvl1pPr>
            <a:lvl2pPr marL="0" marR="0" lvl="1" indent="0" algn="r" rtl="0">
              <a:spcBef>
                <a:spcPts val="0"/>
              </a:spcBef>
              <a:buNone/>
              <a:defRPr sz="1200" b="0" i="0" u="none" strike="noStrike" cap="none">
                <a:solidFill>
                  <a:srgbClr val="073763"/>
                </a:solidFill>
                <a:latin typeface="Arial"/>
                <a:ea typeface="Arial"/>
                <a:cs typeface="Arial"/>
                <a:sym typeface="Arial"/>
              </a:defRPr>
            </a:lvl2pPr>
            <a:lvl3pPr marL="0" marR="0" lvl="2" indent="0" algn="r" rtl="0">
              <a:spcBef>
                <a:spcPts val="0"/>
              </a:spcBef>
              <a:buNone/>
              <a:defRPr sz="1200" b="0" i="0" u="none" strike="noStrike" cap="none">
                <a:solidFill>
                  <a:srgbClr val="073763"/>
                </a:solidFill>
                <a:latin typeface="Arial"/>
                <a:ea typeface="Arial"/>
                <a:cs typeface="Arial"/>
                <a:sym typeface="Arial"/>
              </a:defRPr>
            </a:lvl3pPr>
            <a:lvl4pPr marL="0" marR="0" lvl="3" indent="0" algn="r" rtl="0">
              <a:spcBef>
                <a:spcPts val="0"/>
              </a:spcBef>
              <a:buNone/>
              <a:defRPr sz="1200" b="0" i="0" u="none" strike="noStrike" cap="none">
                <a:solidFill>
                  <a:srgbClr val="073763"/>
                </a:solidFill>
                <a:latin typeface="Arial"/>
                <a:ea typeface="Arial"/>
                <a:cs typeface="Arial"/>
                <a:sym typeface="Arial"/>
              </a:defRPr>
            </a:lvl4pPr>
            <a:lvl5pPr marL="0" marR="0" lvl="4" indent="0" algn="r" rtl="0">
              <a:spcBef>
                <a:spcPts val="0"/>
              </a:spcBef>
              <a:buNone/>
              <a:defRPr sz="1200" b="0" i="0" u="none" strike="noStrike" cap="none">
                <a:solidFill>
                  <a:srgbClr val="073763"/>
                </a:solidFill>
                <a:latin typeface="Arial"/>
                <a:ea typeface="Arial"/>
                <a:cs typeface="Arial"/>
                <a:sym typeface="Arial"/>
              </a:defRPr>
            </a:lvl5pPr>
            <a:lvl6pPr marL="0" marR="0" lvl="5" indent="0" algn="r" rtl="0">
              <a:spcBef>
                <a:spcPts val="0"/>
              </a:spcBef>
              <a:buNone/>
              <a:defRPr sz="1200" b="0" i="0" u="none" strike="noStrike" cap="none">
                <a:solidFill>
                  <a:srgbClr val="073763"/>
                </a:solidFill>
                <a:latin typeface="Arial"/>
                <a:ea typeface="Arial"/>
                <a:cs typeface="Arial"/>
                <a:sym typeface="Arial"/>
              </a:defRPr>
            </a:lvl6pPr>
            <a:lvl7pPr marL="0" marR="0" lvl="6" indent="0" algn="r" rtl="0">
              <a:spcBef>
                <a:spcPts val="0"/>
              </a:spcBef>
              <a:buNone/>
              <a:defRPr sz="1200" b="0" i="0" u="none" strike="noStrike" cap="none">
                <a:solidFill>
                  <a:srgbClr val="073763"/>
                </a:solidFill>
                <a:latin typeface="Arial"/>
                <a:ea typeface="Arial"/>
                <a:cs typeface="Arial"/>
                <a:sym typeface="Arial"/>
              </a:defRPr>
            </a:lvl7pPr>
            <a:lvl8pPr marL="0" marR="0" lvl="7" indent="0" algn="r" rtl="0">
              <a:spcBef>
                <a:spcPts val="0"/>
              </a:spcBef>
              <a:buNone/>
              <a:defRPr sz="1200" b="0" i="0" u="none" strike="noStrike" cap="none">
                <a:solidFill>
                  <a:srgbClr val="073763"/>
                </a:solidFill>
                <a:latin typeface="Arial"/>
                <a:ea typeface="Arial"/>
                <a:cs typeface="Arial"/>
                <a:sym typeface="Arial"/>
              </a:defRPr>
            </a:lvl8pPr>
            <a:lvl9pPr marL="0" marR="0" lvl="8" indent="0" algn="r" rtl="0">
              <a:spcBef>
                <a:spcPts val="0"/>
              </a:spcBef>
              <a:buNone/>
              <a:defRPr sz="1200" b="0" i="0" u="none" strike="noStrike" cap="none">
                <a:solidFill>
                  <a:srgbClr val="073763"/>
                </a:solidFill>
                <a:latin typeface="Arial"/>
                <a:ea typeface="Arial"/>
                <a:cs typeface="Arial"/>
                <a:sym typeface="Arial"/>
              </a:defRPr>
            </a:lvl9pPr>
          </a:lstStyle>
          <a:p>
            <a:fld id="{00000000-1234-1234-1234-123412341234}" type="slidenum">
              <a:rPr lang="de-DE" smtClean="0"/>
              <a:pPr/>
              <a: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inal Slide">
  <p:cSld name="Final Slide">
    <p:bg>
      <p:bgPr>
        <a:solidFill>
          <a:srgbClr val="073763"/>
        </a:solidFill>
        <a:effectLst/>
      </p:bgPr>
    </p:bg>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16252" y="621821"/>
            <a:ext cx="10352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16251" y="2092232"/>
            <a:ext cx="10352000" cy="3279900"/>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Merriweather Sans"/>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100531"/>
            <a:ext cx="28448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sldNum" idx="12"/>
          </p:nvPr>
        </p:nvSpPr>
        <p:spPr>
          <a:xfrm>
            <a:off x="8737600" y="6100531"/>
            <a:ext cx="28448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00000000-1234-1234-1234-123412341234}" type="slidenum">
              <a:rPr lang="de-DE" smtClean="0"/>
              <a:pPr/>
              <a:t>‹#›</a:t>
            </a:fld>
            <a:endParaRPr lang="de-DE"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6" name="Google Shape;30;p5"/>
          <p:cNvSpPr txBox="1">
            <a:spLocks/>
          </p:cNvSpPr>
          <p:nvPr/>
        </p:nvSpPr>
        <p:spPr>
          <a:xfrm>
            <a:off x="988946" y="1740721"/>
            <a:ext cx="10307780" cy="2788483"/>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000"/>
              <a:buFont typeface="Arial"/>
              <a:buNone/>
              <a:defRPr sz="40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Rwanda Covid-impact and economic policy-response scenarios CED May 19 2021</a:t>
            </a:r>
          </a:p>
        </p:txBody>
      </p:sp>
      <p:sp>
        <p:nvSpPr>
          <p:cNvPr id="11" name="Google Shape;31;p5"/>
          <p:cNvSpPr txBox="1">
            <a:spLocks noGrp="1"/>
          </p:cNvSpPr>
          <p:nvPr>
            <p:ph type="body" idx="1"/>
          </p:nvPr>
        </p:nvSpPr>
        <p:spPr>
          <a:xfrm>
            <a:off x="988946" y="4188542"/>
            <a:ext cx="9040090" cy="1686232"/>
          </a:xfrm>
          <a:prstGeom prst="rect">
            <a:avLst/>
          </a:prstGeom>
        </p:spPr>
        <p:txBody>
          <a:bodyPr spcFirstLastPara="1" vert="horz" wrap="square" lIns="91425" tIns="45700" rIns="91425" bIns="45700" numCol="1" anchor="t" anchorCtr="0" compatLnSpc="1">
            <a:prstTxWarp prst="textNoShape">
              <a:avLst/>
            </a:prstTxWarp>
            <a:noAutofit/>
          </a:bodyPr>
          <a:lstStyle/>
          <a:p>
            <a:pPr marL="0" indent="0"/>
            <a:r>
              <a:rPr lang="fr-FR" dirty="0"/>
              <a:t>TABARO NT. Didier,</a:t>
            </a:r>
          </a:p>
          <a:p>
            <a:pPr marL="0" indent="0"/>
            <a:r>
              <a:rPr lang="en-US" dirty="0"/>
              <a:t>Economist</a:t>
            </a:r>
            <a:r>
              <a:rPr lang="fr-FR" dirty="0"/>
              <a:t> in charge of </a:t>
            </a:r>
            <a:r>
              <a:rPr lang="en-US" dirty="0"/>
              <a:t>Research</a:t>
            </a:r>
            <a:r>
              <a:rPr lang="fr-FR" dirty="0"/>
              <a:t> and </a:t>
            </a:r>
            <a:r>
              <a:rPr lang="en-US" dirty="0"/>
              <a:t>Modeling</a:t>
            </a:r>
            <a:r>
              <a:rPr lang="fr-FR" dirty="0"/>
              <a:t>.</a:t>
            </a:r>
          </a:p>
          <a:p>
            <a:pPr marL="0" indent="0"/>
            <a:r>
              <a:rPr lang="en-US" dirty="0"/>
              <a:t>Macroeconomic</a:t>
            </a:r>
            <a:r>
              <a:rPr lang="fr-FR" dirty="0"/>
              <a:t> </a:t>
            </a:r>
            <a:r>
              <a:rPr lang="en-US" dirty="0"/>
              <a:t>policy</a:t>
            </a:r>
            <a:r>
              <a:rPr lang="fr-FR" dirty="0"/>
              <a:t> </a:t>
            </a:r>
            <a:r>
              <a:rPr lang="en-US" dirty="0"/>
              <a:t>Directorate</a:t>
            </a:r>
            <a:r>
              <a:rPr lang="fr-FR" dirty="0"/>
              <a:t> General.</a:t>
            </a:r>
          </a:p>
          <a:p>
            <a:pPr marL="0" indent="0"/>
            <a:r>
              <a:rPr lang="fr-FR" dirty="0"/>
              <a:t>Ministry of Finance and </a:t>
            </a:r>
            <a:r>
              <a:rPr lang="en-US" dirty="0"/>
              <a:t>Economic</a:t>
            </a:r>
            <a:r>
              <a:rPr lang="fr-FR" dirty="0"/>
              <a:t> </a:t>
            </a:r>
            <a:r>
              <a:rPr lang="en-US" dirty="0"/>
              <a:t>Planning</a:t>
            </a:r>
          </a:p>
        </p:txBody>
      </p:sp>
    </p:spTree>
    <p:extLst>
      <p:ext uri="{BB962C8B-B14F-4D97-AF65-F5344CB8AC3E}">
        <p14:creationId xmlns:p14="http://schemas.microsoft.com/office/powerpoint/2010/main" val="409343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1"/>
            <a:ext cx="9614000" cy="772886"/>
          </a:xfrm>
        </p:spPr>
        <p:txBody>
          <a:bodyPr/>
          <a:lstStyle/>
          <a:p>
            <a:r>
              <a:rPr lang="en-US" dirty="0"/>
              <a:t>Assessing Covid shock: domestic demand </a:t>
            </a:r>
          </a:p>
        </p:txBody>
      </p:sp>
      <p:sp>
        <p:nvSpPr>
          <p:cNvPr id="3" name="Text Placeholder 2"/>
          <p:cNvSpPr>
            <a:spLocks noGrp="1"/>
          </p:cNvSpPr>
          <p:nvPr>
            <p:ph type="body" idx="1"/>
          </p:nvPr>
        </p:nvSpPr>
        <p:spPr>
          <a:xfrm>
            <a:off x="130629" y="892628"/>
            <a:ext cx="11811000" cy="5965371"/>
          </a:xfrm>
        </p:spPr>
        <p:txBody>
          <a:bodyPr/>
          <a:lstStyle/>
          <a:p>
            <a:pPr marL="571500" indent="-342900" algn="just">
              <a:buFont typeface="Arial" panose="020B0604020202020204" pitchFamily="34" charset="0"/>
              <a:buChar char="•"/>
            </a:pPr>
            <a:r>
              <a:rPr lang="en-US" sz="2200" b="1" dirty="0"/>
              <a:t>Shock to exports G&amp;S </a:t>
            </a:r>
            <a:r>
              <a:rPr lang="en-US" sz="2200" dirty="0"/>
              <a:t>assessed at -/-13% of BL GDP, </a:t>
            </a:r>
          </a:p>
          <a:p>
            <a:pPr marL="571500" indent="-342900" algn="just">
              <a:buFont typeface="Arial" panose="020B0604020202020204" pitchFamily="34" charset="0"/>
              <a:buChar char="•"/>
            </a:pPr>
            <a:r>
              <a:rPr lang="en-US" sz="2200" dirty="0"/>
              <a:t>No shock to </a:t>
            </a:r>
            <a:r>
              <a:rPr lang="en-US" sz="2200" b="1" dirty="0"/>
              <a:t>real government demand and private consumption</a:t>
            </a:r>
          </a:p>
          <a:p>
            <a:pPr marL="571500" indent="-342900" algn="just">
              <a:buFont typeface="Arial" panose="020B0604020202020204" pitchFamily="34" charset="0"/>
              <a:buChar char="•"/>
            </a:pPr>
            <a:r>
              <a:rPr lang="en-US" sz="2200" dirty="0"/>
              <a:t>Optimism on private sector resilience, its access to credit facilities: no drop projected for </a:t>
            </a:r>
            <a:r>
              <a:rPr lang="en-US" sz="2200" b="1" dirty="0"/>
              <a:t>real private investment </a:t>
            </a:r>
            <a:r>
              <a:rPr lang="en-US" sz="2200" dirty="0"/>
              <a:t>despite expected drop in FDI and other private inflows</a:t>
            </a:r>
          </a:p>
          <a:p>
            <a:pPr marL="571500" indent="-342900" algn="just">
              <a:buFont typeface="Arial" panose="020B0604020202020204" pitchFamily="34" charset="0"/>
              <a:buChar char="•"/>
            </a:pPr>
            <a:r>
              <a:rPr lang="en-US" sz="2200" dirty="0"/>
              <a:t>Total shock demand side similar to shock supply side </a:t>
            </a:r>
            <a:r>
              <a:rPr lang="en-US" sz="2200" dirty="0">
                <a:solidFill>
                  <a:srgbClr val="C00000"/>
                </a:solidFill>
              </a:rPr>
              <a:t>2020: -9.5% </a:t>
            </a:r>
            <a:r>
              <a:rPr lang="en-US" sz="2200" dirty="0"/>
              <a:t>of BL GDP </a:t>
            </a:r>
          </a:p>
          <a:p>
            <a:pPr marL="571500" indent="-342900" algn="just">
              <a:buFont typeface="Arial" panose="020B0604020202020204" pitchFamily="34" charset="0"/>
              <a:buChar char="•"/>
            </a:pPr>
            <a:r>
              <a:rPr lang="en-US" sz="2200" b="1" dirty="0"/>
              <a:t>Only partial recovery</a:t>
            </a:r>
            <a:r>
              <a:rPr lang="en-US" sz="2200" dirty="0"/>
              <a:t> in supply in 2021-22</a:t>
            </a:r>
          </a:p>
          <a:p>
            <a:pPr marL="571500" indent="-342900" algn="just">
              <a:buFont typeface="Arial" panose="020B0604020202020204" pitchFamily="34" charset="0"/>
              <a:buChar char="•"/>
            </a:pPr>
            <a:r>
              <a:rPr lang="en-US" sz="2200" dirty="0"/>
              <a:t>Comparison of supply-side and demand-side shocks to ensure consistency</a:t>
            </a:r>
          </a:p>
        </p:txBody>
      </p:sp>
      <p:pic>
        <p:nvPicPr>
          <p:cNvPr id="4" name="Picture 3">
            <a:extLst>
              <a:ext uri="{FF2B5EF4-FFF2-40B4-BE49-F238E27FC236}">
                <a16:creationId xmlns:a16="http://schemas.microsoft.com/office/drawing/2014/main" id="{0AB08EC9-EA00-424B-B91D-9BE2F78523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7715" y="3690257"/>
            <a:ext cx="11778342" cy="3080657"/>
          </a:xfrm>
          <a:prstGeom prst="rect">
            <a:avLst/>
          </a:prstGeom>
          <a:noFill/>
          <a:ln>
            <a:noFill/>
          </a:ln>
        </p:spPr>
      </p:pic>
    </p:spTree>
    <p:extLst>
      <p:ext uri="{BB962C8B-B14F-4D97-AF65-F5344CB8AC3E}">
        <p14:creationId xmlns:p14="http://schemas.microsoft.com/office/powerpoint/2010/main" val="7153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76201"/>
            <a:ext cx="9614000" cy="903514"/>
          </a:xfrm>
        </p:spPr>
        <p:txBody>
          <a:bodyPr/>
          <a:lstStyle/>
          <a:p>
            <a:r>
              <a:rPr lang="en-US" sz="3600" b="1" dirty="0">
                <a:solidFill>
                  <a:srgbClr val="073763"/>
                </a:solidFill>
              </a:rPr>
              <a:t>Covid shock scenario: </a:t>
            </a:r>
            <a:r>
              <a:rPr lang="en-US" sz="3200" b="1" dirty="0">
                <a:solidFill>
                  <a:srgbClr val="073763"/>
                </a:solidFill>
              </a:rPr>
              <a:t>economic impact </a:t>
            </a:r>
            <a:endParaRPr lang="en-US" dirty="0"/>
          </a:p>
        </p:txBody>
      </p:sp>
      <p:sp>
        <p:nvSpPr>
          <p:cNvPr id="3" name="Text Placeholder 2"/>
          <p:cNvSpPr>
            <a:spLocks noGrp="1"/>
          </p:cNvSpPr>
          <p:nvPr>
            <p:ph type="body" idx="1"/>
          </p:nvPr>
        </p:nvSpPr>
        <p:spPr>
          <a:xfrm>
            <a:off x="283029" y="1356852"/>
            <a:ext cx="11332028" cy="5337862"/>
          </a:xfrm>
        </p:spPr>
        <p:txBody>
          <a:bodyPr/>
          <a:lstStyle/>
          <a:p>
            <a:pPr marL="571500" indent="-342900" algn="just">
              <a:buFont typeface="Arial" panose="020B0604020202020204" pitchFamily="34" charset="0"/>
              <a:buChar char="•"/>
            </a:pPr>
            <a:r>
              <a:rPr lang="en-US" sz="2200" dirty="0"/>
              <a:t>Real GDP -/-2% (or -/-8.6% vis-a-vis BL) from H&amp;R and travel, trade, other services, mining, more than manufacturing; services hardest hit (and thus employment)</a:t>
            </a:r>
          </a:p>
          <a:p>
            <a:pPr marL="571500" indent="-342900" algn="just">
              <a:buFont typeface="Arial" panose="020B0604020202020204" pitchFamily="34" charset="0"/>
              <a:buChar char="•"/>
            </a:pPr>
            <a:endParaRPr lang="en-US" sz="2200" dirty="0"/>
          </a:p>
          <a:p>
            <a:pPr marL="228600" indent="0"/>
            <a:endParaRPr lang="en-US" sz="2400" dirty="0"/>
          </a:p>
        </p:txBody>
      </p:sp>
      <p:pic>
        <p:nvPicPr>
          <p:cNvPr id="5" name="Picture 4">
            <a:extLst>
              <a:ext uri="{FF2B5EF4-FFF2-40B4-BE49-F238E27FC236}">
                <a16:creationId xmlns:a16="http://schemas.microsoft.com/office/drawing/2014/main" id="{D9CBDB15-4D9A-4E96-81E4-4CE9DF3B33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1114" y="2462981"/>
            <a:ext cx="10363200" cy="3992247"/>
          </a:xfrm>
          <a:prstGeom prst="rect">
            <a:avLst/>
          </a:prstGeom>
          <a:noFill/>
          <a:ln>
            <a:noFill/>
          </a:ln>
        </p:spPr>
      </p:pic>
    </p:spTree>
    <p:extLst>
      <p:ext uri="{BB962C8B-B14F-4D97-AF65-F5344CB8AC3E}">
        <p14:creationId xmlns:p14="http://schemas.microsoft.com/office/powerpoint/2010/main" val="200974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76201"/>
            <a:ext cx="9614000" cy="903514"/>
          </a:xfrm>
        </p:spPr>
        <p:txBody>
          <a:bodyPr/>
          <a:lstStyle/>
          <a:p>
            <a:r>
              <a:rPr lang="en-US" sz="3600" b="1" dirty="0">
                <a:solidFill>
                  <a:srgbClr val="073763"/>
                </a:solidFill>
              </a:rPr>
              <a:t>Covid shock scenario: </a:t>
            </a:r>
            <a:r>
              <a:rPr lang="en-US" sz="3200" b="1" dirty="0">
                <a:solidFill>
                  <a:srgbClr val="073763"/>
                </a:solidFill>
              </a:rPr>
              <a:t>economic impact </a:t>
            </a:r>
            <a:endParaRPr lang="en-US" dirty="0"/>
          </a:p>
        </p:txBody>
      </p:sp>
      <p:sp>
        <p:nvSpPr>
          <p:cNvPr id="3" name="Text Placeholder 2"/>
          <p:cNvSpPr>
            <a:spLocks noGrp="1"/>
          </p:cNvSpPr>
          <p:nvPr>
            <p:ph type="body" idx="1"/>
          </p:nvPr>
        </p:nvSpPr>
        <p:spPr>
          <a:xfrm>
            <a:off x="283029" y="979714"/>
            <a:ext cx="11332028" cy="5715000"/>
          </a:xfrm>
        </p:spPr>
        <p:txBody>
          <a:bodyPr/>
          <a:lstStyle/>
          <a:p>
            <a:pPr marL="571500" indent="-342900" algn="just">
              <a:buFont typeface="Arial" panose="020B0604020202020204" pitchFamily="34" charset="0"/>
              <a:buChar char="•"/>
            </a:pPr>
            <a:r>
              <a:rPr lang="en-US" sz="2200" dirty="0"/>
              <a:t>Large worsening in Resource Balance: a 40% drop in exports G&amp;S in US$ (vis-à-vis 2019) only partly offset by a 20% drop in imports of G&amp;S in US$</a:t>
            </a:r>
          </a:p>
          <a:p>
            <a:pPr marL="571500" indent="-342900" algn="just">
              <a:buFont typeface="Arial" panose="020B0604020202020204" pitchFamily="34" charset="0"/>
              <a:buChar char="•"/>
            </a:pPr>
            <a:r>
              <a:rPr lang="en-US" sz="2200" dirty="0"/>
              <a:t>This reflects the keeping up of domestic demand (real government consumption and investment grow as in BL, an optimistic projection for private investment, and private consumption), such that the drop in GDP is largely matched by drop in RB</a:t>
            </a:r>
          </a:p>
          <a:p>
            <a:pPr marL="228600" indent="0"/>
            <a:endParaRPr lang="en-US" sz="2400" dirty="0"/>
          </a:p>
        </p:txBody>
      </p:sp>
      <p:pic>
        <p:nvPicPr>
          <p:cNvPr id="4" name="Picture 3">
            <a:extLst>
              <a:ext uri="{FF2B5EF4-FFF2-40B4-BE49-F238E27FC236}">
                <a16:creationId xmlns:a16="http://schemas.microsoft.com/office/drawing/2014/main" id="{9F5C7101-9E1B-4485-9103-7633158918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7828" y="3178629"/>
            <a:ext cx="11136085" cy="3233057"/>
          </a:xfrm>
          <a:prstGeom prst="rect">
            <a:avLst/>
          </a:prstGeom>
          <a:noFill/>
          <a:ln>
            <a:noFill/>
          </a:ln>
        </p:spPr>
      </p:pic>
    </p:spTree>
    <p:extLst>
      <p:ext uri="{BB962C8B-B14F-4D97-AF65-F5344CB8AC3E}">
        <p14:creationId xmlns:p14="http://schemas.microsoft.com/office/powerpoint/2010/main" val="208173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97971"/>
            <a:ext cx="9614000" cy="849086"/>
          </a:xfrm>
        </p:spPr>
        <p:txBody>
          <a:bodyPr/>
          <a:lstStyle/>
          <a:p>
            <a:r>
              <a:rPr lang="en-US" sz="3600" b="1" dirty="0">
                <a:solidFill>
                  <a:srgbClr val="073763"/>
                </a:solidFill>
              </a:rPr>
              <a:t>Covid shock scenario: </a:t>
            </a:r>
            <a:r>
              <a:rPr lang="en-US" sz="3200" b="1" dirty="0">
                <a:solidFill>
                  <a:srgbClr val="073763"/>
                </a:solidFill>
              </a:rPr>
              <a:t>economic impact</a:t>
            </a:r>
            <a:endParaRPr lang="en-US" dirty="0"/>
          </a:p>
        </p:txBody>
      </p:sp>
      <p:sp>
        <p:nvSpPr>
          <p:cNvPr id="3" name="Text Placeholder 2"/>
          <p:cNvSpPr>
            <a:spLocks noGrp="1"/>
          </p:cNvSpPr>
          <p:nvPr>
            <p:ph type="body" idx="1"/>
          </p:nvPr>
        </p:nvSpPr>
        <p:spPr>
          <a:xfrm>
            <a:off x="370114" y="1055914"/>
            <a:ext cx="11527972" cy="5153157"/>
          </a:xfrm>
        </p:spPr>
        <p:txBody>
          <a:bodyPr/>
          <a:lstStyle/>
          <a:p>
            <a:pPr marL="571500" indent="-342900" algn="just">
              <a:buFont typeface="Arial" panose="020B0604020202020204" pitchFamily="34" charset="0"/>
              <a:buChar char="•"/>
            </a:pPr>
            <a:r>
              <a:rPr lang="en-US" sz="2200" dirty="0"/>
              <a:t>Government deficit ratio (excl. grants) increases by over 2.5%. of GDP vis-à-vis BL due to revenue losses (down-cycle) and lower nominal GDP, before response measures. </a:t>
            </a:r>
          </a:p>
          <a:p>
            <a:pPr marL="571500" indent="-342900" algn="just">
              <a:buFont typeface="Arial" panose="020B0604020202020204" pitchFamily="34" charset="0"/>
              <a:buChar char="•"/>
            </a:pPr>
            <a:r>
              <a:rPr lang="en-US" sz="2200" dirty="0"/>
              <a:t>In the absence of foreign financing (not yet mobilized), the financing gap (2% of GDP) would need to be do domestically financed, worsening the private sector S-I situation</a:t>
            </a:r>
          </a:p>
          <a:p>
            <a:endParaRPr lang="en-US" dirty="0"/>
          </a:p>
        </p:txBody>
      </p:sp>
      <p:pic>
        <p:nvPicPr>
          <p:cNvPr id="8" name="Picture 7">
            <a:extLst>
              <a:ext uri="{FF2B5EF4-FFF2-40B4-BE49-F238E27FC236}">
                <a16:creationId xmlns:a16="http://schemas.microsoft.com/office/drawing/2014/main" id="{0152E8BA-5B09-44B4-9FF5-CFB44195D4C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6057" y="3167743"/>
            <a:ext cx="11223171" cy="3374572"/>
          </a:xfrm>
          <a:prstGeom prst="rect">
            <a:avLst/>
          </a:prstGeom>
          <a:noFill/>
          <a:ln>
            <a:noFill/>
          </a:ln>
        </p:spPr>
      </p:pic>
    </p:spTree>
    <p:extLst>
      <p:ext uri="{BB962C8B-B14F-4D97-AF65-F5344CB8AC3E}">
        <p14:creationId xmlns:p14="http://schemas.microsoft.com/office/powerpoint/2010/main" val="4202622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238" y="-141514"/>
            <a:ext cx="9614000" cy="1104954"/>
          </a:xfrm>
        </p:spPr>
        <p:txBody>
          <a:bodyPr/>
          <a:lstStyle/>
          <a:p>
            <a:r>
              <a:rPr lang="en-US" sz="3600" b="1" dirty="0">
                <a:solidFill>
                  <a:srgbClr val="073763"/>
                </a:solidFill>
              </a:rPr>
              <a:t>Covid shock scenario: </a:t>
            </a:r>
            <a:r>
              <a:rPr lang="en-US" sz="3200" b="1" dirty="0">
                <a:solidFill>
                  <a:srgbClr val="073763"/>
                </a:solidFill>
              </a:rPr>
              <a:t>economic impact </a:t>
            </a:r>
            <a:endParaRPr lang="en-US" dirty="0"/>
          </a:p>
        </p:txBody>
      </p:sp>
      <p:sp>
        <p:nvSpPr>
          <p:cNvPr id="3" name="Text Placeholder 2"/>
          <p:cNvSpPr>
            <a:spLocks noGrp="1"/>
          </p:cNvSpPr>
          <p:nvPr>
            <p:ph type="body" idx="1"/>
          </p:nvPr>
        </p:nvSpPr>
        <p:spPr>
          <a:xfrm>
            <a:off x="119743" y="924438"/>
            <a:ext cx="11538856" cy="5933562"/>
          </a:xfrm>
        </p:spPr>
        <p:txBody>
          <a:bodyPr/>
          <a:lstStyle/>
          <a:p>
            <a:pPr marL="571500" indent="-342900">
              <a:buFont typeface="Arial" panose="020B0604020202020204" pitchFamily="34" charset="0"/>
              <a:buChar char="•"/>
            </a:pPr>
            <a:r>
              <a:rPr lang="en-US" sz="2200" dirty="0"/>
              <a:t>Current Account worsens beyond the RB due to the projected 50% drop in private non-budgetary transfers (steeper for remittances), in total by 3½%. of GDP. </a:t>
            </a:r>
          </a:p>
          <a:p>
            <a:pPr marL="571500" indent="-342900">
              <a:buFont typeface="Arial" panose="020B0604020202020204" pitchFamily="34" charset="0"/>
              <a:buChar char="•"/>
            </a:pPr>
            <a:r>
              <a:rPr lang="en-US" sz="2200" dirty="0"/>
              <a:t>Expected drop in net private inflows (incl. FDI) combined with the government financing gap (domestic borrowing) generates a large BoP deficit and drop in NFA. </a:t>
            </a:r>
          </a:p>
          <a:p>
            <a:pPr marL="571500" indent="-342900">
              <a:buFont typeface="Arial" panose="020B0604020202020204" pitchFamily="34" charset="0"/>
              <a:buChar char="•"/>
            </a:pPr>
            <a:r>
              <a:rPr lang="en-US" sz="2200" dirty="0"/>
              <a:t>It implies a large worsening of the S-I balance: reflecting government deficit and private sector widening excess of investment over domestic savings.</a:t>
            </a:r>
          </a:p>
          <a:p>
            <a:endParaRPr lang="en-US" sz="2200" dirty="0"/>
          </a:p>
        </p:txBody>
      </p:sp>
      <p:pic>
        <p:nvPicPr>
          <p:cNvPr id="4" name="Picture 3">
            <a:extLst>
              <a:ext uri="{FF2B5EF4-FFF2-40B4-BE49-F238E27FC236}">
                <a16:creationId xmlns:a16="http://schemas.microsoft.com/office/drawing/2014/main" id="{85E81F1A-1248-433F-9888-D63FFF6DB2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743" y="3298372"/>
            <a:ext cx="11179627" cy="3439886"/>
          </a:xfrm>
          <a:prstGeom prst="rect">
            <a:avLst/>
          </a:prstGeom>
          <a:noFill/>
          <a:ln>
            <a:noFill/>
          </a:ln>
        </p:spPr>
      </p:pic>
    </p:spTree>
    <p:extLst>
      <p:ext uri="{BB962C8B-B14F-4D97-AF65-F5344CB8AC3E}">
        <p14:creationId xmlns:p14="http://schemas.microsoft.com/office/powerpoint/2010/main" val="229808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Assessing Economic Policy Response</a:t>
            </a:r>
          </a:p>
        </p:txBody>
      </p:sp>
      <p:sp>
        <p:nvSpPr>
          <p:cNvPr id="3" name="Text Placeholder 2"/>
          <p:cNvSpPr>
            <a:spLocks noGrp="1"/>
          </p:cNvSpPr>
          <p:nvPr>
            <p:ph type="body" idx="1"/>
          </p:nvPr>
        </p:nvSpPr>
        <p:spPr>
          <a:xfrm>
            <a:off x="816267" y="1208314"/>
            <a:ext cx="10352000" cy="5442857"/>
          </a:xfrm>
        </p:spPr>
        <p:txBody>
          <a:bodyPr/>
          <a:lstStyle/>
          <a:p>
            <a:pPr marL="228600" lvl="1" indent="0"/>
            <a:r>
              <a:rPr lang="en-US" sz="2200" b="1" dirty="0"/>
              <a:t>Fiscal response/impulse </a:t>
            </a:r>
            <a:r>
              <a:rPr lang="en-US" sz="2200" dirty="0"/>
              <a:t>as of October 2020 PCI-3 review, Budget 2020/21”</a:t>
            </a:r>
          </a:p>
          <a:p>
            <a:pPr marL="228600" lvl="1" indent="0"/>
            <a:r>
              <a:rPr lang="en-US" sz="2200" dirty="0"/>
              <a:t> </a:t>
            </a:r>
            <a:r>
              <a:rPr lang="en-US" sz="2200" dirty="0">
                <a:sym typeface="Wingdings" panose="05000000000000000000" pitchFamily="2" charset="2"/>
              </a:rPr>
              <a:t> </a:t>
            </a:r>
            <a:r>
              <a:rPr lang="en-US" sz="2200" b="1" dirty="0">
                <a:solidFill>
                  <a:srgbClr val="002060"/>
                </a:solidFill>
              </a:rPr>
              <a:t>change in deficit (excl. grants) compared to BL</a:t>
            </a:r>
          </a:p>
          <a:p>
            <a:pPr marL="228600" lvl="1" indent="0"/>
            <a:r>
              <a:rPr lang="en-US" sz="2200" dirty="0"/>
              <a:t>    </a:t>
            </a:r>
            <a:r>
              <a:rPr lang="en-US" dirty="0"/>
              <a:t>though fiscal measures for 2019/20 programmed during Q2 2020 and </a:t>
            </a:r>
          </a:p>
          <a:p>
            <a:pPr marL="228600" lvl="1" indent="0">
              <a:spcBef>
                <a:spcPts val="0"/>
              </a:spcBef>
            </a:pPr>
            <a:r>
              <a:rPr lang="en-US" dirty="0"/>
              <a:t>     several further measures added for 2020/21 since Oct 2020</a:t>
            </a:r>
          </a:p>
          <a:p>
            <a:pPr marL="228600" lvl="1" indent="0">
              <a:spcBef>
                <a:spcPts val="0"/>
              </a:spcBef>
            </a:pPr>
            <a:endParaRPr lang="en-US" b="1" dirty="0">
              <a:solidFill>
                <a:schemeClr val="accent6">
                  <a:lumMod val="75000"/>
                </a:schemeClr>
              </a:solidFill>
              <a:latin typeface="+mj-lt"/>
            </a:endParaRPr>
          </a:p>
          <a:p>
            <a:pPr marL="228600" lvl="1" indent="0">
              <a:spcBef>
                <a:spcPts val="0"/>
              </a:spcBef>
              <a:spcAft>
                <a:spcPts val="600"/>
              </a:spcAft>
            </a:pPr>
            <a:r>
              <a:rPr lang="en-US" b="1" dirty="0">
                <a:solidFill>
                  <a:schemeClr val="accent6">
                    <a:lumMod val="75000"/>
                  </a:schemeClr>
                </a:solidFill>
                <a:latin typeface="+mj-lt"/>
              </a:rPr>
              <a:t>Fiscal policy response measures 2019-2021 included:</a:t>
            </a:r>
          </a:p>
          <a:p>
            <a:pPr marL="57150" marR="0" indent="-285750">
              <a:lnSpc>
                <a:spcPct val="107000"/>
              </a:lnSpc>
              <a:spcBef>
                <a:spcPts val="0"/>
              </a:spcBef>
              <a:spcAft>
                <a:spcPts val="600"/>
              </a:spcAft>
              <a:buFont typeface="Courier New" panose="02070309020205020404" pitchFamily="49" charset="0"/>
              <a:buChar char="o"/>
            </a:pPr>
            <a:r>
              <a:rPr lang="en-US"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health measures (medicine, PPEs, quarantine centers,…)</a:t>
            </a:r>
          </a:p>
          <a:p>
            <a:pPr marL="57150" marR="0" indent="-285750">
              <a:lnSpc>
                <a:spcPct val="107000"/>
              </a:lnSpc>
              <a:spcBef>
                <a:spcPts val="0"/>
              </a:spcBef>
              <a:spcAft>
                <a:spcPts val="600"/>
              </a:spcAft>
              <a:buFont typeface="Courier New" panose="02070309020205020404" pitchFamily="49" charset="0"/>
              <a:buChar char="o"/>
            </a:pPr>
            <a:r>
              <a:rPr lang="en-US"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education (additional classrooms, teacher salaries,…) </a:t>
            </a:r>
          </a:p>
          <a:p>
            <a:pPr marL="57150" marR="0" indent="-285750">
              <a:lnSpc>
                <a:spcPct val="107000"/>
              </a:lnSpc>
              <a:spcBef>
                <a:spcPts val="0"/>
              </a:spcBef>
              <a:spcAft>
                <a:spcPts val="600"/>
              </a:spcAft>
              <a:buFont typeface="Courier New" panose="02070309020205020404" pitchFamily="49" charset="0"/>
              <a:buChar char="o"/>
            </a:pPr>
            <a:r>
              <a:rPr lang="en-US"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support vulnerable households (VUP, public works, farm inputs, food/cash distr.,…)</a:t>
            </a:r>
          </a:p>
          <a:p>
            <a:pPr marL="57150" marR="0" indent="-285750">
              <a:lnSpc>
                <a:spcPct val="107000"/>
              </a:lnSpc>
              <a:spcBef>
                <a:spcPts val="0"/>
              </a:spcBef>
              <a:spcAft>
                <a:spcPts val="600"/>
              </a:spcAft>
              <a:buFont typeface="Courier New" panose="02070309020205020404" pitchFamily="49" charset="0"/>
              <a:buChar char="o"/>
            </a:pPr>
            <a:r>
              <a:rPr lang="en-US"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subsidies vulnerable enterprises (hotels &amp; restaurants, transport sector,…) </a:t>
            </a:r>
          </a:p>
          <a:p>
            <a:pPr marL="57150" marR="0" indent="-285750">
              <a:lnSpc>
                <a:spcPct val="107000"/>
              </a:lnSpc>
              <a:spcBef>
                <a:spcPts val="0"/>
              </a:spcBef>
              <a:spcAft>
                <a:spcPts val="600"/>
              </a:spcAft>
              <a:buFont typeface="Courier New" panose="02070309020205020404" pitchFamily="49" charset="0"/>
              <a:buChar char="o"/>
            </a:pPr>
            <a:r>
              <a:rPr lang="en-US"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subsidized loans for enterprises (incl. through economic Recovery Fund, ERF)</a:t>
            </a:r>
          </a:p>
          <a:p>
            <a:pPr marL="0" marR="0">
              <a:lnSpc>
                <a:spcPct val="107000"/>
              </a:lnSpc>
              <a:spcBef>
                <a:spcPts val="0"/>
              </a:spcBef>
              <a:spcAft>
                <a:spcPts val="600"/>
              </a:spcAft>
            </a:pPr>
            <a:r>
              <a:rPr lang="en-US" b="1" dirty="0">
                <a:solidFill>
                  <a:schemeClr val="accent6">
                    <a:lumMod val="75000"/>
                  </a:schemeClr>
                </a:solidFill>
                <a:effectLst/>
                <a:latin typeface="+mj-lt"/>
                <a:ea typeface="Times New Roman" panose="02020603050405020304" pitchFamily="18" charset="0"/>
                <a:cs typeface="Times New Roman" panose="02020603050405020304" pitchFamily="18" charset="0"/>
              </a:rPr>
              <a:t>economic stimulus: </a:t>
            </a:r>
          </a:p>
          <a:p>
            <a:pPr marL="57150" marR="0" indent="-285750">
              <a:lnSpc>
                <a:spcPct val="107000"/>
              </a:lnSpc>
              <a:spcBef>
                <a:spcPts val="0"/>
              </a:spcBef>
              <a:spcAft>
                <a:spcPts val="600"/>
              </a:spcAft>
              <a:buFont typeface="Courier New" panose="02070309020205020404" pitchFamily="49" charset="0"/>
              <a:buChar char="o"/>
            </a:pPr>
            <a:r>
              <a:rPr lang="en-US"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side effect of mitigation: maintain demand, public investment (public works)</a:t>
            </a:r>
          </a:p>
          <a:p>
            <a:pPr marL="57150" marR="0" indent="-285750">
              <a:lnSpc>
                <a:spcPct val="107000"/>
              </a:lnSpc>
              <a:spcBef>
                <a:spcPts val="0"/>
              </a:spcBef>
              <a:spcAft>
                <a:spcPts val="600"/>
              </a:spcAft>
              <a:buFont typeface="Courier New" panose="02070309020205020404" pitchFamily="49" charset="0"/>
              <a:buChar char="o"/>
            </a:pPr>
            <a:endParaRPr lang="en-US"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a:lnSpc>
                <a:spcPct val="107000"/>
              </a:lnSpc>
              <a:spcBef>
                <a:spcPts val="0"/>
              </a:spcBef>
              <a:spcAft>
                <a:spcPts val="600"/>
              </a:spcAft>
            </a:pPr>
            <a:r>
              <a:rPr lang="en-US" b="1" dirty="0">
                <a:latin typeface="+mj-lt"/>
                <a:cs typeface="Times New Roman" panose="02020603050405020304" pitchFamily="18" charset="0"/>
              </a:rPr>
              <a:t>pm Monetary and financial response measures: expansionary</a:t>
            </a:r>
          </a:p>
        </p:txBody>
      </p:sp>
    </p:spTree>
    <p:extLst>
      <p:ext uri="{BB962C8B-B14F-4D97-AF65-F5344CB8AC3E}">
        <p14:creationId xmlns:p14="http://schemas.microsoft.com/office/powerpoint/2010/main" val="495044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Fiscal Policy Response</a:t>
            </a:r>
          </a:p>
        </p:txBody>
      </p:sp>
      <p:sp>
        <p:nvSpPr>
          <p:cNvPr id="3" name="Text Placeholder 2"/>
          <p:cNvSpPr>
            <a:spLocks noGrp="1"/>
          </p:cNvSpPr>
          <p:nvPr>
            <p:ph type="body" idx="1"/>
          </p:nvPr>
        </p:nvSpPr>
        <p:spPr>
          <a:xfrm>
            <a:off x="544286" y="1316324"/>
            <a:ext cx="10623981" cy="5193333"/>
          </a:xfrm>
        </p:spPr>
        <p:txBody>
          <a:bodyPr/>
          <a:lstStyle/>
          <a:p>
            <a:endParaRPr lang="en-US" dirty="0"/>
          </a:p>
        </p:txBody>
      </p:sp>
      <p:pic>
        <p:nvPicPr>
          <p:cNvPr id="5" name="Picture 4">
            <a:extLst>
              <a:ext uri="{FF2B5EF4-FFF2-40B4-BE49-F238E27FC236}">
                <a16:creationId xmlns:a16="http://schemas.microsoft.com/office/drawing/2014/main" id="{ECDCBA2B-9541-427B-A06A-F4B30CDD43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5170" y="1317171"/>
            <a:ext cx="10765973" cy="5203372"/>
          </a:xfrm>
          <a:prstGeom prst="rect">
            <a:avLst/>
          </a:prstGeom>
          <a:noFill/>
          <a:ln>
            <a:noFill/>
          </a:ln>
        </p:spPr>
      </p:pic>
    </p:spTree>
    <p:extLst>
      <p:ext uri="{BB962C8B-B14F-4D97-AF65-F5344CB8AC3E}">
        <p14:creationId xmlns:p14="http://schemas.microsoft.com/office/powerpoint/2010/main" val="3513596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1"/>
            <a:ext cx="9614000" cy="903514"/>
          </a:xfrm>
        </p:spPr>
        <p:txBody>
          <a:bodyPr/>
          <a:lstStyle/>
          <a:p>
            <a:r>
              <a:rPr lang="en-US" dirty="0"/>
              <a:t>Assessing Fiscal Impulse </a:t>
            </a:r>
            <a:r>
              <a:rPr lang="en-US" sz="2800" dirty="0"/>
              <a:t>(Oct. 2020)</a:t>
            </a:r>
          </a:p>
        </p:txBody>
      </p:sp>
      <p:sp>
        <p:nvSpPr>
          <p:cNvPr id="3" name="Text Placeholder 2"/>
          <p:cNvSpPr>
            <a:spLocks noGrp="1"/>
          </p:cNvSpPr>
          <p:nvPr>
            <p:ph type="body" idx="1"/>
          </p:nvPr>
        </p:nvSpPr>
        <p:spPr>
          <a:xfrm>
            <a:off x="370113" y="1055914"/>
            <a:ext cx="10994571" cy="5551714"/>
          </a:xfrm>
        </p:spPr>
        <p:txBody>
          <a:bodyPr/>
          <a:lstStyle/>
          <a:p>
            <a:pPr marL="571500" indent="-342900" algn="just">
              <a:buFont typeface="Arial" panose="020B0604020202020204" pitchFamily="34" charset="0"/>
              <a:buChar char="•"/>
            </a:pPr>
            <a:r>
              <a:rPr lang="en-US" sz="2200" b="1" dirty="0"/>
              <a:t>Fiscal impulse </a:t>
            </a:r>
            <a:r>
              <a:rPr lang="en-US" sz="2200" dirty="0"/>
              <a:t>assessed at average 2.5% of BL GDP p.y. for 3 years</a:t>
            </a:r>
          </a:p>
          <a:p>
            <a:pPr marL="228600" indent="0" algn="just"/>
            <a:r>
              <a:rPr lang="en-US" sz="2200" dirty="0"/>
              <a:t>       spending peak 2020/21: time needed to implement measures (esp. ERF)</a:t>
            </a:r>
          </a:p>
          <a:p>
            <a:pPr marL="228600" indent="0" algn="just"/>
            <a:r>
              <a:rPr lang="en-US" sz="2200" dirty="0"/>
              <a:t>       Increases since then (for 2020/21): fiscal impulse averages 3% p.y. for 3 years</a:t>
            </a:r>
          </a:p>
          <a:p>
            <a:pPr marL="571500" indent="-342900" algn="just">
              <a:buFont typeface="Arial" panose="020B0604020202020204" pitchFamily="34" charset="0"/>
              <a:buChar char="•"/>
            </a:pPr>
            <a:r>
              <a:rPr lang="en-US" sz="2200" b="1" dirty="0"/>
              <a:t>Covid-related deficit</a:t>
            </a:r>
            <a:r>
              <a:rPr lang="en-US" sz="2200" dirty="0"/>
              <a:t> 4% of BL GDP, in part offset by lower capital spending </a:t>
            </a:r>
          </a:p>
          <a:p>
            <a:pPr marL="571500" indent="-342900" algn="just">
              <a:buFont typeface="Arial" panose="020B0604020202020204" pitchFamily="34" charset="0"/>
              <a:buChar char="•"/>
            </a:pPr>
            <a:r>
              <a:rPr lang="en-US" sz="2200" b="1" dirty="0"/>
              <a:t>Covid spending</a:t>
            </a:r>
            <a:r>
              <a:rPr lang="en-US" sz="2200" dirty="0"/>
              <a:t> about half net lending, one quarter current, one quarter capital</a:t>
            </a:r>
          </a:p>
          <a:p>
            <a:pPr marL="571500" indent="-342900" algn="just">
              <a:buFont typeface="Arial" panose="020B0604020202020204" pitchFamily="34" charset="0"/>
              <a:buChar char="•"/>
            </a:pPr>
            <a:r>
              <a:rPr lang="en-US" sz="2200" dirty="0"/>
              <a:t>Covid </a:t>
            </a:r>
            <a:r>
              <a:rPr lang="en-US" sz="2200" b="1" dirty="0"/>
              <a:t>current/capital </a:t>
            </a:r>
            <a:r>
              <a:rPr lang="en-US" sz="2200" dirty="0"/>
              <a:t>spending: ¼ health, almost ½ education, </a:t>
            </a:r>
            <a:r>
              <a:rPr lang="en-US" sz="1600" dirty="0"/>
              <a:t>1/3</a:t>
            </a:r>
            <a:r>
              <a:rPr lang="en-US" sz="2200" dirty="0"/>
              <a:t> hhold support</a:t>
            </a:r>
          </a:p>
          <a:p>
            <a:pPr marL="571500" indent="-342900" algn="just">
              <a:buFont typeface="Arial" panose="020B0604020202020204" pitchFamily="34" charset="0"/>
              <a:buChar char="•"/>
            </a:pPr>
            <a:r>
              <a:rPr lang="en-US" sz="2200" b="1" dirty="0"/>
              <a:t>Financing: </a:t>
            </a:r>
            <a:r>
              <a:rPr lang="en-US" sz="2200" dirty="0"/>
              <a:t>foreign grants (+0.7% of BL GDP) and borrowing 2.3% of BL GDP, (more in 2019/20 4.3% of GDP, negative domestic financing for later use)</a:t>
            </a:r>
          </a:p>
          <a:p>
            <a:pPr marL="571500" indent="-342900" algn="just">
              <a:buFont typeface="Arial" panose="020B0604020202020204" pitchFamily="34" charset="0"/>
              <a:buChar char="•"/>
            </a:pPr>
            <a:endParaRPr lang="en-US" sz="2200" dirty="0"/>
          </a:p>
          <a:p>
            <a:pPr marL="228600" indent="0" algn="just"/>
            <a:endParaRPr lang="en-US" sz="2200" dirty="0"/>
          </a:p>
          <a:p>
            <a:pPr marL="571500" indent="-342900" algn="just">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3E3A4637-D10F-44E2-88ED-76E2ACC1FD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7943" y="4288971"/>
            <a:ext cx="10570028" cy="2492829"/>
          </a:xfrm>
          <a:prstGeom prst="rect">
            <a:avLst/>
          </a:prstGeom>
          <a:noFill/>
          <a:ln>
            <a:noFill/>
          </a:ln>
        </p:spPr>
      </p:pic>
    </p:spTree>
    <p:extLst>
      <p:ext uri="{BB962C8B-B14F-4D97-AF65-F5344CB8AC3E}">
        <p14:creationId xmlns:p14="http://schemas.microsoft.com/office/powerpoint/2010/main" val="194510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Impulse: expected impact on GDP </a:t>
            </a:r>
          </a:p>
        </p:txBody>
      </p:sp>
      <p:sp>
        <p:nvSpPr>
          <p:cNvPr id="3" name="Text Placeholder 2"/>
          <p:cNvSpPr>
            <a:spLocks noGrp="1"/>
          </p:cNvSpPr>
          <p:nvPr>
            <p:ph type="body" idx="1"/>
          </p:nvPr>
        </p:nvSpPr>
        <p:spPr>
          <a:xfrm>
            <a:off x="816267" y="1316324"/>
            <a:ext cx="10352000" cy="4540189"/>
          </a:xfrm>
        </p:spPr>
        <p:txBody>
          <a:bodyPr/>
          <a:lstStyle/>
          <a:p>
            <a:pPr marL="114300" marR="0" indent="-342900">
              <a:lnSpc>
                <a:spcPct val="107000"/>
              </a:lnSpc>
              <a:spcBef>
                <a:spcPts val="0"/>
              </a:spcBef>
              <a:spcAft>
                <a:spcPts val="800"/>
              </a:spcAft>
              <a:buFont typeface="Arial" panose="020B0604020202020204" pitchFamily="34" charset="0"/>
              <a:buChar char="•"/>
            </a:pPr>
            <a:r>
              <a:rPr lang="en-US" sz="2200" dirty="0">
                <a:solidFill>
                  <a:schemeClr val="accent6">
                    <a:lumMod val="75000"/>
                  </a:schemeClr>
                </a:solidFill>
              </a:rPr>
              <a:t>Stimulus effect of fiscal response expected to be small:</a:t>
            </a:r>
          </a:p>
          <a:p>
            <a:pPr marL="0" marR="0" indent="0">
              <a:lnSpc>
                <a:spcPct val="107000"/>
              </a:lnSpc>
              <a:spcBef>
                <a:spcPts val="0"/>
              </a:spcBef>
              <a:spcAft>
                <a:spcPts val="800"/>
              </a:spcAft>
            </a:pPr>
            <a:r>
              <a:rPr lang="en-US" sz="2200" dirty="0">
                <a:solidFill>
                  <a:schemeClr val="accent6">
                    <a:lumMod val="75000"/>
                  </a:schemeClr>
                </a:solidFill>
              </a:rPr>
              <a:t>        high import component of health spending</a:t>
            </a:r>
          </a:p>
          <a:p>
            <a:pPr marL="0" marR="0" indent="0">
              <a:lnSpc>
                <a:spcPct val="107000"/>
              </a:lnSpc>
              <a:spcBef>
                <a:spcPts val="0"/>
              </a:spcBef>
              <a:spcAft>
                <a:spcPts val="800"/>
              </a:spcAft>
            </a:pPr>
            <a:r>
              <a:rPr lang="en-US" sz="2200" dirty="0">
                <a:solidFill>
                  <a:schemeClr val="accent6">
                    <a:lumMod val="75000"/>
                  </a:schemeClr>
                </a:solidFill>
              </a:rPr>
              <a:t>        preventing losses/bankruptcy/borrowing by enterprises,…</a:t>
            </a:r>
          </a:p>
          <a:p>
            <a:pPr marL="114300" marR="0" indent="-342900">
              <a:lnSpc>
                <a:spcPct val="107000"/>
              </a:lnSpc>
              <a:spcBef>
                <a:spcPts val="0"/>
              </a:spcBef>
              <a:spcAft>
                <a:spcPts val="800"/>
              </a:spcAft>
              <a:buFont typeface="Arial" panose="020B0604020202020204" pitchFamily="34" charset="0"/>
              <a:buChar char="•"/>
            </a:pPr>
            <a:r>
              <a:rPr lang="en-US" sz="2200" dirty="0">
                <a:solidFill>
                  <a:schemeClr val="accent6">
                    <a:lumMod val="75000"/>
                  </a:schemeClr>
                </a:solidFill>
              </a:rPr>
              <a:t>Fiscal response and monetary expansion initially estimated to generate GDP growth of +2% in 2020 (instead of -2% without fiscal response)</a:t>
            </a:r>
          </a:p>
          <a:p>
            <a:pPr marL="114300" marR="0" indent="-342900">
              <a:lnSpc>
                <a:spcPct val="107000"/>
              </a:lnSpc>
              <a:spcBef>
                <a:spcPts val="0"/>
              </a:spcBef>
              <a:spcAft>
                <a:spcPts val="800"/>
              </a:spcAft>
              <a:buFont typeface="Arial" panose="020B0604020202020204" pitchFamily="34" charset="0"/>
              <a:buChar char="•"/>
            </a:pPr>
            <a:r>
              <a:rPr lang="en-US" sz="2200" dirty="0">
                <a:solidFill>
                  <a:schemeClr val="accent6">
                    <a:lumMod val="75000"/>
                  </a:schemeClr>
                </a:solidFill>
              </a:rPr>
              <a:t>But lockdown effect in Q2 turned out more severe and longer, implying more protracted recovery in Q3-Q4, GDP projection revised down in October 2020</a:t>
            </a:r>
          </a:p>
          <a:p>
            <a:pPr marL="114300" marR="0" indent="-342900">
              <a:lnSpc>
                <a:spcPct val="107000"/>
              </a:lnSpc>
              <a:spcBef>
                <a:spcPts val="0"/>
              </a:spcBef>
              <a:spcAft>
                <a:spcPts val="800"/>
              </a:spcAft>
              <a:buFont typeface="Arial" panose="020B0604020202020204" pitchFamily="34" charset="0"/>
              <a:buChar char="•"/>
            </a:pPr>
            <a:r>
              <a:rPr lang="en-US" sz="2200" dirty="0">
                <a:solidFill>
                  <a:schemeClr val="accent6">
                    <a:lumMod val="75000"/>
                  </a:schemeClr>
                </a:solidFill>
              </a:rPr>
              <a:t>Offsetting effects: growth effect of fiscal impulse—more severe Covid effect, this is reflected in the scenario result</a:t>
            </a:r>
          </a:p>
          <a:p>
            <a:endParaRPr lang="en-US" dirty="0"/>
          </a:p>
        </p:txBody>
      </p:sp>
    </p:spTree>
    <p:extLst>
      <p:ext uri="{BB962C8B-B14F-4D97-AF65-F5344CB8AC3E}">
        <p14:creationId xmlns:p14="http://schemas.microsoft.com/office/powerpoint/2010/main" val="287715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response scen</a:t>
            </a:r>
            <a:r>
              <a:rPr lang="en-US" sz="3600" b="1" dirty="0">
                <a:solidFill>
                  <a:srgbClr val="073763"/>
                </a:solidFill>
              </a:rPr>
              <a:t>ario: </a:t>
            </a:r>
            <a:r>
              <a:rPr lang="en-US" sz="3200" b="1" dirty="0">
                <a:solidFill>
                  <a:srgbClr val="073763"/>
                </a:solidFill>
              </a:rPr>
              <a:t>economic impact </a:t>
            </a:r>
            <a:endParaRPr lang="en-US" dirty="0"/>
          </a:p>
        </p:txBody>
      </p:sp>
      <p:sp>
        <p:nvSpPr>
          <p:cNvPr id="3" name="Text Placeholder 2"/>
          <p:cNvSpPr>
            <a:spLocks noGrp="1"/>
          </p:cNvSpPr>
          <p:nvPr>
            <p:ph type="body" idx="1"/>
          </p:nvPr>
        </p:nvSpPr>
        <p:spPr>
          <a:xfrm>
            <a:off x="195943" y="1502227"/>
            <a:ext cx="11658600" cy="5029202"/>
          </a:xfrm>
        </p:spPr>
        <p:txBody>
          <a:bodyPr/>
          <a:lstStyle/>
          <a:p>
            <a:pPr marL="571500" indent="-342900">
              <a:buFont typeface="Arial" panose="020B0604020202020204" pitchFamily="34" charset="0"/>
              <a:buChar char="•"/>
            </a:pPr>
            <a:r>
              <a:rPr lang="en-US" sz="2200" dirty="0"/>
              <a:t>GDP growth in 2020 projected at -/-0.2% vis-à-vis 2019 (-/-7% vis-à-vis BL 2020)</a:t>
            </a:r>
          </a:p>
          <a:p>
            <a:pPr marL="571500" indent="-342900">
              <a:buFont typeface="Arial" panose="020B0604020202020204" pitchFamily="34" charset="0"/>
              <a:buChar char="•"/>
            </a:pPr>
            <a:r>
              <a:rPr lang="en-US" sz="2200" dirty="0"/>
              <a:t>In services: largest absolute GDP drop, but less severe in H&amp;R and trade, more severe in other services than in initial Covid-Shock scenario</a:t>
            </a:r>
          </a:p>
          <a:p>
            <a:pPr marL="571500" indent="-342900">
              <a:buFont typeface="Arial" panose="020B0604020202020204" pitchFamily="34" charset="0"/>
              <a:buChar char="•"/>
            </a:pPr>
            <a:r>
              <a:rPr lang="en-US" sz="2200" dirty="0"/>
              <a:t>Mining: less severe drop than initially projected, still considerable (but &lt;1.5% of GDP)</a:t>
            </a:r>
          </a:p>
          <a:p>
            <a:endParaRPr lang="en-US" dirty="0"/>
          </a:p>
        </p:txBody>
      </p:sp>
      <p:pic>
        <p:nvPicPr>
          <p:cNvPr id="4" name="Picture 3">
            <a:extLst>
              <a:ext uri="{FF2B5EF4-FFF2-40B4-BE49-F238E27FC236}">
                <a16:creationId xmlns:a16="http://schemas.microsoft.com/office/drawing/2014/main" id="{A31E5DA0-C8B7-49B1-97B3-5050EFEB534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85457"/>
            <a:ext cx="11821885" cy="3211285"/>
          </a:xfrm>
          <a:prstGeom prst="rect">
            <a:avLst/>
          </a:prstGeom>
          <a:noFill/>
          <a:ln>
            <a:noFill/>
          </a:ln>
        </p:spPr>
      </p:pic>
    </p:spTree>
    <p:extLst>
      <p:ext uri="{BB962C8B-B14F-4D97-AF65-F5344CB8AC3E}">
        <p14:creationId xmlns:p14="http://schemas.microsoft.com/office/powerpoint/2010/main" val="133018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66700" y="309409"/>
            <a:ext cx="7210500" cy="911100"/>
          </a:xfrm>
          <a:prstGeom prst="rect">
            <a:avLst/>
          </a:prstGeom>
        </p:spPr>
        <p:txBody>
          <a:bodyPr spcFirstLastPara="1" wrap="square" lIns="91425" tIns="45700" rIns="91425" bIns="45700" anchor="ctr" anchorCtr="0">
            <a:noAutofit/>
          </a:bodyPr>
          <a:lstStyle/>
          <a:p>
            <a:pPr algn="just"/>
            <a:r>
              <a:rPr lang="de-DE" dirty="0"/>
              <a:t>Outline</a:t>
            </a:r>
            <a:endParaRPr dirty="0"/>
          </a:p>
        </p:txBody>
      </p:sp>
      <p:sp>
        <p:nvSpPr>
          <p:cNvPr id="40" name="Google Shape;40;p6"/>
          <p:cNvSpPr txBox="1">
            <a:spLocks noGrp="1"/>
          </p:cNvSpPr>
          <p:nvPr>
            <p:ph type="body" idx="1"/>
          </p:nvPr>
        </p:nvSpPr>
        <p:spPr>
          <a:xfrm>
            <a:off x="738554" y="1219200"/>
            <a:ext cx="10629900" cy="5421086"/>
          </a:xfrm>
          <a:prstGeom prst="rect">
            <a:avLst/>
          </a:prstGeom>
        </p:spPr>
        <p:txBody>
          <a:bodyPr spcFirstLastPara="1" wrap="square" lIns="91425" tIns="45700" rIns="91425" bIns="45700" anchor="t" anchorCtr="0">
            <a:noAutofit/>
          </a:bodyPr>
          <a:lstStyle/>
          <a:p>
            <a:pPr marL="91440" lvl="0" indent="-342900" algn="just">
              <a:spcBef>
                <a:spcPts val="0"/>
              </a:spcBef>
              <a:buFont typeface="Wingdings" panose="05000000000000000000" pitchFamily="2" charset="2"/>
              <a:buChar char="Ø"/>
            </a:pPr>
            <a:r>
              <a:rPr lang="en-US" b="1" dirty="0"/>
              <a:t>Assessing Covid shock and economic impact</a:t>
            </a:r>
          </a:p>
          <a:p>
            <a:pPr marL="91440" lvl="0" indent="-342900" algn="just">
              <a:spcBef>
                <a:spcPts val="0"/>
              </a:spcBef>
              <a:buFont typeface="Wingdings" panose="05000000000000000000" pitchFamily="2" charset="2"/>
              <a:buChar char="Ø"/>
            </a:pPr>
            <a:endParaRPr lang="en-US" b="1" dirty="0"/>
          </a:p>
          <a:p>
            <a:pPr marL="91440" lvl="0" indent="-342900" algn="just">
              <a:spcBef>
                <a:spcPts val="0"/>
              </a:spcBef>
              <a:buFont typeface="Wingdings" panose="05000000000000000000" pitchFamily="2" charset="2"/>
              <a:buChar char="Ø"/>
            </a:pPr>
            <a:r>
              <a:rPr lang="en-US" b="1" dirty="0"/>
              <a:t>Assessing Economic Policy Response and economic impact</a:t>
            </a:r>
          </a:p>
          <a:p>
            <a:pPr marL="91440" lvl="0" indent="0" algn="just">
              <a:spcBef>
                <a:spcPts val="0"/>
              </a:spcBef>
            </a:pPr>
            <a:endParaRPr lang="en-US" sz="2400" b="1" dirty="0"/>
          </a:p>
          <a:p>
            <a:pPr marL="91440" lvl="0" indent="-457200">
              <a:spcBef>
                <a:spcPts val="0"/>
              </a:spcBef>
              <a:buFont typeface="Arial" panose="020B0604020202020204" pitchFamily="34" charset="0"/>
              <a:buChar char="•"/>
            </a:pPr>
            <a:r>
              <a:rPr lang="en-US" sz="1800" b="1" dirty="0"/>
              <a:t>Formulation Economic Response</a:t>
            </a:r>
          </a:p>
          <a:p>
            <a:pPr marL="91440" lvl="0" indent="0">
              <a:spcBef>
                <a:spcPts val="0"/>
              </a:spcBef>
            </a:pPr>
            <a:endParaRPr lang="en-US" sz="1800" b="1" dirty="0"/>
          </a:p>
          <a:p>
            <a:pPr marL="91440" lvl="0" indent="-457200">
              <a:spcBef>
                <a:spcPts val="0"/>
              </a:spcBef>
              <a:buFont typeface="Arial" panose="020B0604020202020204" pitchFamily="34" charset="0"/>
              <a:buChar char="•"/>
            </a:pPr>
            <a:r>
              <a:rPr lang="en-US" sz="1800" b="1" dirty="0"/>
              <a:t>Economic Policy Response Scenario</a:t>
            </a:r>
          </a:p>
          <a:p>
            <a:pPr marL="91440" lvl="0" indent="-342900" algn="just">
              <a:spcBef>
                <a:spcPts val="0"/>
              </a:spcBef>
              <a:buFont typeface="Wingdings" panose="05000000000000000000" pitchFamily="2" charset="2"/>
              <a:buChar char="Ø"/>
            </a:pPr>
            <a:endParaRPr lang="en-US" sz="2400" b="1" dirty="0"/>
          </a:p>
          <a:p>
            <a:pPr marL="91440" lvl="0" indent="-342900" algn="just">
              <a:spcBef>
                <a:spcPts val="0"/>
              </a:spcBef>
              <a:buFont typeface="Wingdings" panose="05000000000000000000" pitchFamily="2" charset="2"/>
              <a:buChar char="Ø"/>
            </a:pPr>
            <a:r>
              <a:rPr lang="en-US" b="1" dirty="0"/>
              <a:t>Outcome 2020 and Outlook for Recovery, 2021-25</a:t>
            </a:r>
          </a:p>
          <a:p>
            <a:pPr marL="91440" lvl="0" indent="-342900" algn="just">
              <a:spcBef>
                <a:spcPts val="0"/>
              </a:spcBef>
              <a:buFont typeface="Wingdings" panose="05000000000000000000" pitchFamily="2" charset="2"/>
              <a:buChar char="Ø"/>
            </a:pPr>
            <a:endParaRPr lang="en-US" sz="2400" b="1" dirty="0"/>
          </a:p>
          <a:p>
            <a:pPr marL="91440" lvl="0" indent="-342900" algn="just">
              <a:spcBef>
                <a:spcPts val="0"/>
              </a:spcBef>
              <a:buFont typeface="Arial" panose="020B0604020202020204" pitchFamily="34" charset="0"/>
              <a:buChar char="•"/>
            </a:pPr>
            <a:r>
              <a:rPr lang="en-US" sz="1800" b="1" dirty="0"/>
              <a:t>Appraising Projection versus outcome 2020</a:t>
            </a:r>
          </a:p>
          <a:p>
            <a:pPr marL="91440" lvl="0" indent="-342900" algn="just">
              <a:spcBef>
                <a:spcPts val="0"/>
              </a:spcBef>
              <a:buFont typeface="Arial" panose="020B0604020202020204" pitchFamily="34" charset="0"/>
              <a:buChar char="•"/>
            </a:pPr>
            <a:endParaRPr lang="en-US" sz="1800" b="1" dirty="0"/>
          </a:p>
          <a:p>
            <a:pPr marL="91440" lvl="0" indent="-342900" algn="just">
              <a:spcBef>
                <a:spcPts val="0"/>
              </a:spcBef>
              <a:buFont typeface="Arial" panose="020B0604020202020204" pitchFamily="34" charset="0"/>
              <a:buChar char="•"/>
            </a:pPr>
            <a:r>
              <a:rPr lang="en-US" sz="1800" b="1" dirty="0"/>
              <a:t>Updated May 2021 policy response scenario, 2021-25</a:t>
            </a:r>
          </a:p>
          <a:p>
            <a:pPr marL="91440" lvl="0" indent="-342900" algn="just">
              <a:spcBef>
                <a:spcPts val="0"/>
              </a:spcBef>
              <a:buFont typeface="Arial" panose="020B0604020202020204" pitchFamily="34" charset="0"/>
              <a:buChar char="•"/>
            </a:pPr>
            <a:endParaRPr lang="en-US" sz="1800" b="1" dirty="0"/>
          </a:p>
          <a:p>
            <a:pPr marL="91440" lvl="0" indent="-285750" algn="just">
              <a:spcBef>
                <a:spcPts val="0"/>
              </a:spcBef>
              <a:buFont typeface="Wingdings" panose="05000000000000000000" pitchFamily="2" charset="2"/>
              <a:buChar char="Ø"/>
            </a:pPr>
            <a:r>
              <a:rPr lang="en-US" b="1" dirty="0"/>
              <a:t> Suggestions for future economic crisis-response preparedness</a:t>
            </a:r>
          </a:p>
          <a:p>
            <a:pPr marL="0" lvl="0" indent="0" algn="just"/>
            <a:endParaRPr lang="en-US" sz="2400" dirty="0"/>
          </a:p>
          <a:p>
            <a:pPr marL="0" lvl="0" indent="0" algn="just"/>
            <a:endParaRPr lang="en-US" sz="2400" b="1" dirty="0"/>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250371"/>
            <a:ext cx="9614000" cy="849086"/>
          </a:xfrm>
        </p:spPr>
        <p:txBody>
          <a:bodyPr/>
          <a:lstStyle/>
          <a:p>
            <a:r>
              <a:rPr lang="en-US" sz="3200" b="1" dirty="0">
                <a:solidFill>
                  <a:srgbClr val="073763"/>
                </a:solidFill>
              </a:rPr>
              <a:t>Economic impact: real GDP and demand</a:t>
            </a:r>
            <a:endParaRPr lang="en-US" dirty="0"/>
          </a:p>
        </p:txBody>
      </p:sp>
      <p:sp>
        <p:nvSpPr>
          <p:cNvPr id="3" name="Text Placeholder 2"/>
          <p:cNvSpPr>
            <a:spLocks noGrp="1"/>
          </p:cNvSpPr>
          <p:nvPr>
            <p:ph type="body" idx="1"/>
          </p:nvPr>
        </p:nvSpPr>
        <p:spPr>
          <a:xfrm>
            <a:off x="206829" y="1132114"/>
            <a:ext cx="11647714" cy="4942115"/>
          </a:xfrm>
        </p:spPr>
        <p:txBody>
          <a:bodyPr/>
          <a:lstStyle/>
          <a:p>
            <a:pPr marL="571500" indent="-342900">
              <a:buFont typeface="Arial" panose="020B0604020202020204" pitchFamily="34" charset="0"/>
              <a:buChar char="•"/>
            </a:pPr>
            <a:r>
              <a:rPr lang="en-US" sz="2200" dirty="0"/>
              <a:t>Aggregate demand is kept up as in Covid-shock scenario, esp. real government </a:t>
            </a:r>
          </a:p>
          <a:p>
            <a:pPr marL="228600" indent="0"/>
            <a:r>
              <a:rPr lang="en-US" sz="2200" dirty="0"/>
              <a:t>         private demand seems more realistic: real private investment is lower (-/-5%) and</a:t>
            </a:r>
          </a:p>
          <a:p>
            <a:pPr marL="228600" indent="0"/>
            <a:r>
              <a:rPr lang="en-US" sz="2200" dirty="0"/>
              <a:t>         real private consumption higher (+4%) </a:t>
            </a:r>
          </a:p>
          <a:p>
            <a:pPr marL="571500" indent="-342900">
              <a:buFont typeface="Arial" panose="020B0604020202020204" pitchFamily="34" charset="0"/>
              <a:buChar char="•"/>
            </a:pPr>
            <a:r>
              <a:rPr lang="en-US" sz="2200" dirty="0"/>
              <a:t>Drop in Resource Balance: 14% drop in real exports of G&amp;S (-/-21% cpd to BL) and 1% drop in imports G&amp;S (-/-4% cpd to BL) combine to worsening similar to Covid-shock</a:t>
            </a:r>
          </a:p>
          <a:p>
            <a:pPr marL="571500" indent="-342900">
              <a:buFont typeface="Arial" panose="020B0604020202020204" pitchFamily="34" charset="0"/>
              <a:buChar char="•"/>
            </a:pPr>
            <a:endParaRPr lang="en-US" sz="2200" dirty="0"/>
          </a:p>
          <a:p>
            <a:endParaRPr lang="en-US" dirty="0"/>
          </a:p>
        </p:txBody>
      </p:sp>
      <p:pic>
        <p:nvPicPr>
          <p:cNvPr id="7" name="Picture 6">
            <a:extLst>
              <a:ext uri="{FF2B5EF4-FFF2-40B4-BE49-F238E27FC236}">
                <a16:creationId xmlns:a16="http://schemas.microsoft.com/office/drawing/2014/main" id="{79F7920F-A634-4F48-BE99-DA38A70B97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3029" y="3211286"/>
            <a:ext cx="11288485" cy="3516085"/>
          </a:xfrm>
          <a:prstGeom prst="rect">
            <a:avLst/>
          </a:prstGeom>
          <a:noFill/>
          <a:ln>
            <a:noFill/>
          </a:ln>
        </p:spPr>
      </p:pic>
    </p:spTree>
    <p:extLst>
      <p:ext uri="{BB962C8B-B14F-4D97-AF65-F5344CB8AC3E}">
        <p14:creationId xmlns:p14="http://schemas.microsoft.com/office/powerpoint/2010/main" val="170820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0"/>
            <a:ext cx="9614000" cy="794657"/>
          </a:xfrm>
        </p:spPr>
        <p:txBody>
          <a:bodyPr/>
          <a:lstStyle/>
          <a:p>
            <a:r>
              <a:rPr lang="en-US" sz="3200" b="1" dirty="0">
                <a:solidFill>
                  <a:srgbClr val="073763"/>
                </a:solidFill>
              </a:rPr>
              <a:t>Economic impact: government accounts</a:t>
            </a:r>
            <a:endParaRPr lang="en-US" dirty="0"/>
          </a:p>
        </p:txBody>
      </p:sp>
      <p:sp>
        <p:nvSpPr>
          <p:cNvPr id="3" name="Text Placeholder 2"/>
          <p:cNvSpPr>
            <a:spLocks noGrp="1"/>
          </p:cNvSpPr>
          <p:nvPr>
            <p:ph type="body" idx="1"/>
          </p:nvPr>
        </p:nvSpPr>
        <p:spPr>
          <a:xfrm>
            <a:off x="130628" y="1045030"/>
            <a:ext cx="11843657" cy="5736770"/>
          </a:xfrm>
        </p:spPr>
        <p:txBody>
          <a:bodyPr/>
          <a:lstStyle/>
          <a:p>
            <a:pPr marL="571500" indent="-342900">
              <a:buFont typeface="Arial" panose="020B0604020202020204" pitchFamily="34" charset="0"/>
              <a:buChar char="•"/>
            </a:pPr>
            <a:r>
              <a:rPr lang="en-US" sz="2200" dirty="0"/>
              <a:t>Government deficit ratio (excl. grants) goes up by 2.5-4% of GDP in 2019/20 and 2020/21 (a bit less in BL GDP)</a:t>
            </a:r>
          </a:p>
          <a:p>
            <a:pPr marL="571500" indent="-342900">
              <a:buFont typeface="Arial" panose="020B0604020202020204" pitchFamily="34" charset="0"/>
              <a:buChar char="•"/>
            </a:pPr>
            <a:r>
              <a:rPr lang="en-US" sz="2200" dirty="0"/>
              <a:t>Only a bit higher than Covid-shock scenario as part of new Covid spending is offset by other spending reduction, notably investment</a:t>
            </a:r>
          </a:p>
          <a:p>
            <a:pPr marL="571500" indent="-342900">
              <a:buFont typeface="Arial" panose="020B0604020202020204" pitchFamily="34" charset="0"/>
              <a:buChar char="•"/>
            </a:pPr>
            <a:r>
              <a:rPr lang="en-US" sz="2200" dirty="0"/>
              <a:t>The higher deficits (vis-a-vis BL) are now more than fully foreign-financed (mostly loans)</a:t>
            </a:r>
          </a:p>
          <a:p>
            <a:pPr marL="571500" indent="-342900">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25F8CC20-B24A-4CAA-8D06-9387FEF1AE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82686"/>
            <a:ext cx="11843657" cy="3799113"/>
          </a:xfrm>
          <a:prstGeom prst="rect">
            <a:avLst/>
          </a:prstGeom>
          <a:noFill/>
          <a:ln>
            <a:noFill/>
          </a:ln>
        </p:spPr>
      </p:pic>
    </p:spTree>
    <p:extLst>
      <p:ext uri="{BB962C8B-B14F-4D97-AF65-F5344CB8AC3E}">
        <p14:creationId xmlns:p14="http://schemas.microsoft.com/office/powerpoint/2010/main" val="269009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0"/>
            <a:ext cx="9614000" cy="631371"/>
          </a:xfrm>
        </p:spPr>
        <p:txBody>
          <a:bodyPr/>
          <a:lstStyle/>
          <a:p>
            <a:r>
              <a:rPr lang="en-US" sz="3200" b="1" dirty="0">
                <a:solidFill>
                  <a:srgbClr val="073763"/>
                </a:solidFill>
              </a:rPr>
              <a:t>Economic impact: external accounts</a:t>
            </a:r>
            <a:endParaRPr lang="en-US" dirty="0"/>
          </a:p>
        </p:txBody>
      </p:sp>
      <p:sp>
        <p:nvSpPr>
          <p:cNvPr id="3" name="Text Placeholder 2"/>
          <p:cNvSpPr>
            <a:spLocks noGrp="1"/>
          </p:cNvSpPr>
          <p:nvPr>
            <p:ph type="body" idx="1"/>
          </p:nvPr>
        </p:nvSpPr>
        <p:spPr>
          <a:xfrm>
            <a:off x="261257" y="609600"/>
            <a:ext cx="11702143" cy="6248399"/>
          </a:xfrm>
        </p:spPr>
        <p:txBody>
          <a:bodyPr/>
          <a:lstStyle/>
          <a:p>
            <a:pPr marL="114300" marR="0" indent="-342900">
              <a:lnSpc>
                <a:spcPct val="107000"/>
              </a:lnSpc>
              <a:spcBef>
                <a:spcPts val="600"/>
              </a:spcBef>
              <a:buFont typeface="Arial" panose="020B0604020202020204" pitchFamily="34" charset="0"/>
              <a:buChar char="•"/>
            </a:pPr>
            <a:r>
              <a:rPr lang="en-US" sz="2200" dirty="0"/>
              <a:t>Current Account worsens by 2½%. of GDP each year for 3 years </a:t>
            </a:r>
          </a:p>
          <a:p>
            <a:pPr marL="114300" marR="0" indent="-342900">
              <a:lnSpc>
                <a:spcPct val="107000"/>
              </a:lnSpc>
              <a:spcBef>
                <a:spcPts val="600"/>
              </a:spcBef>
              <a:buFont typeface="Arial" panose="020B0604020202020204" pitchFamily="34" charset="0"/>
              <a:buChar char="•"/>
            </a:pPr>
            <a:r>
              <a:rPr lang="en-US" sz="2200" dirty="0"/>
              <a:t>Worsens less than Resource Balance as mobilized budget grants and debt service relief more than offset the now less serious shortfall in private transfers</a:t>
            </a:r>
          </a:p>
          <a:p>
            <a:pPr marL="114300" marR="0" indent="-342900">
              <a:lnSpc>
                <a:spcPct val="107000"/>
              </a:lnSpc>
              <a:spcBef>
                <a:spcPts val="600"/>
              </a:spcBef>
              <a:buFont typeface="Arial" panose="020B0604020202020204" pitchFamily="34" charset="0"/>
              <a:buChar char="•"/>
            </a:pPr>
            <a:r>
              <a:rPr lang="en-US" sz="2200" dirty="0"/>
              <a:t>Drop in private capital inflows (incl. FDI) by almost 2% of GDP more pessimistic than initially (postponement of FDI and public enterprise loans)  </a:t>
            </a:r>
          </a:p>
          <a:p>
            <a:pPr marL="114300" marR="0" indent="-342900">
              <a:lnSpc>
                <a:spcPct val="107000"/>
              </a:lnSpc>
              <a:spcBef>
                <a:spcPts val="600"/>
              </a:spcBef>
              <a:buFont typeface="Arial" panose="020B0604020202020204" pitchFamily="34" charset="0"/>
              <a:buChar char="•"/>
            </a:pPr>
            <a:r>
              <a:rPr lang="en-US" sz="2200" dirty="0"/>
              <a:t>Capital account relieved by govt borrowing, drawdown on NFA avoided at least in 2020</a:t>
            </a:r>
          </a:p>
        </p:txBody>
      </p:sp>
      <p:pic>
        <p:nvPicPr>
          <p:cNvPr id="4" name="Picture 3">
            <a:extLst>
              <a:ext uri="{FF2B5EF4-FFF2-40B4-BE49-F238E27FC236}">
                <a16:creationId xmlns:a16="http://schemas.microsoft.com/office/drawing/2014/main" id="{6FD02AF8-97B6-4E16-895E-76CB7E42F7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7714" y="3276601"/>
            <a:ext cx="11756572" cy="3581400"/>
          </a:xfrm>
          <a:prstGeom prst="rect">
            <a:avLst/>
          </a:prstGeom>
          <a:noFill/>
          <a:ln>
            <a:noFill/>
          </a:ln>
        </p:spPr>
      </p:pic>
    </p:spTree>
    <p:extLst>
      <p:ext uri="{BB962C8B-B14F-4D97-AF65-F5344CB8AC3E}">
        <p14:creationId xmlns:p14="http://schemas.microsoft.com/office/powerpoint/2010/main" val="134302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1"/>
            <a:ext cx="9614000" cy="751114"/>
          </a:xfrm>
        </p:spPr>
        <p:txBody>
          <a:bodyPr/>
          <a:lstStyle/>
          <a:p>
            <a:r>
              <a:rPr lang="en-US" sz="3200" dirty="0"/>
              <a:t>E</a:t>
            </a:r>
            <a:r>
              <a:rPr lang="en-US" sz="3200" b="1" dirty="0">
                <a:solidFill>
                  <a:srgbClr val="073763"/>
                </a:solidFill>
              </a:rPr>
              <a:t>conomic impact: </a:t>
            </a:r>
            <a:r>
              <a:rPr lang="en-US" sz="3200" dirty="0"/>
              <a:t>s</a:t>
            </a:r>
            <a:r>
              <a:rPr lang="en-US" sz="3200" b="1" dirty="0">
                <a:solidFill>
                  <a:srgbClr val="073763"/>
                </a:solidFill>
              </a:rPr>
              <a:t>avings-investment balances</a:t>
            </a:r>
            <a:endParaRPr lang="en-US" dirty="0"/>
          </a:p>
        </p:txBody>
      </p:sp>
      <p:sp>
        <p:nvSpPr>
          <p:cNvPr id="3" name="Text Placeholder 2"/>
          <p:cNvSpPr>
            <a:spLocks noGrp="1"/>
          </p:cNvSpPr>
          <p:nvPr>
            <p:ph type="body" idx="1"/>
          </p:nvPr>
        </p:nvSpPr>
        <p:spPr>
          <a:xfrm>
            <a:off x="185057" y="914400"/>
            <a:ext cx="11734800" cy="5780314"/>
          </a:xfrm>
        </p:spPr>
        <p:txBody>
          <a:bodyPr/>
          <a:lstStyle/>
          <a:p>
            <a:pPr marL="114300" indent="-342900">
              <a:lnSpc>
                <a:spcPct val="107000"/>
              </a:lnSpc>
              <a:spcBef>
                <a:spcPts val="600"/>
              </a:spcBef>
              <a:buFont typeface="Arial" panose="020B0604020202020204" pitchFamily="34" charset="0"/>
              <a:buChar char="•"/>
            </a:pPr>
            <a:r>
              <a:rPr lang="en-US" sz="2200" dirty="0"/>
              <a:t>Current Account (excl. grants) worsens by </a:t>
            </a:r>
            <a:r>
              <a:rPr lang="en-US" sz="2200" b="1" dirty="0"/>
              <a:t>3.5%. </a:t>
            </a:r>
            <a:r>
              <a:rPr lang="en-US" sz="2200" dirty="0"/>
              <a:t>of GDP each year for three years</a:t>
            </a:r>
          </a:p>
          <a:p>
            <a:pPr marL="114300" indent="-342900">
              <a:lnSpc>
                <a:spcPct val="107000"/>
              </a:lnSpc>
              <a:spcBef>
                <a:spcPts val="600"/>
              </a:spcBef>
              <a:buFont typeface="Arial" panose="020B0604020202020204" pitchFamily="34" charset="0"/>
              <a:buChar char="•"/>
            </a:pPr>
            <a:r>
              <a:rPr lang="en-US" sz="2200" dirty="0"/>
              <a:t>Higher government deficit (excl. grants) accounts for most of this (</a:t>
            </a:r>
            <a:r>
              <a:rPr lang="en-US" sz="2200" b="1" dirty="0"/>
              <a:t>3.0%. </a:t>
            </a:r>
            <a:r>
              <a:rPr lang="en-US" sz="2200" dirty="0"/>
              <a:t>of GDP p.y.)</a:t>
            </a:r>
          </a:p>
          <a:p>
            <a:pPr marL="114300" indent="-342900">
              <a:lnSpc>
                <a:spcPct val="107000"/>
              </a:lnSpc>
              <a:spcBef>
                <a:spcPts val="600"/>
              </a:spcBef>
              <a:buFont typeface="Arial" panose="020B0604020202020204" pitchFamily="34" charset="0"/>
              <a:buChar char="•"/>
            </a:pPr>
            <a:r>
              <a:rPr lang="en-US" sz="2200" dirty="0"/>
              <a:t>Private S-I balance (incl. remittances) accounts for remainder (</a:t>
            </a:r>
            <a:r>
              <a:rPr lang="en-US" sz="2200" b="1" dirty="0"/>
              <a:t>0.5%. </a:t>
            </a:r>
            <a:r>
              <a:rPr lang="en-US" sz="2200" dirty="0"/>
              <a:t>of GDP p.y.)</a:t>
            </a:r>
          </a:p>
          <a:p>
            <a:pPr marL="114300" indent="-342900">
              <a:lnSpc>
                <a:spcPct val="107000"/>
              </a:lnSpc>
              <a:spcBef>
                <a:spcPts val="600"/>
              </a:spcBef>
              <a:buFont typeface="Arial" panose="020B0604020202020204" pitchFamily="34" charset="0"/>
              <a:buChar char="•"/>
            </a:pPr>
            <a:endParaRPr lang="en-US" sz="2200" dirty="0"/>
          </a:p>
          <a:p>
            <a:endParaRPr lang="en-US" dirty="0"/>
          </a:p>
        </p:txBody>
      </p:sp>
      <p:pic>
        <p:nvPicPr>
          <p:cNvPr id="4" name="Picture 3">
            <a:extLst>
              <a:ext uri="{FF2B5EF4-FFF2-40B4-BE49-F238E27FC236}">
                <a16:creationId xmlns:a16="http://schemas.microsoft.com/office/drawing/2014/main" id="{AF381B50-A8B7-4E25-9FB4-0779AC1DE7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829" y="2598737"/>
            <a:ext cx="11702142" cy="4030663"/>
          </a:xfrm>
          <a:prstGeom prst="rect">
            <a:avLst/>
          </a:prstGeom>
          <a:noFill/>
          <a:ln>
            <a:noFill/>
          </a:ln>
        </p:spPr>
      </p:pic>
    </p:spTree>
    <p:extLst>
      <p:ext uri="{BB962C8B-B14F-4D97-AF65-F5344CB8AC3E}">
        <p14:creationId xmlns:p14="http://schemas.microsoft.com/office/powerpoint/2010/main" val="2011732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1"/>
            <a:ext cx="9614000" cy="794656"/>
          </a:xfrm>
        </p:spPr>
        <p:txBody>
          <a:bodyPr/>
          <a:lstStyle/>
          <a:p>
            <a:r>
              <a:rPr lang="en-US" sz="3200" dirty="0"/>
              <a:t>Outcome 2020 and Outlook for recovery 2021-25</a:t>
            </a:r>
            <a:endParaRPr lang="en-US" dirty="0"/>
          </a:p>
        </p:txBody>
      </p:sp>
      <p:sp>
        <p:nvSpPr>
          <p:cNvPr id="3" name="Text Placeholder 2"/>
          <p:cNvSpPr>
            <a:spLocks noGrp="1"/>
          </p:cNvSpPr>
          <p:nvPr>
            <p:ph type="body" idx="1"/>
          </p:nvPr>
        </p:nvSpPr>
        <p:spPr>
          <a:xfrm>
            <a:off x="185057" y="740228"/>
            <a:ext cx="11734800" cy="5954485"/>
          </a:xfrm>
        </p:spPr>
        <p:txBody>
          <a:bodyPr/>
          <a:lstStyle/>
          <a:p>
            <a:pPr marL="114300" indent="-342900">
              <a:lnSpc>
                <a:spcPct val="107000"/>
              </a:lnSpc>
              <a:spcBef>
                <a:spcPts val="600"/>
              </a:spcBef>
              <a:buFont typeface="Arial" panose="020B0604020202020204" pitchFamily="34" charset="0"/>
              <a:buChar char="•"/>
            </a:pPr>
            <a:r>
              <a:rPr lang="en-US" sz="2200" dirty="0"/>
              <a:t>Updated medium-term projections start from outcome 2020 (NISR NA)</a:t>
            </a:r>
          </a:p>
          <a:p>
            <a:pPr marL="114300" indent="-342900">
              <a:lnSpc>
                <a:spcPct val="107000"/>
              </a:lnSpc>
              <a:spcBef>
                <a:spcPts val="600"/>
              </a:spcBef>
              <a:buFont typeface="Arial" panose="020B0604020202020204" pitchFamily="34" charset="0"/>
              <a:buChar char="•"/>
            </a:pPr>
            <a:r>
              <a:rPr lang="en-US" sz="2200" dirty="0"/>
              <a:t>Macro projections under Covid done in March and later in 2020 proved fairly accurate on: </a:t>
            </a:r>
          </a:p>
          <a:p>
            <a:pPr marL="0" indent="0">
              <a:lnSpc>
                <a:spcPct val="107000"/>
              </a:lnSpc>
              <a:spcBef>
                <a:spcPts val="600"/>
              </a:spcBef>
            </a:pPr>
            <a:r>
              <a:rPr lang="en-US" sz="2200" dirty="0"/>
              <a:t>GDP growth, sector composition, real demand growth, and fiscal and external accounts</a:t>
            </a:r>
          </a:p>
          <a:p>
            <a:pPr marL="342900" indent="-342900">
              <a:lnSpc>
                <a:spcPct val="107000"/>
              </a:lnSpc>
              <a:spcBef>
                <a:spcPts val="600"/>
              </a:spcBef>
              <a:buFont typeface="Arial" panose="020B0604020202020204" pitchFamily="34" charset="0"/>
              <a:buChar char="•"/>
            </a:pPr>
            <a:r>
              <a:rPr lang="en-US" sz="2200" dirty="0"/>
              <a:t>GDP growth: -3.4% in 2020, compared to projected -2% in March, and -0.2% in Oct 2020 </a:t>
            </a:r>
          </a:p>
          <a:p>
            <a:pPr marL="0" indent="0">
              <a:lnSpc>
                <a:spcPct val="107000"/>
              </a:lnSpc>
              <a:spcBef>
                <a:spcPts val="600"/>
              </a:spcBef>
            </a:pPr>
            <a:endParaRPr lang="en-US" sz="2200" dirty="0"/>
          </a:p>
          <a:p>
            <a:endParaRPr lang="en-US" dirty="0"/>
          </a:p>
        </p:txBody>
      </p:sp>
      <p:pic>
        <p:nvPicPr>
          <p:cNvPr id="5" name="Picture 4">
            <a:extLst>
              <a:ext uri="{FF2B5EF4-FFF2-40B4-BE49-F238E27FC236}">
                <a16:creationId xmlns:a16="http://schemas.microsoft.com/office/drawing/2014/main" id="{7EC63CA9-0993-4583-ACCA-5C1ACC159C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970" y="2764971"/>
            <a:ext cx="11919859" cy="3973286"/>
          </a:xfrm>
          <a:prstGeom prst="rect">
            <a:avLst/>
          </a:prstGeom>
          <a:noFill/>
          <a:ln>
            <a:noFill/>
          </a:ln>
        </p:spPr>
      </p:pic>
    </p:spTree>
    <p:extLst>
      <p:ext uri="{BB962C8B-B14F-4D97-AF65-F5344CB8AC3E}">
        <p14:creationId xmlns:p14="http://schemas.microsoft.com/office/powerpoint/2010/main" val="258329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1"/>
            <a:ext cx="9614000" cy="751114"/>
          </a:xfrm>
        </p:spPr>
        <p:txBody>
          <a:bodyPr/>
          <a:lstStyle/>
          <a:p>
            <a:r>
              <a:rPr lang="en-US" sz="3200" dirty="0"/>
              <a:t>Outcome 2020: demand side</a:t>
            </a:r>
            <a:endParaRPr lang="en-US" dirty="0"/>
          </a:p>
        </p:txBody>
      </p:sp>
      <p:sp>
        <p:nvSpPr>
          <p:cNvPr id="3" name="Text Placeholder 2"/>
          <p:cNvSpPr>
            <a:spLocks noGrp="1"/>
          </p:cNvSpPr>
          <p:nvPr>
            <p:ph type="body" idx="1"/>
          </p:nvPr>
        </p:nvSpPr>
        <p:spPr>
          <a:xfrm>
            <a:off x="185057" y="914400"/>
            <a:ext cx="11734800" cy="5780314"/>
          </a:xfrm>
        </p:spPr>
        <p:txBody>
          <a:bodyPr/>
          <a:lstStyle/>
          <a:p>
            <a:endParaRPr lang="en-US" dirty="0"/>
          </a:p>
        </p:txBody>
      </p:sp>
      <p:pic>
        <p:nvPicPr>
          <p:cNvPr id="5" name="Picture 4">
            <a:extLst>
              <a:ext uri="{FF2B5EF4-FFF2-40B4-BE49-F238E27FC236}">
                <a16:creationId xmlns:a16="http://schemas.microsoft.com/office/drawing/2014/main" id="{57F65F39-5EAA-4358-B115-13F325733F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3285" y="1034143"/>
            <a:ext cx="11713029" cy="5377543"/>
          </a:xfrm>
          <a:prstGeom prst="rect">
            <a:avLst/>
          </a:prstGeom>
          <a:noFill/>
          <a:ln>
            <a:noFill/>
          </a:ln>
        </p:spPr>
      </p:pic>
    </p:spTree>
    <p:extLst>
      <p:ext uri="{BB962C8B-B14F-4D97-AF65-F5344CB8AC3E}">
        <p14:creationId xmlns:p14="http://schemas.microsoft.com/office/powerpoint/2010/main" val="299363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
            <a:ext cx="9940410" cy="881742"/>
          </a:xfrm>
        </p:spPr>
        <p:txBody>
          <a:bodyPr/>
          <a:lstStyle/>
          <a:p>
            <a:r>
              <a:rPr lang="en-US" sz="3200" dirty="0"/>
              <a:t>Outlook for recovery 2021-25 </a:t>
            </a:r>
            <a:r>
              <a:rPr lang="en-US" sz="2400" dirty="0"/>
              <a:t>(May 2021 policy response)</a:t>
            </a:r>
          </a:p>
        </p:txBody>
      </p:sp>
      <p:sp>
        <p:nvSpPr>
          <p:cNvPr id="3" name="Text Placeholder 2"/>
          <p:cNvSpPr>
            <a:spLocks noGrp="1"/>
          </p:cNvSpPr>
          <p:nvPr>
            <p:ph type="body" idx="1"/>
          </p:nvPr>
        </p:nvSpPr>
        <p:spPr>
          <a:xfrm>
            <a:off x="130629" y="642257"/>
            <a:ext cx="11734800" cy="6117771"/>
          </a:xfrm>
        </p:spPr>
        <p:txBody>
          <a:bodyPr/>
          <a:lstStyle/>
          <a:p>
            <a:pPr marL="57150" indent="-285750">
              <a:lnSpc>
                <a:spcPct val="107000"/>
              </a:lnSpc>
              <a:spcBef>
                <a:spcPts val="600"/>
              </a:spcBef>
              <a:buFont typeface="Arial" panose="020B0604020202020204" pitchFamily="34" charset="0"/>
              <a:buChar char="•"/>
            </a:pPr>
            <a:r>
              <a:rPr lang="en-US" sz="2200" dirty="0"/>
              <a:t>Enhanced policy response and structural measures to limit Covid damage should </a:t>
            </a:r>
          </a:p>
          <a:p>
            <a:pPr marL="0" indent="0">
              <a:lnSpc>
                <a:spcPct val="107000"/>
              </a:lnSpc>
              <a:spcBef>
                <a:spcPts val="600"/>
              </a:spcBef>
            </a:pPr>
            <a:r>
              <a:rPr lang="en-US" sz="2200" dirty="0"/>
              <a:t>allow return to pre-Covid growth: 6-7% growth in 2021-22, then back to 8% growth from 2023</a:t>
            </a:r>
          </a:p>
          <a:p>
            <a:pPr marL="114300" indent="-342900">
              <a:lnSpc>
                <a:spcPct val="107000"/>
              </a:lnSpc>
              <a:spcBef>
                <a:spcPts val="600"/>
              </a:spcBef>
              <a:buFont typeface="Arial" panose="020B0604020202020204" pitchFamily="34" charset="0"/>
              <a:buChar char="•"/>
            </a:pPr>
            <a:r>
              <a:rPr lang="en-US" sz="2200" dirty="0"/>
              <a:t>With growth losses in 2020-22, even with fast recovery, the level of GDP still 11-14% below Baseline level in 2025, in the absence of stronger catch-up effects</a:t>
            </a:r>
          </a:p>
        </p:txBody>
      </p:sp>
      <p:pic>
        <p:nvPicPr>
          <p:cNvPr id="4" name="Picture 3">
            <a:extLst>
              <a:ext uri="{FF2B5EF4-FFF2-40B4-BE49-F238E27FC236}">
                <a16:creationId xmlns:a16="http://schemas.microsoft.com/office/drawing/2014/main" id="{58AAEC26-BB47-4143-AD57-7444E205B7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37656" y="2362200"/>
            <a:ext cx="7870373" cy="4626429"/>
          </a:xfrm>
          <a:prstGeom prst="rect">
            <a:avLst/>
          </a:prstGeom>
          <a:noFill/>
          <a:ln>
            <a:noFill/>
          </a:ln>
        </p:spPr>
      </p:pic>
    </p:spTree>
    <p:extLst>
      <p:ext uri="{BB962C8B-B14F-4D97-AF65-F5344CB8AC3E}">
        <p14:creationId xmlns:p14="http://schemas.microsoft.com/office/powerpoint/2010/main" val="1478150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
            <a:ext cx="9940410" cy="751114"/>
          </a:xfrm>
        </p:spPr>
        <p:txBody>
          <a:bodyPr/>
          <a:lstStyle/>
          <a:p>
            <a:r>
              <a:rPr lang="en-US" sz="3200" dirty="0"/>
              <a:t>Outlook for recovery 2021-25 </a:t>
            </a:r>
            <a:r>
              <a:rPr lang="en-US" sz="2400" dirty="0"/>
              <a:t>(May 2021 policy response)</a:t>
            </a:r>
          </a:p>
        </p:txBody>
      </p:sp>
      <p:sp>
        <p:nvSpPr>
          <p:cNvPr id="3" name="Text Placeholder 2"/>
          <p:cNvSpPr>
            <a:spLocks noGrp="1"/>
          </p:cNvSpPr>
          <p:nvPr>
            <p:ph type="body" idx="1"/>
          </p:nvPr>
        </p:nvSpPr>
        <p:spPr>
          <a:xfrm>
            <a:off x="185057" y="914400"/>
            <a:ext cx="11734800" cy="5780314"/>
          </a:xfrm>
        </p:spPr>
        <p:txBody>
          <a:bodyPr/>
          <a:lstStyle/>
          <a:p>
            <a:pPr marL="57150" indent="-285750">
              <a:lnSpc>
                <a:spcPct val="107000"/>
              </a:lnSpc>
              <a:spcBef>
                <a:spcPts val="600"/>
              </a:spcBef>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066CA698-ECEA-4197-B77F-66254FBC8CE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7714" y="936172"/>
            <a:ext cx="11506200" cy="5606142"/>
          </a:xfrm>
          <a:prstGeom prst="rect">
            <a:avLst/>
          </a:prstGeom>
          <a:noFill/>
          <a:ln>
            <a:noFill/>
          </a:ln>
        </p:spPr>
      </p:pic>
    </p:spTree>
    <p:extLst>
      <p:ext uri="{BB962C8B-B14F-4D97-AF65-F5344CB8AC3E}">
        <p14:creationId xmlns:p14="http://schemas.microsoft.com/office/powerpoint/2010/main" val="2738293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
            <a:ext cx="9940410" cy="751114"/>
          </a:xfrm>
        </p:spPr>
        <p:txBody>
          <a:bodyPr/>
          <a:lstStyle/>
          <a:p>
            <a:r>
              <a:rPr lang="en-US" sz="3200" dirty="0"/>
              <a:t>Outlook for 2021-25: assessment of Covid harm</a:t>
            </a:r>
            <a:endParaRPr lang="en-US" sz="2400" dirty="0"/>
          </a:p>
        </p:txBody>
      </p:sp>
      <p:sp>
        <p:nvSpPr>
          <p:cNvPr id="3" name="Text Placeholder 2"/>
          <p:cNvSpPr>
            <a:spLocks noGrp="1"/>
          </p:cNvSpPr>
          <p:nvPr>
            <p:ph type="body" idx="1"/>
          </p:nvPr>
        </p:nvSpPr>
        <p:spPr>
          <a:xfrm>
            <a:off x="185057" y="968828"/>
            <a:ext cx="11734800" cy="5725885"/>
          </a:xfrm>
        </p:spPr>
        <p:txBody>
          <a:bodyPr/>
          <a:lstStyle/>
          <a:p>
            <a:pPr marL="0" marR="0">
              <a:lnSpc>
                <a:spcPct val="107000"/>
              </a:lnSpc>
              <a:spcBef>
                <a:spcPts val="1200"/>
              </a:spcBef>
              <a:spcAft>
                <a:spcPts val="600"/>
              </a:spcAft>
            </a:pPr>
            <a:r>
              <a:rPr lang="en-US" sz="2200" dirty="0">
                <a:solidFill>
                  <a:schemeClr val="accent6">
                    <a:lumMod val="75000"/>
                  </a:schemeClr>
                </a:solidFill>
              </a:rPr>
              <a:t>The fast return to pre-Covid growth is based on following assessment of growth factors:</a:t>
            </a:r>
          </a:p>
          <a:p>
            <a:pPr marL="342900" marR="0" lvl="0" indent="-342900">
              <a:lnSpc>
                <a:spcPct val="150000"/>
              </a:lnSpc>
              <a:spcBef>
                <a:spcPts val="0"/>
              </a:spcBef>
              <a:spcAft>
                <a:spcPts val="0"/>
              </a:spcAft>
              <a:buFont typeface="Symbol" panose="05050102010706020507" pitchFamily="18" charset="2"/>
              <a:buChar char=""/>
            </a:pPr>
            <a:r>
              <a:rPr lang="en-US" sz="2200" dirty="0">
                <a:solidFill>
                  <a:schemeClr val="accent6">
                    <a:lumMod val="75000"/>
                  </a:schemeClr>
                </a:solidFill>
              </a:rPr>
              <a:t>no change in labor force participation</a:t>
            </a:r>
          </a:p>
          <a:p>
            <a:pPr marL="342900" marR="0" lvl="0" indent="-342900">
              <a:lnSpc>
                <a:spcPct val="150000"/>
              </a:lnSpc>
              <a:spcBef>
                <a:spcPts val="0"/>
              </a:spcBef>
              <a:spcAft>
                <a:spcPts val="0"/>
              </a:spcAft>
              <a:buFont typeface="Symbol" panose="05050102010706020507" pitchFamily="18" charset="2"/>
              <a:buChar char=""/>
            </a:pPr>
            <a:r>
              <a:rPr lang="en-US" sz="2200" dirty="0">
                <a:solidFill>
                  <a:schemeClr val="accent6">
                    <a:lumMod val="75000"/>
                  </a:schemeClr>
                </a:solidFill>
              </a:rPr>
              <a:t>little impact on skills/education, as losses in school year completion to be offset</a:t>
            </a:r>
          </a:p>
          <a:p>
            <a:pPr marL="342900" marR="0" lvl="0" indent="-342900">
              <a:lnSpc>
                <a:spcPct val="150000"/>
              </a:lnSpc>
              <a:spcBef>
                <a:spcPts val="0"/>
              </a:spcBef>
              <a:spcAft>
                <a:spcPts val="0"/>
              </a:spcAft>
              <a:buFont typeface="Symbol" panose="05050102010706020507" pitchFamily="18" charset="2"/>
              <a:buChar char=""/>
            </a:pPr>
            <a:r>
              <a:rPr lang="en-US" sz="2200" dirty="0">
                <a:solidFill>
                  <a:schemeClr val="accent6">
                    <a:lumMod val="75000"/>
                  </a:schemeClr>
                </a:solidFill>
              </a:rPr>
              <a:t>private investment incl. FDI to return to pre-Covid levels with good policies</a:t>
            </a:r>
          </a:p>
          <a:p>
            <a:pPr marL="342900" marR="0" lvl="0" indent="-342900">
              <a:lnSpc>
                <a:spcPct val="150000"/>
              </a:lnSpc>
              <a:spcBef>
                <a:spcPts val="0"/>
              </a:spcBef>
              <a:spcAft>
                <a:spcPts val="0"/>
              </a:spcAft>
              <a:buFont typeface="Symbol" panose="05050102010706020507" pitchFamily="18" charset="2"/>
              <a:buChar char=""/>
            </a:pPr>
            <a:r>
              <a:rPr lang="en-US" sz="2200" dirty="0">
                <a:solidFill>
                  <a:schemeClr val="accent6">
                    <a:lumMod val="75000"/>
                  </a:schemeClr>
                </a:solidFill>
              </a:rPr>
              <a:t>stepped-up public investment in infrastructure, digitalization, other reforms (TFP growth)</a:t>
            </a:r>
          </a:p>
          <a:p>
            <a:pPr marL="342900" marR="0" lvl="0" indent="-342900">
              <a:lnSpc>
                <a:spcPct val="150000"/>
              </a:lnSpc>
              <a:spcBef>
                <a:spcPts val="0"/>
              </a:spcBef>
              <a:spcAft>
                <a:spcPts val="600"/>
              </a:spcAft>
              <a:buFont typeface="Symbol" panose="05050102010706020507" pitchFamily="18" charset="2"/>
              <a:buChar char=""/>
            </a:pPr>
            <a:r>
              <a:rPr lang="en-US" sz="2200" dirty="0">
                <a:solidFill>
                  <a:schemeClr val="accent6">
                    <a:lumMod val="75000"/>
                  </a:schemeClr>
                </a:solidFill>
              </a:rPr>
              <a:t>productivity-enhancing adaptations in post-Covid area (work-from-home, digitalization)</a:t>
            </a:r>
          </a:p>
          <a:p>
            <a:pPr marL="342900" marR="0" lvl="0" indent="-342900">
              <a:lnSpc>
                <a:spcPct val="150000"/>
              </a:lnSpc>
              <a:spcBef>
                <a:spcPts val="0"/>
              </a:spcBef>
              <a:spcAft>
                <a:spcPts val="600"/>
              </a:spcAft>
              <a:buFont typeface="Symbol" panose="05050102010706020507" pitchFamily="18" charset="2"/>
              <a:buChar char=""/>
            </a:pPr>
            <a:endParaRPr lang="en-US" sz="2200" dirty="0">
              <a:solidFill>
                <a:schemeClr val="accent6">
                  <a:lumMod val="75000"/>
                </a:schemeClr>
              </a:solidFill>
            </a:endParaRPr>
          </a:p>
          <a:p>
            <a:pPr marL="342900" marR="0" lvl="0" indent="-342900">
              <a:lnSpc>
                <a:spcPct val="150000"/>
              </a:lnSpc>
              <a:spcBef>
                <a:spcPts val="0"/>
              </a:spcBef>
              <a:spcAft>
                <a:spcPts val="600"/>
              </a:spcAft>
              <a:buFont typeface="Symbol" panose="05050102010706020507" pitchFamily="18" charset="2"/>
              <a:buChar char=""/>
            </a:pPr>
            <a:r>
              <a:rPr lang="en-US" sz="2200" dirty="0">
                <a:solidFill>
                  <a:schemeClr val="accent6">
                    <a:lumMod val="75000"/>
                  </a:schemeClr>
                </a:solidFill>
              </a:rPr>
              <a:t>Overall: cautiously optimistic projection, with a downside-risk scenario on the side</a:t>
            </a:r>
          </a:p>
        </p:txBody>
      </p:sp>
    </p:spTree>
    <p:extLst>
      <p:ext uri="{BB962C8B-B14F-4D97-AF65-F5344CB8AC3E}">
        <p14:creationId xmlns:p14="http://schemas.microsoft.com/office/powerpoint/2010/main" val="403394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
            <a:ext cx="9940410" cy="751114"/>
          </a:xfrm>
        </p:spPr>
        <p:txBody>
          <a:bodyPr/>
          <a:lstStyle/>
          <a:p>
            <a:r>
              <a:rPr lang="en-US" sz="2400" dirty="0"/>
              <a:t>Suggestions for future economic crisis-response preparedness </a:t>
            </a:r>
          </a:p>
        </p:txBody>
      </p:sp>
      <p:sp>
        <p:nvSpPr>
          <p:cNvPr id="3" name="Text Placeholder 2"/>
          <p:cNvSpPr>
            <a:spLocks noGrp="1"/>
          </p:cNvSpPr>
          <p:nvPr>
            <p:ph type="body" idx="1"/>
          </p:nvPr>
        </p:nvSpPr>
        <p:spPr>
          <a:xfrm>
            <a:off x="185057" y="968828"/>
            <a:ext cx="11734800" cy="5758543"/>
          </a:xfrm>
        </p:spPr>
        <p:txBody>
          <a:bodyPr/>
          <a:lstStyle/>
          <a:p>
            <a:pPr marL="0" marR="0" lvl="0" indent="0">
              <a:spcBef>
                <a:spcPts val="600"/>
              </a:spcBef>
              <a:spcAft>
                <a:spcPts val="0"/>
              </a:spcAft>
            </a:pPr>
            <a:r>
              <a:rPr lang="en-US" sz="2200" dirty="0">
                <a:solidFill>
                  <a:srgbClr val="0070C0"/>
                </a:solidFill>
              </a:rPr>
              <a:t>External financing contingency mechanisms, esp. for private sector</a:t>
            </a:r>
          </a:p>
          <a:p>
            <a:pPr marL="0" marR="0">
              <a:spcBef>
                <a:spcPts val="600"/>
              </a:spcBef>
              <a:spcAft>
                <a:spcPts val="0"/>
              </a:spcAft>
            </a:pPr>
            <a:r>
              <a:rPr lang="en-US" sz="2200" dirty="0"/>
              <a:t>(i) larger contingency external financing for the government to address persistent large shocks, as LIDC rely on external financial firepower and cannot tap domestic savings</a:t>
            </a:r>
          </a:p>
          <a:p>
            <a:pPr marL="0" marR="0">
              <a:spcBef>
                <a:spcPts val="600"/>
              </a:spcBef>
              <a:spcAft>
                <a:spcPts val="0"/>
              </a:spcAft>
            </a:pPr>
            <a:r>
              <a:rPr lang="en-US" sz="2200" dirty="0"/>
              <a:t>(ii) contingency private external financing to maintain investment and allow a rapid return to the pre-crisis growth path</a:t>
            </a:r>
          </a:p>
          <a:p>
            <a:pPr marL="0" marR="0" lvl="0" indent="0">
              <a:spcBef>
                <a:spcPts val="600"/>
              </a:spcBef>
              <a:spcAft>
                <a:spcPts val="0"/>
              </a:spcAft>
            </a:pPr>
            <a:r>
              <a:rPr lang="en-US" sz="2200" dirty="0">
                <a:solidFill>
                  <a:srgbClr val="0070C0"/>
                </a:solidFill>
              </a:rPr>
              <a:t>More systematic social support and economic stimulus</a:t>
            </a:r>
          </a:p>
          <a:p>
            <a:pPr marL="0" marR="0">
              <a:spcBef>
                <a:spcPts val="600"/>
              </a:spcBef>
              <a:spcAft>
                <a:spcPts val="0"/>
              </a:spcAft>
            </a:pPr>
            <a:r>
              <a:rPr lang="en-US" sz="2200" dirty="0"/>
              <a:t>(iii) strengthening formal sector and creating novel informal sector social protection mechanisms </a:t>
            </a:r>
          </a:p>
          <a:p>
            <a:pPr marL="0" marR="0">
              <a:spcBef>
                <a:spcPts val="600"/>
              </a:spcBef>
              <a:spcAft>
                <a:spcPts val="0"/>
              </a:spcAft>
            </a:pPr>
            <a:r>
              <a:rPr lang="en-US" sz="2200" dirty="0"/>
              <a:t>(iv) planning more public programs that can be quickly triggered as stimulus measures </a:t>
            </a:r>
          </a:p>
          <a:p>
            <a:pPr marL="0" marR="0">
              <a:spcBef>
                <a:spcPts val="600"/>
              </a:spcBef>
              <a:spcAft>
                <a:spcPts val="0"/>
              </a:spcAft>
            </a:pPr>
            <a:r>
              <a:rPr lang="en-US" sz="2200" dirty="0">
                <a:solidFill>
                  <a:srgbClr val="0070C0"/>
                </a:solidFill>
              </a:rPr>
              <a:t>Economic impact analysis and tools</a:t>
            </a:r>
          </a:p>
          <a:p>
            <a:pPr marL="0" marR="0">
              <a:spcBef>
                <a:spcPts val="600"/>
              </a:spcBef>
              <a:spcAft>
                <a:spcPts val="0"/>
              </a:spcAft>
            </a:pPr>
            <a:r>
              <a:rPr lang="en-US" sz="2200" dirty="0"/>
              <a:t>(v) deepen quantitative policy analysis to assess shocks and policy responses, business cycle model, and a range of down-side risk scenarios</a:t>
            </a:r>
          </a:p>
          <a:p>
            <a:pPr marL="0" marR="0">
              <a:spcBef>
                <a:spcPts val="600"/>
              </a:spcBef>
              <a:spcAft>
                <a:spcPts val="0"/>
              </a:spcAft>
            </a:pPr>
            <a:r>
              <a:rPr lang="en-US" sz="2200" dirty="0"/>
              <a:t>(vi) develop tools for analyzing employment/income distribution impact of shocks and policy responses (e.g., SAM/CGE model)</a:t>
            </a:r>
          </a:p>
          <a:p>
            <a:pPr marL="0" marR="0">
              <a:lnSpc>
                <a:spcPct val="107000"/>
              </a:lnSpc>
              <a:spcBef>
                <a:spcPts val="0"/>
              </a:spcBef>
              <a:spcAft>
                <a:spcPts val="800"/>
              </a:spcAft>
            </a:pPr>
            <a:r>
              <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rPr>
              <a:t> </a:t>
            </a:r>
          </a:p>
          <a:p>
            <a:pPr marL="0" marR="0">
              <a:lnSpc>
                <a:spcPct val="107000"/>
              </a:lnSpc>
              <a:spcBef>
                <a:spcPts val="1200"/>
              </a:spcBef>
              <a:spcAft>
                <a:spcPts val="600"/>
              </a:spcAft>
            </a:pPr>
            <a:endParaRPr lang="en-US" sz="2200" dirty="0"/>
          </a:p>
        </p:txBody>
      </p:sp>
    </p:spTree>
    <p:extLst>
      <p:ext uri="{BB962C8B-B14F-4D97-AF65-F5344CB8AC3E}">
        <p14:creationId xmlns:p14="http://schemas.microsoft.com/office/powerpoint/2010/main" val="171978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a:xfrm>
            <a:off x="816267" y="1316324"/>
            <a:ext cx="10352000" cy="5099223"/>
          </a:xfrm>
        </p:spPr>
        <p:txBody>
          <a:bodyPr/>
          <a:lstStyle/>
          <a:p>
            <a:pPr marL="571500" indent="-342900" algn="just">
              <a:buFont typeface="Arial" panose="020B0604020202020204" pitchFamily="34" charset="0"/>
              <a:buChar char="•"/>
            </a:pPr>
            <a:r>
              <a:rPr lang="en-US" sz="2200" dirty="0"/>
              <a:t>Describing MINECOFIN-CED’s  approach to assessing Covid shocks (external/domestic, supply/demand), policy responses, and impact of both on economy (sectors and accounts) and MT recovery path.</a:t>
            </a:r>
          </a:p>
          <a:p>
            <a:pPr marL="571500" indent="-342900" algn="just">
              <a:buFont typeface="Arial" panose="020B0604020202020204" pitchFamily="34" charset="0"/>
              <a:buChar char="•"/>
            </a:pPr>
            <a:endParaRPr lang="en-US" sz="2200" dirty="0"/>
          </a:p>
          <a:p>
            <a:pPr marL="571500" indent="-342900" algn="just">
              <a:buFont typeface="Arial" panose="020B0604020202020204" pitchFamily="34" charset="0"/>
              <a:buChar char="•"/>
            </a:pPr>
            <a:r>
              <a:rPr lang="en-US" sz="2200" dirty="0"/>
              <a:t>Analysis in comparison with Nov. 2019 Baseline: projected growth path driven by public investment infrastructure, human capital, agricultural. productivity, and developments in key sectors.</a:t>
            </a:r>
          </a:p>
          <a:p>
            <a:pPr marL="571500" indent="-342900" algn="just">
              <a:buFont typeface="Arial" panose="020B0604020202020204" pitchFamily="34" charset="0"/>
              <a:buChar char="•"/>
            </a:pPr>
            <a:endParaRPr lang="en-US" sz="2200" dirty="0"/>
          </a:p>
          <a:p>
            <a:pPr marL="571500" indent="-342900" algn="just">
              <a:buFont typeface="Arial" panose="020B0604020202020204" pitchFamily="34" charset="0"/>
              <a:buChar char="•"/>
            </a:pPr>
            <a:r>
              <a:rPr lang="en-US" sz="2200" dirty="0"/>
              <a:t>Assessing Covid-Shock and Policy-Response scenarios with help of CED intMF: a comprehensive model linking detailed economic accounts: real sectoral supply/demand (NA), and external, fiscal, monetary accounts; enabling analysis of government and private Savings-Investment balances. </a:t>
            </a:r>
          </a:p>
          <a:p>
            <a:pPr marL="571500" indent="-342900" algn="just">
              <a:buFont typeface="Arial" panose="020B0604020202020204" pitchFamily="34" charset="0"/>
              <a:buChar char="•"/>
            </a:pPr>
            <a:endParaRPr lang="en-US" dirty="0"/>
          </a:p>
          <a:p>
            <a:pPr algn="just"/>
            <a:endParaRPr lang="en-US" dirty="0"/>
          </a:p>
        </p:txBody>
      </p:sp>
    </p:spTree>
    <p:extLst>
      <p:ext uri="{BB962C8B-B14F-4D97-AF65-F5344CB8AC3E}">
        <p14:creationId xmlns:p14="http://schemas.microsoft.com/office/powerpoint/2010/main" val="84721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p:cNvSpPr>
            <a:spLocks noGrp="1"/>
          </p:cNvSpPr>
          <p:nvPr>
            <p:ph type="title"/>
          </p:nvPr>
        </p:nvSpPr>
        <p:spPr>
          <a:xfrm>
            <a:off x="829067" y="1823925"/>
            <a:ext cx="10363200" cy="2317252"/>
          </a:xfrm>
        </p:spPr>
        <p:txBody>
          <a:bodyPr/>
          <a:lstStyle/>
          <a:p>
            <a:pPr algn="ctr"/>
            <a:r>
              <a:rPr lang="fr-FR" dirty="0"/>
              <a:t>Thank you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
            <a:ext cx="9940410" cy="751114"/>
          </a:xfrm>
        </p:spPr>
        <p:txBody>
          <a:bodyPr/>
          <a:lstStyle/>
          <a:p>
            <a:r>
              <a:rPr lang="en-US" sz="3200" dirty="0"/>
              <a:t>Annex. Fiscal policy response May 2021 (PCI-4)</a:t>
            </a:r>
            <a:endParaRPr lang="en-US" sz="2400" dirty="0"/>
          </a:p>
        </p:txBody>
      </p:sp>
      <p:sp>
        <p:nvSpPr>
          <p:cNvPr id="3" name="Text Placeholder 2"/>
          <p:cNvSpPr>
            <a:spLocks noGrp="1"/>
          </p:cNvSpPr>
          <p:nvPr>
            <p:ph type="body" idx="1"/>
          </p:nvPr>
        </p:nvSpPr>
        <p:spPr>
          <a:xfrm>
            <a:off x="185057" y="740229"/>
            <a:ext cx="11832772" cy="5954485"/>
          </a:xfrm>
        </p:spPr>
        <p:txBody>
          <a:bodyPr/>
          <a:lstStyle/>
          <a:p>
            <a:pPr marL="57150" indent="-285750">
              <a:lnSpc>
                <a:spcPct val="107000"/>
              </a:lnSpc>
              <a:spcBef>
                <a:spcPts val="600"/>
              </a:spcBef>
              <a:buFont typeface="Arial" panose="020B0604020202020204" pitchFamily="34" charset="0"/>
              <a:buChar char="•"/>
            </a:pPr>
            <a:r>
              <a:rPr lang="en-US" sz="2200" dirty="0"/>
              <a:t>Covid spending further increased by 1% of GDP for 2020/21, esp. higher capital </a:t>
            </a:r>
          </a:p>
          <a:p>
            <a:pPr marL="0" indent="0">
              <a:lnSpc>
                <a:spcPct val="107000"/>
              </a:lnSpc>
              <a:spcBef>
                <a:spcPts val="600"/>
              </a:spcBef>
            </a:pPr>
            <a:r>
              <a:rPr lang="en-US" sz="2200" dirty="0"/>
              <a:t> spending for education (fiscal impulse about the same as in Oct. 2020)</a:t>
            </a:r>
          </a:p>
          <a:p>
            <a:pPr marL="57150" indent="-285750">
              <a:lnSpc>
                <a:spcPct val="107000"/>
              </a:lnSpc>
              <a:spcBef>
                <a:spcPts val="600"/>
              </a:spcBef>
              <a:buFont typeface="Arial" panose="020B0604020202020204" pitchFamily="34" charset="0"/>
              <a:buChar char="•"/>
            </a:pPr>
            <a:endParaRPr lang="en-US" sz="2200" dirty="0"/>
          </a:p>
        </p:txBody>
      </p:sp>
      <p:pic>
        <p:nvPicPr>
          <p:cNvPr id="6" name="Picture 5">
            <a:extLst>
              <a:ext uri="{FF2B5EF4-FFF2-40B4-BE49-F238E27FC236}">
                <a16:creationId xmlns:a16="http://schemas.microsoft.com/office/drawing/2014/main" id="{19211C44-3476-495C-9230-12FA9A1D6573}"/>
              </a:ext>
            </a:extLst>
          </p:cNvPr>
          <p:cNvPicPr>
            <a:picLocks noChangeAspect="1"/>
          </p:cNvPicPr>
          <p:nvPr/>
        </p:nvPicPr>
        <p:blipFill>
          <a:blip r:embed="rId2"/>
          <a:stretch>
            <a:fillRect/>
          </a:stretch>
        </p:blipFill>
        <p:spPr>
          <a:xfrm>
            <a:off x="348343" y="1850571"/>
            <a:ext cx="11604171" cy="4876800"/>
          </a:xfrm>
          <a:prstGeom prst="rect">
            <a:avLst/>
          </a:prstGeom>
        </p:spPr>
      </p:pic>
    </p:spTree>
    <p:extLst>
      <p:ext uri="{BB962C8B-B14F-4D97-AF65-F5344CB8AC3E}">
        <p14:creationId xmlns:p14="http://schemas.microsoft.com/office/powerpoint/2010/main" val="69621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291825"/>
            <a:ext cx="9614000" cy="799556"/>
          </a:xfrm>
        </p:spPr>
        <p:txBody>
          <a:bodyPr/>
          <a:lstStyle/>
          <a:p>
            <a:r>
              <a:rPr lang="en-US" sz="3200" dirty="0"/>
              <a:t>Assessing Covid shock: external demand</a:t>
            </a:r>
            <a:endParaRPr lang="en-US" dirty="0"/>
          </a:p>
        </p:txBody>
      </p:sp>
      <p:sp>
        <p:nvSpPr>
          <p:cNvPr id="3" name="Text Placeholder 2"/>
          <p:cNvSpPr>
            <a:spLocks noGrp="1"/>
          </p:cNvSpPr>
          <p:nvPr>
            <p:ph type="body" idx="1"/>
          </p:nvPr>
        </p:nvSpPr>
        <p:spPr>
          <a:xfrm>
            <a:off x="424543" y="1153886"/>
            <a:ext cx="10743724" cy="5279571"/>
          </a:xfrm>
        </p:spPr>
        <p:txBody>
          <a:bodyPr/>
          <a:lstStyle/>
          <a:p>
            <a:pPr marL="571500" indent="-342900" algn="just">
              <a:buFont typeface="Arial" panose="020B0604020202020204" pitchFamily="34" charset="0"/>
              <a:buChar char="•"/>
            </a:pPr>
            <a:r>
              <a:rPr lang="en-US" sz="2200" b="1" dirty="0"/>
              <a:t>Estimates for sectoral shocks </a:t>
            </a:r>
            <a:r>
              <a:rPr lang="en-US" sz="2200" dirty="0"/>
              <a:t>made early in lockdown (weeks 10-21) had dramatic drops in the sectors, representing three quarters of exports. </a:t>
            </a:r>
          </a:p>
          <a:p>
            <a:pPr marL="571500" indent="-342900" algn="just">
              <a:buFont typeface="Arial" panose="020B0604020202020204" pitchFamily="34" charset="0"/>
              <a:buChar char="•"/>
            </a:pPr>
            <a:endParaRPr lang="en-US" sz="2200" dirty="0"/>
          </a:p>
          <a:p>
            <a:pPr marL="571500" indent="-342900" algn="just">
              <a:buFont typeface="Arial" panose="020B0604020202020204" pitchFamily="34" charset="0"/>
              <a:buChar char="•"/>
            </a:pPr>
            <a:r>
              <a:rPr lang="en-US" sz="2200" b="1" dirty="0"/>
              <a:t>For example, mineral exports</a:t>
            </a:r>
            <a:r>
              <a:rPr lang="en-US" sz="2200" dirty="0"/>
              <a:t>, volume drops (by 50%) compounded by world price declines (by 19%), resulting in a 59% drop in $ value vis-à-vis BL, amounting to 0.7% of BL GDP in 2020.</a:t>
            </a:r>
          </a:p>
          <a:p>
            <a:pPr marL="571500" indent="-342900" algn="just">
              <a:buFont typeface="Arial" panose="020B0604020202020204" pitchFamily="34" charset="0"/>
              <a:buChar char="•"/>
            </a:pPr>
            <a:endParaRPr lang="en-US" sz="2200" dirty="0"/>
          </a:p>
          <a:p>
            <a:pPr marL="571500" indent="-342900" algn="just">
              <a:buFont typeface="Arial" panose="020B0604020202020204" pitchFamily="34" charset="0"/>
              <a:buChar char="•"/>
            </a:pPr>
            <a:r>
              <a:rPr lang="en-US" sz="2200" b="1" dirty="0"/>
              <a:t>Demand–Exports G&amp;S</a:t>
            </a:r>
            <a:r>
              <a:rPr lang="en-US" sz="2200" dirty="0"/>
              <a:t>: in order of importance, tourism/MICE; non-trad. exports, trad. exports (mining, coffee), travel: total export demand drop by -/-9% of BL GDP. Only partial recovery in 2021-22, remain below their BL levels.</a:t>
            </a:r>
          </a:p>
          <a:p>
            <a:pPr marL="571500" indent="-342900" algn="just">
              <a:buFont typeface="Arial" panose="020B0604020202020204" pitchFamily="34" charset="0"/>
              <a:buChar char="•"/>
            </a:pPr>
            <a:endParaRPr lang="en-US" sz="2200" dirty="0"/>
          </a:p>
          <a:p>
            <a:pPr marL="571500" indent="-342900" algn="just">
              <a:buFont typeface="Arial" panose="020B0604020202020204" pitchFamily="34" charset="0"/>
              <a:buChar char="•"/>
            </a:pPr>
            <a:r>
              <a:rPr lang="en-US" sz="2200" b="1" dirty="0"/>
              <a:t>Demand-Imports G&amp;S</a:t>
            </a:r>
            <a:r>
              <a:rPr lang="en-US" sz="2200" dirty="0"/>
              <a:t>: positive shock from drop in oil price (-/-36%) and domestic demand for foreign travel in equal parts, totaling -/-2% of BL GDP; Net external demand drop by equivalent of -/-6.8% of BL GDP in 2020.</a:t>
            </a:r>
          </a:p>
          <a:p>
            <a:pPr marL="571500" indent="-342900" algn="just">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06547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144341"/>
            <a:ext cx="9614000" cy="911100"/>
          </a:xfrm>
        </p:spPr>
        <p:txBody>
          <a:bodyPr/>
          <a:lstStyle/>
          <a:p>
            <a:pPr lvl="0"/>
            <a:r>
              <a:rPr lang="en-US" sz="3200" dirty="0"/>
              <a:t>Assessing Covid shock: external demand </a:t>
            </a:r>
            <a:endParaRPr lang="en-US" dirty="0"/>
          </a:p>
        </p:txBody>
      </p:sp>
      <p:sp>
        <p:nvSpPr>
          <p:cNvPr id="3" name="Text Placeholder 2"/>
          <p:cNvSpPr>
            <a:spLocks noGrp="1"/>
          </p:cNvSpPr>
          <p:nvPr>
            <p:ph type="body" idx="1"/>
          </p:nvPr>
        </p:nvSpPr>
        <p:spPr>
          <a:xfrm>
            <a:off x="816267" y="1202924"/>
            <a:ext cx="10352000" cy="5183127"/>
          </a:xfrm>
        </p:spPr>
        <p:txBody>
          <a:bodyPr/>
          <a:lstStyle/>
          <a:p>
            <a:pPr marL="571500" indent="-342900" algn="just">
              <a:buFont typeface="Arial" panose="020B0604020202020204" pitchFamily="34" charset="0"/>
              <a:buChar char="•"/>
            </a:pPr>
            <a:endParaRPr lang="en-US" sz="2400" dirty="0"/>
          </a:p>
          <a:p>
            <a:pPr marL="571500" indent="-342900">
              <a:buFont typeface="Arial" panose="020B0604020202020204" pitchFamily="34" charset="0"/>
              <a:buChar char="•"/>
            </a:pPr>
            <a:endParaRPr lang="en-US" sz="2400" dirty="0"/>
          </a:p>
          <a:p>
            <a:pPr marL="571500" indent="-342900">
              <a:buFont typeface="Arial" panose="020B0604020202020204" pitchFamily="34" charset="0"/>
              <a:buChar char="•"/>
            </a:pPr>
            <a:endParaRPr lang="en-US" sz="2400" dirty="0"/>
          </a:p>
          <a:p>
            <a:pPr marL="5715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62BB1630-E712-40C9-ACEE-66BF983221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0743" y="1099457"/>
            <a:ext cx="11190513" cy="5486400"/>
          </a:xfrm>
          <a:prstGeom prst="rect">
            <a:avLst/>
          </a:prstGeom>
          <a:noFill/>
          <a:ln>
            <a:noFill/>
          </a:ln>
        </p:spPr>
      </p:pic>
    </p:spTree>
    <p:extLst>
      <p:ext uri="{BB962C8B-B14F-4D97-AF65-F5344CB8AC3E}">
        <p14:creationId xmlns:p14="http://schemas.microsoft.com/office/powerpoint/2010/main" val="3040145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Covid shock:</a:t>
            </a:r>
            <a:r>
              <a:rPr lang="en-US" sz="3600" dirty="0"/>
              <a:t> </a:t>
            </a:r>
            <a:r>
              <a:rPr lang="en-US" sz="2800" dirty="0"/>
              <a:t>private foreign savings</a:t>
            </a:r>
          </a:p>
        </p:txBody>
      </p:sp>
      <p:sp>
        <p:nvSpPr>
          <p:cNvPr id="3" name="Text Placeholder 2"/>
          <p:cNvSpPr>
            <a:spLocks noGrp="1"/>
          </p:cNvSpPr>
          <p:nvPr>
            <p:ph type="body" idx="1"/>
          </p:nvPr>
        </p:nvSpPr>
        <p:spPr>
          <a:xfrm>
            <a:off x="478970" y="1077687"/>
            <a:ext cx="11266715" cy="5214256"/>
          </a:xfrm>
        </p:spPr>
        <p:txBody>
          <a:bodyPr/>
          <a:lstStyle/>
          <a:p>
            <a:pPr marL="571500" indent="-342900" algn="just">
              <a:buFont typeface="Arial" panose="020B0604020202020204" pitchFamily="34" charset="0"/>
              <a:buChar char="•"/>
            </a:pPr>
            <a:r>
              <a:rPr lang="en-US" sz="2200" dirty="0"/>
              <a:t>Drop in remittances, private non-budgetary transfers, FDI, other net private capital</a:t>
            </a:r>
          </a:p>
          <a:p>
            <a:pPr marL="571500" indent="-342900" algn="just">
              <a:buFont typeface="Arial" panose="020B0604020202020204" pitchFamily="34" charset="0"/>
              <a:buChar char="•"/>
            </a:pPr>
            <a:r>
              <a:rPr lang="en-US" sz="2200" dirty="0"/>
              <a:t>Total shock close 4% of BL GDP, expected to slow down private investment</a:t>
            </a:r>
          </a:p>
          <a:p>
            <a:pPr marL="571500" indent="-342900" algn="just">
              <a:buFont typeface="Arial" panose="020B0604020202020204" pitchFamily="34" charset="0"/>
              <a:buChar char="•"/>
            </a:pPr>
            <a:r>
              <a:rPr lang="en-US" sz="2200" dirty="0"/>
              <a:t>Government foreign borrowing per se not affected by Covid.</a:t>
            </a:r>
          </a:p>
          <a:p>
            <a:pPr marL="571500" indent="-342900" algn="just">
              <a:buFont typeface="Arial" panose="020B0604020202020204" pitchFamily="34" charset="0"/>
              <a:buChar char="•"/>
            </a:pPr>
            <a:endParaRPr lang="en-US" sz="2200" dirty="0"/>
          </a:p>
          <a:p>
            <a:pPr marL="571500" indent="-342900" algn="just">
              <a:buFont typeface="Arial" panose="020B0604020202020204" pitchFamily="34" charset="0"/>
              <a:buChar char="•"/>
            </a:pPr>
            <a:r>
              <a:rPr lang="en-US" sz="2200" dirty="0"/>
              <a:t>Shocks projected to continue 2021-22, but smaller</a:t>
            </a:r>
          </a:p>
          <a:p>
            <a:pPr marL="571500" indent="-342900" algn="just">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2072A7EE-18A9-4A35-953B-E92886303F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6428" y="3178629"/>
            <a:ext cx="10831285" cy="3581400"/>
          </a:xfrm>
          <a:prstGeom prst="rect">
            <a:avLst/>
          </a:prstGeom>
          <a:noFill/>
          <a:ln>
            <a:noFill/>
          </a:ln>
        </p:spPr>
      </p:pic>
    </p:spTree>
    <p:extLst>
      <p:ext uri="{BB962C8B-B14F-4D97-AF65-F5344CB8AC3E}">
        <p14:creationId xmlns:p14="http://schemas.microsoft.com/office/powerpoint/2010/main" val="57746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Covid shock: domestic dupply</a:t>
            </a:r>
          </a:p>
        </p:txBody>
      </p:sp>
      <p:sp>
        <p:nvSpPr>
          <p:cNvPr id="3" name="Text Placeholder 2"/>
          <p:cNvSpPr>
            <a:spLocks noGrp="1"/>
          </p:cNvSpPr>
          <p:nvPr>
            <p:ph type="body" idx="1"/>
          </p:nvPr>
        </p:nvSpPr>
        <p:spPr>
          <a:xfrm>
            <a:off x="424543" y="1316324"/>
            <a:ext cx="2917371" cy="4921190"/>
          </a:xfrm>
        </p:spPr>
        <p:txBody>
          <a:bodyPr/>
          <a:lstStyle/>
          <a:p>
            <a:pPr marL="571500" indent="-342900">
              <a:buFont typeface="Arial" panose="020B0604020202020204" pitchFamily="34" charset="0"/>
              <a:buChar char="•"/>
            </a:pPr>
            <a:r>
              <a:rPr lang="en-US" sz="2200" dirty="0"/>
              <a:t>Estimates for sector shocks due to 11-week lockdown starting March 2020 were based on direct  sector information and weekly indicators on CIEA and turnover (EBM sales)</a:t>
            </a:r>
          </a:p>
        </p:txBody>
      </p:sp>
      <p:pic>
        <p:nvPicPr>
          <p:cNvPr id="4" name="Picture 3"/>
          <p:cNvPicPr>
            <a:picLocks noChangeAspect="1" noChangeArrowheads="1"/>
            <a:extLst>
              <a:ext uri="{84589F7E-364E-4C9E-8A38-B11213B215E9}">
                <a14:cameraTool xmlns:a14="http://schemas.microsoft.com/office/drawing/2010/main" cellRange="$F$7:$O$34"/>
              </a:ext>
            </a:extLst>
          </p:cNvPicPr>
          <p:nvPr/>
        </p:nvPicPr>
        <p:blipFill>
          <a:blip r:embed="rId3"/>
          <a:srcRect/>
          <a:stretch>
            <a:fillRect/>
          </a:stretch>
        </p:blipFill>
        <p:spPr bwMode="auto">
          <a:xfrm>
            <a:off x="3929743" y="1316324"/>
            <a:ext cx="7554686" cy="536257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202933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67" y="0"/>
            <a:ext cx="9614000" cy="816429"/>
          </a:xfrm>
        </p:spPr>
        <p:txBody>
          <a:bodyPr/>
          <a:lstStyle/>
          <a:p>
            <a:r>
              <a:rPr lang="en-US" dirty="0"/>
              <a:t>Assessing Covid shock: domestic supply </a:t>
            </a:r>
          </a:p>
        </p:txBody>
      </p:sp>
      <p:sp>
        <p:nvSpPr>
          <p:cNvPr id="3" name="Text Placeholder 2"/>
          <p:cNvSpPr>
            <a:spLocks noGrp="1"/>
          </p:cNvSpPr>
          <p:nvPr>
            <p:ph type="body" idx="1"/>
          </p:nvPr>
        </p:nvSpPr>
        <p:spPr>
          <a:xfrm>
            <a:off x="272143" y="793810"/>
            <a:ext cx="11375571" cy="5519904"/>
          </a:xfrm>
        </p:spPr>
        <p:txBody>
          <a:bodyPr/>
          <a:lstStyle/>
          <a:p>
            <a:pPr marL="571500" indent="-342900">
              <a:lnSpc>
                <a:spcPct val="150000"/>
              </a:lnSpc>
              <a:buFont typeface="Arial" panose="020B0604020202020204" pitchFamily="34" charset="0"/>
              <a:buChar char="•"/>
            </a:pPr>
            <a:r>
              <a:rPr lang="en-US" sz="2200" b="1" dirty="0"/>
              <a:t>Q1 had already slowdown: </a:t>
            </a:r>
            <a:r>
              <a:rPr lang="en-US" sz="2200" dirty="0"/>
              <a:t>heavy rains and early impact of Covid on world economy: </a:t>
            </a:r>
            <a:r>
              <a:rPr lang="en-US" sz="2200" dirty="0">
                <a:solidFill>
                  <a:srgbClr val="C00000"/>
                </a:solidFill>
              </a:rPr>
              <a:t>Q1: -4% </a:t>
            </a:r>
            <a:r>
              <a:rPr lang="en-US" sz="2200" dirty="0">
                <a:solidFill>
                  <a:schemeClr val="tx1"/>
                </a:solidFill>
              </a:rPr>
              <a:t>vis-à-vis BL </a:t>
            </a:r>
          </a:p>
          <a:p>
            <a:pPr marL="571500" indent="-342900">
              <a:lnSpc>
                <a:spcPct val="150000"/>
              </a:lnSpc>
              <a:buFont typeface="Arial" panose="020B0604020202020204" pitchFamily="34" charset="0"/>
              <a:buChar char="•"/>
            </a:pPr>
            <a:r>
              <a:rPr lang="en-US" sz="2200" b="1" dirty="0"/>
              <a:t>Sector GDPs </a:t>
            </a:r>
            <a:r>
              <a:rPr lang="en-US" sz="2200" dirty="0"/>
              <a:t>assessed based on constraints from lockdown and/or lack of foreign demand assessed for each sector (no additional intermediate demand effects)</a:t>
            </a:r>
          </a:p>
          <a:p>
            <a:pPr marL="571500" indent="-342900">
              <a:lnSpc>
                <a:spcPct val="150000"/>
              </a:lnSpc>
              <a:buFont typeface="Arial" panose="020B0604020202020204" pitchFamily="34" charset="0"/>
              <a:buChar char="•"/>
            </a:pPr>
            <a:r>
              <a:rPr lang="en-US" sz="2200" b="1" dirty="0"/>
              <a:t>Supply–GDP Q2</a:t>
            </a:r>
            <a:r>
              <a:rPr lang="en-US" sz="2200" dirty="0"/>
              <a:t>: 10-95% activity drops , total supply shock in </a:t>
            </a:r>
            <a:r>
              <a:rPr lang="en-US" sz="2200" dirty="0">
                <a:solidFill>
                  <a:srgbClr val="C00000"/>
                </a:solidFill>
              </a:rPr>
              <a:t>Q2: -21% </a:t>
            </a:r>
            <a:r>
              <a:rPr lang="en-US" sz="2200" dirty="0">
                <a:solidFill>
                  <a:schemeClr val="tx1"/>
                </a:solidFill>
              </a:rPr>
              <a:t>vis-a-vis BL </a:t>
            </a:r>
          </a:p>
          <a:p>
            <a:pPr marL="571500" indent="-342900">
              <a:lnSpc>
                <a:spcPct val="150000"/>
              </a:lnSpc>
              <a:buFont typeface="Arial" panose="020B0604020202020204" pitchFamily="34" charset="0"/>
              <a:buChar char="•"/>
            </a:pPr>
            <a:r>
              <a:rPr lang="en-US" sz="2200" b="1" dirty="0"/>
              <a:t>Supply–GDP 2020</a:t>
            </a:r>
            <a:r>
              <a:rPr lang="en-US" sz="2200" dirty="0"/>
              <a:t>: speed of normalization for Q3-Q4 assumed for each sector, amounting on average to </a:t>
            </a:r>
            <a:r>
              <a:rPr lang="en-US" sz="2200" dirty="0">
                <a:solidFill>
                  <a:srgbClr val="C00000"/>
                </a:solidFill>
              </a:rPr>
              <a:t>Q3: -10% </a:t>
            </a:r>
            <a:r>
              <a:rPr lang="en-US" sz="2200" dirty="0"/>
              <a:t>and </a:t>
            </a:r>
            <a:r>
              <a:rPr lang="en-US" sz="2200" dirty="0">
                <a:solidFill>
                  <a:srgbClr val="C00000"/>
                </a:solidFill>
              </a:rPr>
              <a:t>Q4: 0% </a:t>
            </a:r>
            <a:r>
              <a:rPr lang="en-US" sz="2200" dirty="0"/>
              <a:t>vis-à-vis BL                                      </a:t>
            </a:r>
          </a:p>
          <a:p>
            <a:pPr marL="571500" indent="-342900" algn="just">
              <a:lnSpc>
                <a:spcPct val="150000"/>
              </a:lnSpc>
              <a:buFont typeface="Arial" panose="020B0604020202020204" pitchFamily="34" charset="0"/>
              <a:buChar char="•"/>
            </a:pPr>
            <a:r>
              <a:rPr lang="en-US" sz="2200" b="1" dirty="0"/>
              <a:t>Ranked by absolute GDP impact</a:t>
            </a:r>
            <a:r>
              <a:rPr lang="en-US" sz="2200" dirty="0"/>
              <a:t>: Hotels &amp; Restaurants, professional/sports/real estate, trade, transport, mining, manufacturing: total impact </a:t>
            </a:r>
            <a:r>
              <a:rPr lang="en-US" sz="2200" dirty="0">
                <a:solidFill>
                  <a:srgbClr val="C00000"/>
                </a:solidFill>
              </a:rPr>
              <a:t>2020: -/-8.6% </a:t>
            </a:r>
            <a:r>
              <a:rPr lang="en-US" sz="2200" dirty="0">
                <a:solidFill>
                  <a:schemeClr val="tx1"/>
                </a:solidFill>
              </a:rPr>
              <a:t>of BL </a:t>
            </a:r>
            <a:r>
              <a:rPr lang="en-US" sz="2200" dirty="0"/>
              <a:t>GDP</a:t>
            </a:r>
          </a:p>
          <a:p>
            <a:pPr marL="571500" indent="-342900" algn="just">
              <a:lnSpc>
                <a:spcPct val="150000"/>
              </a:lnSpc>
              <a:buFont typeface="Arial" panose="020B0604020202020204" pitchFamily="34" charset="0"/>
              <a:buChar char="•"/>
            </a:pPr>
            <a:r>
              <a:rPr lang="en-US" sz="2200" b="1" dirty="0"/>
              <a:t>Only partial recovery</a:t>
            </a:r>
            <a:r>
              <a:rPr lang="en-US" sz="2200" dirty="0"/>
              <a:t> in supply in 2021-22</a:t>
            </a:r>
          </a:p>
          <a:p>
            <a:pPr marL="571500" indent="-342900" algn="just">
              <a:buFont typeface="Arial" panose="020B0604020202020204" pitchFamily="34" charset="0"/>
              <a:buChar char="•"/>
            </a:pPr>
            <a:endParaRPr lang="en-US" sz="2400" dirty="0"/>
          </a:p>
        </p:txBody>
      </p:sp>
    </p:spTree>
    <p:extLst>
      <p:ext uri="{BB962C8B-B14F-4D97-AF65-F5344CB8AC3E}">
        <p14:creationId xmlns:p14="http://schemas.microsoft.com/office/powerpoint/2010/main" val="154682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Covid shock: domestic supply </a:t>
            </a:r>
          </a:p>
        </p:txBody>
      </p:sp>
      <p:sp>
        <p:nvSpPr>
          <p:cNvPr id="3" name="Text Placeholder 2"/>
          <p:cNvSpPr>
            <a:spLocks noGrp="1"/>
          </p:cNvSpPr>
          <p:nvPr>
            <p:ph type="body" idx="1"/>
          </p:nvPr>
        </p:nvSpPr>
        <p:spPr>
          <a:xfrm>
            <a:off x="228600" y="1316325"/>
            <a:ext cx="11756571" cy="5334846"/>
          </a:xfrm>
        </p:spPr>
        <p:txBody>
          <a:bodyPr/>
          <a:lstStyle/>
          <a:p>
            <a:endParaRPr lang="en-US" dirty="0"/>
          </a:p>
        </p:txBody>
      </p:sp>
      <p:pic>
        <p:nvPicPr>
          <p:cNvPr id="5" name="Picture 4">
            <a:extLst>
              <a:ext uri="{FF2B5EF4-FFF2-40B4-BE49-F238E27FC236}">
                <a16:creationId xmlns:a16="http://schemas.microsoft.com/office/drawing/2014/main" id="{A0321E5E-FE26-46D8-8A09-D3EFBE0656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82486"/>
            <a:ext cx="11419114" cy="5214257"/>
          </a:xfrm>
          <a:prstGeom prst="rect">
            <a:avLst/>
          </a:prstGeom>
          <a:noFill/>
          <a:ln>
            <a:noFill/>
          </a:ln>
        </p:spPr>
      </p:pic>
    </p:spTree>
    <p:extLst>
      <p:ext uri="{BB962C8B-B14F-4D97-AF65-F5344CB8AC3E}">
        <p14:creationId xmlns:p14="http://schemas.microsoft.com/office/powerpoint/2010/main" val="1426066481"/>
      </p:ext>
    </p:extLst>
  </p:cSld>
  <p:clrMapOvr>
    <a:masterClrMapping/>
  </p:clrMapOvr>
</p:sld>
</file>

<file path=ppt/theme/theme1.xml><?xml version="1.0" encoding="utf-8"?>
<a:theme xmlns:a="http://schemas.openxmlformats.org/drawingml/2006/main" name="Office Theme">
  <a:themeElements>
    <a:clrScheme name="Custom 3">
      <a:dk1>
        <a:srgbClr val="0B000C"/>
      </a:dk1>
      <a:lt1>
        <a:srgbClr val="FFFFFF"/>
      </a:lt1>
      <a:dk2>
        <a:srgbClr val="54156B"/>
      </a:dk2>
      <a:lt2>
        <a:srgbClr val="EAE9E5"/>
      </a:lt2>
      <a:accent1>
        <a:srgbClr val="F1B434"/>
      </a:accent1>
      <a:accent2>
        <a:srgbClr val="0097A9"/>
      </a:accent2>
      <a:accent3>
        <a:srgbClr val="9D9DA0"/>
      </a:accent3>
      <a:accent4>
        <a:srgbClr val="8064A2"/>
      </a:accent4>
      <a:accent5>
        <a:srgbClr val="6FC3D4"/>
      </a:accent5>
      <a:accent6>
        <a:srgbClr val="375FA0"/>
      </a:accent6>
      <a:hlink>
        <a:srgbClr val="DE9E40"/>
      </a:hlink>
      <a:folHlink>
        <a:srgbClr val="65A7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2274</TotalTime>
  <Words>2201</Words>
  <Application>Microsoft Office PowerPoint</Application>
  <PresentationFormat>Widescreen</PresentationFormat>
  <Paragraphs>174</Paragraphs>
  <Slides>31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Schoolbook</vt:lpstr>
      <vt:lpstr>Courier New</vt:lpstr>
      <vt:lpstr>Merriweather Sans</vt:lpstr>
      <vt:lpstr>Symbol</vt:lpstr>
      <vt:lpstr>Times New Roman</vt:lpstr>
      <vt:lpstr>Wingdings</vt:lpstr>
      <vt:lpstr>Office Theme</vt:lpstr>
      <vt:lpstr>PowerPoint Presentation</vt:lpstr>
      <vt:lpstr>Outline</vt:lpstr>
      <vt:lpstr>Introduction</vt:lpstr>
      <vt:lpstr>Assessing Covid shock: external demand</vt:lpstr>
      <vt:lpstr>Assessing Covid shock: external demand </vt:lpstr>
      <vt:lpstr>Assessing Covid shock: private foreign savings</vt:lpstr>
      <vt:lpstr>Assessing Covid shock: domestic dupply</vt:lpstr>
      <vt:lpstr>Assessing Covid shock: domestic supply </vt:lpstr>
      <vt:lpstr>Assessing Covid shock: domestic supply </vt:lpstr>
      <vt:lpstr>Assessing Covid shock: domestic demand </vt:lpstr>
      <vt:lpstr>Covid shock scenario: economic impact </vt:lpstr>
      <vt:lpstr>Covid shock scenario: economic impact </vt:lpstr>
      <vt:lpstr>Covid shock scenario: economic impact</vt:lpstr>
      <vt:lpstr>Covid shock scenario: economic impact </vt:lpstr>
      <vt:lpstr>Assessing Economic Policy Response</vt:lpstr>
      <vt:lpstr>Assessing Fiscal Policy Response</vt:lpstr>
      <vt:lpstr>Assessing Fiscal Impulse (Oct. 2020)</vt:lpstr>
      <vt:lpstr>Fiscal Impulse: expected impact on GDP </vt:lpstr>
      <vt:lpstr>Policy response scenario: economic impact </vt:lpstr>
      <vt:lpstr>Economic impact: real GDP and demand</vt:lpstr>
      <vt:lpstr>Economic impact: government accounts</vt:lpstr>
      <vt:lpstr>Economic impact: external accounts</vt:lpstr>
      <vt:lpstr>Economic impact: savings-investment balances</vt:lpstr>
      <vt:lpstr>Outcome 2020 and Outlook for recovery 2021-25</vt:lpstr>
      <vt:lpstr>Outcome 2020: demand side</vt:lpstr>
      <vt:lpstr>Outlook for recovery 2021-25 (May 2021 policy response)</vt:lpstr>
      <vt:lpstr>Outlook for recovery 2021-25 (May 2021 policy response)</vt:lpstr>
      <vt:lpstr>Outlook for 2021-25: assessment of Covid harm</vt:lpstr>
      <vt:lpstr>Suggestions for future economic crisis-response preparedness </vt:lpstr>
      <vt:lpstr>Thank you</vt:lpstr>
      <vt:lpstr>Annex. Fiscal policy response May 2021 (PCI-4)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Plan Comments</dc:title>
  <dc:creator>Tabaro Didier</dc:creator>
  <cp:lastModifiedBy>EPRN RWANDA</cp:lastModifiedBy>
  <cp:revision>142</cp:revision>
  <dcterms:modified xsi:type="dcterms:W3CDTF">2021-05-26T16:20:59Z</dcterms:modified>
</cp:coreProperties>
</file>