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6" r:id="rId1"/>
  </p:sldMasterIdLst>
  <p:notesMasterIdLst>
    <p:notesMasterId r:id="rId30"/>
  </p:notesMasterIdLst>
  <p:handoutMasterIdLst>
    <p:handoutMasterId r:id="rId31"/>
  </p:handoutMasterIdLst>
  <p:sldIdLst>
    <p:sldId id="256" r:id="rId2"/>
    <p:sldId id="342" r:id="rId3"/>
    <p:sldId id="351" r:id="rId4"/>
    <p:sldId id="352" r:id="rId5"/>
    <p:sldId id="353" r:id="rId6"/>
    <p:sldId id="355" r:id="rId7"/>
    <p:sldId id="356" r:id="rId8"/>
    <p:sldId id="357" r:id="rId9"/>
    <p:sldId id="358" r:id="rId10"/>
    <p:sldId id="359" r:id="rId11"/>
    <p:sldId id="360" r:id="rId12"/>
    <p:sldId id="361" r:id="rId13"/>
    <p:sldId id="343" r:id="rId14"/>
    <p:sldId id="380" r:id="rId15"/>
    <p:sldId id="381" r:id="rId16"/>
    <p:sldId id="382" r:id="rId17"/>
    <p:sldId id="367" r:id="rId18"/>
    <p:sldId id="364" r:id="rId19"/>
    <p:sldId id="346" r:id="rId20"/>
    <p:sldId id="362" r:id="rId21"/>
    <p:sldId id="347" r:id="rId22"/>
    <p:sldId id="348" r:id="rId23"/>
    <p:sldId id="349" r:id="rId24"/>
    <p:sldId id="370" r:id="rId25"/>
    <p:sldId id="377" r:id="rId26"/>
    <p:sldId id="378" r:id="rId27"/>
    <p:sldId id="379" r:id="rId28"/>
    <p:sldId id="311" r:id="rId2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3521" autoAdjust="0"/>
  </p:normalViewPr>
  <p:slideViewPr>
    <p:cSldViewPr>
      <p:cViewPr varScale="1">
        <p:scale>
          <a:sx n="83" d="100"/>
          <a:sy n="83" d="100"/>
        </p:scale>
        <p:origin x="154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E1993B2-B4CE-4565-97F5-E6B0F229B2E9}" type="datetimeFigureOut">
              <a:rPr lang="en-US"/>
              <a:pPr>
                <a:defRPr/>
              </a:pPr>
              <a:t>9/17/2020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1" hangingPunct="1">
              <a:defRPr sz="1200">
                <a:latin typeface="Arial" charset="0"/>
                <a:cs typeface="Arial" charset="0"/>
              </a:defRPr>
            </a:lvl1pPr>
          </a:lstStyle>
          <a:p>
            <a:pPr>
              <a:defRPr/>
            </a:pPr>
            <a:fld id="{4B471FB9-F864-456E-8BE9-B6BCD87DC97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8FFEF77-B2D6-4810-BED1-E8F2EFE5D3A8}" type="datetimeFigureOut">
              <a:rPr lang="en-US"/>
              <a:pPr>
                <a:defRPr/>
              </a:pPr>
              <a:t>9/17/2020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eaLnBrk="1" hangingPunct="1">
              <a:defRPr sz="1200">
                <a:latin typeface="Arial" charset="0"/>
                <a:cs typeface="Arial" charset="0"/>
              </a:defRPr>
            </a:lvl1pPr>
          </a:lstStyle>
          <a:p>
            <a:pPr>
              <a:defRPr/>
            </a:pPr>
            <a:fld id="{CA46DE31-38C2-4C58-AED2-83210D5C14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smtClean="0">
                <a:solidFill>
                  <a:schemeClr val="tx1"/>
                </a:solidFill>
                <a:effectLst/>
                <a:latin typeface="Arial Narrow" pitchFamily="34" charset="0"/>
                <a:ea typeface="+mn-ea"/>
                <a:cs typeface="+mn-cs"/>
              </a:rPr>
              <a:t>While in many countries long-term </a:t>
            </a:r>
            <a:r>
              <a:rPr lang="en-GB" sz="1200" kern="1200" dirty="0" smtClean="0">
                <a:solidFill>
                  <a:schemeClr val="tx1"/>
                </a:solidFill>
                <a:effectLst/>
                <a:latin typeface="Arial Narrow" pitchFamily="34" charset="0"/>
                <a:ea typeface="+mn-ea"/>
                <a:cs typeface="+mn-cs"/>
              </a:rPr>
              <a:t>strategies comprise macroeconomic and fiscal projections, the economic growth model is typically implicit, without quantification of possible growth contributions from factors of production. Often ambitious growth targets implicitly rely on high gains in total factor productivity (TFP) which if not materialized may lead to lower-than-planned growth </a:t>
            </a:r>
            <a:r>
              <a:rPr lang="en-US" sz="1200" kern="1200" dirty="0" smtClean="0">
                <a:solidFill>
                  <a:schemeClr val="tx1"/>
                </a:solidFill>
                <a:effectLst/>
                <a:latin typeface="Arial Narrow" pitchFamily="34" charset="0"/>
                <a:ea typeface="+mn-ea"/>
                <a:cs typeface="+mn-cs"/>
              </a:rPr>
              <a:t>performance.</a:t>
            </a:r>
          </a:p>
          <a:p>
            <a:pPr algn="l"/>
            <a:endParaRPr lang="en-GB" dirty="0" smtClean="0"/>
          </a:p>
          <a:p>
            <a:pPr algn="l"/>
            <a:r>
              <a:rPr lang="en-GB" dirty="0" smtClean="0"/>
              <a:t>“</a:t>
            </a:r>
            <a:r>
              <a:rPr lang="en-GB" u="sng" dirty="0" smtClean="0"/>
              <a:t>Endogenous growth” features in a neoclassical growth model: </a:t>
            </a:r>
          </a:p>
          <a:p>
            <a:pPr algn="l"/>
            <a:r>
              <a:rPr lang="en-GB" dirty="0" smtClean="0"/>
              <a:t>--HC and public capital investment raises H/Y and </a:t>
            </a:r>
            <a:r>
              <a:rPr lang="en-GB" dirty="0" err="1" smtClean="0"/>
              <a:t>Kpu</a:t>
            </a:r>
            <a:r>
              <a:rPr lang="en-GB" dirty="0" smtClean="0"/>
              <a:t>/Y ratios, and temporarily raise growth rates</a:t>
            </a:r>
          </a:p>
          <a:p>
            <a:pPr algn="l"/>
            <a:r>
              <a:rPr lang="en-GB" dirty="0" smtClean="0"/>
              <a:t>--for a given investment (savings) effort relative to GDP, the stocks of HC and </a:t>
            </a:r>
            <a:r>
              <a:rPr lang="en-GB" dirty="0" err="1" smtClean="0"/>
              <a:t>Kpu</a:t>
            </a:r>
            <a:r>
              <a:rPr lang="en-GB" dirty="0" smtClean="0"/>
              <a:t> can rise faster than Y, but not permanently</a:t>
            </a:r>
          </a:p>
          <a:p>
            <a:pPr algn="l"/>
            <a:r>
              <a:rPr lang="en-GB" dirty="0" smtClean="0">
                <a:sym typeface="Wingdings" panose="05000000000000000000" pitchFamily="2" charset="2"/>
              </a:rPr>
              <a:t> </a:t>
            </a:r>
            <a:r>
              <a:rPr lang="en-GB" dirty="0" smtClean="0"/>
              <a:t>the growth rates of HC and </a:t>
            </a:r>
            <a:r>
              <a:rPr lang="en-GB" dirty="0" err="1" smtClean="0"/>
              <a:t>Kpu</a:t>
            </a:r>
            <a:r>
              <a:rPr lang="en-GB" dirty="0" smtClean="0"/>
              <a:t> stabilize at the growth rate of Y, i.e., they return to previous steady state growth rate</a:t>
            </a:r>
          </a:p>
          <a:p>
            <a:pPr algn="l"/>
            <a:r>
              <a:rPr lang="en-GB" dirty="0" smtClean="0"/>
              <a:t>--as the effort comes from a given investment (savings) effort relative to GDP and with diminishing returns,  human (public) capital accumulation cannot drive growth permanently (as can exogenous </a:t>
            </a:r>
            <a:r>
              <a:rPr lang="en-GB" dirty="0" err="1" smtClean="0"/>
              <a:t>labor</a:t>
            </a:r>
            <a:r>
              <a:rPr lang="en-GB" dirty="0" smtClean="0"/>
              <a:t> force growth and TFP growth)</a:t>
            </a:r>
          </a:p>
          <a:p>
            <a:pPr algn="l"/>
            <a:r>
              <a:rPr lang="en-GB" dirty="0" smtClean="0"/>
              <a:t>--nevertheless: </a:t>
            </a:r>
          </a:p>
          <a:p>
            <a:pPr algn="l"/>
            <a:r>
              <a:rPr lang="en-GB" dirty="0" smtClean="0"/>
              <a:t>(</a:t>
            </a:r>
            <a:r>
              <a:rPr lang="en-GB" dirty="0" err="1" smtClean="0"/>
              <a:t>i</a:t>
            </a:r>
            <a:r>
              <a:rPr lang="en-GB" dirty="0" smtClean="0"/>
              <a:t>) they allow a permanent mark-up of the steady-state growth as driven by </a:t>
            </a:r>
            <a:r>
              <a:rPr lang="en-GB" dirty="0" err="1" smtClean="0"/>
              <a:t>labor</a:t>
            </a:r>
            <a:r>
              <a:rPr lang="en-GB" dirty="0" smtClean="0"/>
              <a:t> and TFP, </a:t>
            </a:r>
            <a:r>
              <a:rPr lang="en-GB" dirty="0" err="1" smtClean="0"/>
              <a:t>ie</a:t>
            </a:r>
            <a:r>
              <a:rPr lang="en-GB" dirty="0" smtClean="0"/>
              <a:t> induced human (public) capital accumulation</a:t>
            </a:r>
          </a:p>
          <a:p>
            <a:pPr algn="l"/>
            <a:r>
              <a:rPr lang="en-GB" dirty="0" smtClean="0"/>
              <a:t>(ii) more important is that H (</a:t>
            </a:r>
            <a:r>
              <a:rPr lang="en-GB" dirty="0" err="1" smtClean="0"/>
              <a:t>Kpu</a:t>
            </a:r>
            <a:r>
              <a:rPr lang="en-GB" dirty="0" smtClean="0"/>
              <a:t>) investments raise capital stocks and output growth rates temporarily</a:t>
            </a:r>
          </a:p>
          <a:p>
            <a:pPr algn="l"/>
            <a:r>
              <a:rPr lang="en-GB" b="1" dirty="0" smtClean="0">
                <a:sym typeface="Wingdings" panose="05000000000000000000" pitchFamily="2" charset="2"/>
              </a:rPr>
              <a:t> </a:t>
            </a:r>
            <a:r>
              <a:rPr lang="en-GB" b="1" dirty="0" smtClean="0"/>
              <a:t>hence</a:t>
            </a:r>
            <a:r>
              <a:rPr lang="en-GB" dirty="0" smtClean="0"/>
              <a:t> in practice the model projects a sequence of changing steady states and transition paths between them, as structural variables and policies continue altering the growth path: domestic savings; population/EAP/</a:t>
            </a:r>
            <a:r>
              <a:rPr lang="en-GB" dirty="0" err="1" smtClean="0"/>
              <a:t>labor</a:t>
            </a:r>
            <a:r>
              <a:rPr lang="en-GB" dirty="0" smtClean="0"/>
              <a:t> force; human capital and public capital investment, etc.</a:t>
            </a:r>
          </a:p>
          <a:p>
            <a:pPr algn="l"/>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A46DE31-38C2-4C58-AED2-83210D5C145A}" type="slidenum">
              <a:rPr lang="en-US" smtClean="0"/>
              <a:pPr>
                <a:defRPr/>
              </a:pPr>
              <a:t>3</a:t>
            </a:fld>
            <a:endParaRPr lang="en-US"/>
          </a:p>
        </p:txBody>
      </p:sp>
    </p:spTree>
    <p:extLst>
      <p:ext uri="{BB962C8B-B14F-4D97-AF65-F5344CB8AC3E}">
        <p14:creationId xmlns:p14="http://schemas.microsoft.com/office/powerpoint/2010/main" val="76644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from </a:t>
            </a:r>
            <a:r>
              <a:rPr lang="en-GB" dirty="0" err="1" smtClean="0"/>
              <a:t>Buffie</a:t>
            </a:r>
            <a:r>
              <a:rPr lang="en-GB" dirty="0" smtClean="0"/>
              <a:t> et al (2012) and many (25) country studies: (a) demographic module; (b) education/health modules; (c) </a:t>
            </a:r>
            <a:r>
              <a:rPr lang="en-GB" dirty="0" err="1" smtClean="0"/>
              <a:t>analyzes</a:t>
            </a:r>
            <a:r>
              <a:rPr lang="en-GB" dirty="0" smtClean="0"/>
              <a:t> feasible growth scenarios, which are a </a:t>
            </a:r>
            <a:r>
              <a:rPr lang="en-GB" b="1" dirty="0" smtClean="0"/>
              <a:t>sequence of changing steady states as policies and exogenous changes continuously</a:t>
            </a:r>
            <a:r>
              <a:rPr lang="en-GB" dirty="0" smtClean="0"/>
              <a:t> (e.g. domestic savings, </a:t>
            </a:r>
            <a:r>
              <a:rPr lang="en-GB" dirty="0" err="1" smtClean="0"/>
              <a:t>govt</a:t>
            </a:r>
            <a:r>
              <a:rPr lang="en-GB" dirty="0" smtClean="0"/>
              <a:t> investment, human capital, </a:t>
            </a:r>
            <a:r>
              <a:rPr lang="en-GB" dirty="0" err="1" smtClean="0"/>
              <a:t>labor</a:t>
            </a:r>
            <a:r>
              <a:rPr lang="en-GB" dirty="0" smtClean="0"/>
              <a:t> force etc.)—unlike </a:t>
            </a:r>
            <a:r>
              <a:rPr lang="en-GB" dirty="0" err="1" smtClean="0"/>
              <a:t>Buffie</a:t>
            </a:r>
            <a:r>
              <a:rPr lang="en-GB" dirty="0" smtClean="0"/>
              <a:t> et al which analyses deviations from steady state.</a:t>
            </a:r>
          </a:p>
          <a:p>
            <a:r>
              <a:rPr lang="en-GB" dirty="0" smtClean="0"/>
              <a:t>HC and </a:t>
            </a:r>
            <a:r>
              <a:rPr lang="en-GB" dirty="0" err="1" smtClean="0"/>
              <a:t>Kpu</a:t>
            </a:r>
            <a:r>
              <a:rPr lang="en-GB" dirty="0" smtClean="0"/>
              <a:t> can shift output upward (level), growth rate (path) is unchanged.  </a:t>
            </a:r>
          </a:p>
          <a:p>
            <a:endParaRPr lang="en-US" dirty="0"/>
          </a:p>
        </p:txBody>
      </p:sp>
      <p:sp>
        <p:nvSpPr>
          <p:cNvPr id="4" name="Slide Number Placeholder 3"/>
          <p:cNvSpPr>
            <a:spLocks noGrp="1"/>
          </p:cNvSpPr>
          <p:nvPr>
            <p:ph type="sldNum" sz="quarter" idx="10"/>
          </p:nvPr>
        </p:nvSpPr>
        <p:spPr/>
        <p:txBody>
          <a:bodyPr/>
          <a:lstStyle/>
          <a:p>
            <a:pPr>
              <a:defRPr/>
            </a:pPr>
            <a:fld id="{CA46DE31-38C2-4C58-AED2-83210D5C145A}" type="slidenum">
              <a:rPr lang="en-US" smtClean="0"/>
              <a:pPr>
                <a:defRPr/>
              </a:pPr>
              <a:t>4</a:t>
            </a:fld>
            <a:endParaRPr lang="en-US"/>
          </a:p>
        </p:txBody>
      </p:sp>
    </p:spTree>
    <p:extLst>
      <p:ext uri="{BB962C8B-B14F-4D97-AF65-F5344CB8AC3E}">
        <p14:creationId xmlns:p14="http://schemas.microsoft.com/office/powerpoint/2010/main" val="352723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smtClean="0"/>
                  <a:t>Constant returns to scale in private factors (</a:t>
                </a:r>
                <a:r>
                  <a:rPr lang="en-GB" dirty="0">
                    <a:solidFill>
                      <a:srgbClr val="C00000"/>
                    </a:solidFill>
                  </a:rPr>
                  <a:t>K, L, La</a:t>
                </a:r>
                <a:r>
                  <a:rPr lang="en-GB" dirty="0"/>
                  <a:t>); increasing in all factors (incl. public capital, Kpu) </a:t>
                </a:r>
                <a:r>
                  <a:rPr lang="el-GR" i="1" dirty="0"/>
                  <a:t>α</a:t>
                </a:r>
                <a:r>
                  <a:rPr lang="en-GB" i="1" dirty="0"/>
                  <a:t> + </a:t>
                </a:r>
                <a:r>
                  <a:rPr lang="el-GR" i="1" dirty="0"/>
                  <a:t>β</a:t>
                </a:r>
                <a:r>
                  <a:rPr lang="en-US" i="1" dirty="0"/>
                  <a:t> + </a:t>
                </a:r>
                <a:r>
                  <a:rPr lang="en-GB" i="1" dirty="0"/>
                  <a:t>(1-</a:t>
                </a:r>
                <a:r>
                  <a:rPr lang="el-GR" i="1" dirty="0"/>
                  <a:t>α</a:t>
                </a:r>
                <a:r>
                  <a:rPr lang="en-US" i="1" dirty="0"/>
                  <a:t>-</a:t>
                </a:r>
                <a:r>
                  <a:rPr lang="el-GR" i="1" dirty="0"/>
                  <a:t>β</a:t>
                </a:r>
                <a:r>
                  <a:rPr lang="en-US" i="1" dirty="0"/>
                  <a:t>) + χ &gt; 1</a:t>
                </a:r>
              </a:p>
              <a:p>
                <a:endParaRPr lang="en-US" i="1" dirty="0"/>
              </a:p>
              <a:p>
                <a:r>
                  <a:rPr lang="en-US" i="0" dirty="0"/>
                  <a:t>Output-public capital elasticity, </a:t>
                </a:r>
                <a:r>
                  <a:rPr lang="en-US" i="1" dirty="0"/>
                  <a:t>χ , </a:t>
                </a:r>
                <a:r>
                  <a:rPr lang="en-US" i="0" dirty="0"/>
                  <a:t>derived inter alia from Cost-Benefit Analysis (CBA) </a:t>
                </a:r>
              </a:p>
              <a:p>
                <a:endParaRPr lang="en-US" i="0" dirty="0"/>
              </a:p>
              <a:p>
                <a:r>
                  <a:rPr lang="en-US" i="0" dirty="0"/>
                  <a:t>φ</a:t>
                </a:r>
                <a:r>
                  <a:rPr lang="en-US" sz="1000" i="0" dirty="0"/>
                  <a:t>e  semi-elasticity of output vis-a-vis average schooling in years; instead of linear (constant rate of return), the function is likely quadratic </a:t>
                </a:r>
              </a:p>
              <a:p>
                <a:r>
                  <a:rPr lang="en-US" sz="800" i="0" dirty="0"/>
                  <a:t>φe s + </a:t>
                </a:r>
                <a:r>
                  <a:rPr lang="en-US" sz="1000" i="0" dirty="0"/>
                  <a:t>φ</a:t>
                </a:r>
                <a:r>
                  <a:rPr lang="en-US" sz="800" i="0" dirty="0"/>
                  <a:t>e’ </a:t>
                </a:r>
                <a14:m>
                  <m:oMath xmlns:m="http://schemas.openxmlformats.org/officeDocument/2006/math">
                    <m:sSup>
                      <m:sSupPr>
                        <m:ctrlPr>
                          <a:rPr lang="en-US" sz="800" i="1" smtClean="0">
                            <a:latin typeface="Cambria Math" panose="02040503050406030204" pitchFamily="18" charset="0"/>
                          </a:rPr>
                        </m:ctrlPr>
                      </m:sSupPr>
                      <m:e>
                        <m:r>
                          <a:rPr lang="en-US" sz="800" b="0" i="1" smtClean="0">
                            <a:latin typeface="Cambria Math" panose="02040503050406030204" pitchFamily="18" charset="0"/>
                          </a:rPr>
                          <m:t>𝑠</m:t>
                        </m:r>
                      </m:e>
                      <m:sup>
                        <m:r>
                          <a:rPr lang="en-US" sz="800" b="0" i="1" smtClean="0">
                            <a:latin typeface="Cambria Math" panose="02040503050406030204" pitchFamily="18" charset="0"/>
                          </a:rPr>
                          <m:t>2</m:t>
                        </m:r>
                      </m:sup>
                    </m:sSup>
                  </m:oMath>
                </a14:m>
                <a:r>
                  <a:rPr lang="en-GB" sz="1000" i="0" dirty="0"/>
                  <a:t>, </a:t>
                </a:r>
                <a:r>
                  <a:rPr lang="en-US" sz="1100" i="0" dirty="0"/>
                  <a:t>φ</a:t>
                </a:r>
                <a:r>
                  <a:rPr lang="en-US" sz="1000" i="0" dirty="0"/>
                  <a:t>e’ &lt; 0 or stepwise</a:t>
                </a:r>
                <a:r>
                  <a:rPr lang="en-US" sz="1000" i="0" baseline="0" dirty="0"/>
                  <a:t> linear for 0-4, 4-8 and 8-12 years of average schooling</a:t>
                </a:r>
                <a:endParaRPr lang="en-GB" sz="1000" i="0" dirty="0"/>
              </a:p>
            </p:txBody>
          </p:sp>
        </mc:Choice>
        <mc:Fallback xmlns="">
          <p:sp>
            <p:nvSpPr>
              <p:cNvPr id="3" name="Notes Placeholder 2"/>
              <p:cNvSpPr>
                <a:spLocks noGrp="1"/>
              </p:cNvSpPr>
              <p:nvPr>
                <p:ph type="body" idx="1"/>
              </p:nvPr>
            </p:nvSpPr>
            <p:spPr/>
            <p:txBody>
              <a:bodyPr/>
              <a:lstStyle/>
              <a:p>
                <a:r>
                  <a:rPr lang="en-GB" dirty="0" smtClean="0"/>
                  <a:t>Constant returns to scale in private factors (</a:t>
                </a:r>
                <a:r>
                  <a:rPr lang="en-GB" dirty="0">
                    <a:solidFill>
                      <a:srgbClr val="C00000"/>
                    </a:solidFill>
                  </a:rPr>
                  <a:t>K, L, La</a:t>
                </a:r>
                <a:r>
                  <a:rPr lang="en-GB" dirty="0"/>
                  <a:t>); increasing in all factors (incl. public capital, Kpu) </a:t>
                </a:r>
                <a:r>
                  <a:rPr lang="el-GR" i="1" dirty="0"/>
                  <a:t>α</a:t>
                </a:r>
                <a:r>
                  <a:rPr lang="en-GB" i="1" dirty="0"/>
                  <a:t> + </a:t>
                </a:r>
                <a:r>
                  <a:rPr lang="el-GR" i="1" dirty="0"/>
                  <a:t>β</a:t>
                </a:r>
                <a:r>
                  <a:rPr lang="en-US" i="1" dirty="0"/>
                  <a:t> + </a:t>
                </a:r>
                <a:r>
                  <a:rPr lang="en-GB" i="1" dirty="0"/>
                  <a:t>(1-</a:t>
                </a:r>
                <a:r>
                  <a:rPr lang="el-GR" i="1" dirty="0"/>
                  <a:t>α</a:t>
                </a:r>
                <a:r>
                  <a:rPr lang="en-US" i="1" dirty="0"/>
                  <a:t>-</a:t>
                </a:r>
                <a:r>
                  <a:rPr lang="el-GR" i="1" dirty="0"/>
                  <a:t>β</a:t>
                </a:r>
                <a:r>
                  <a:rPr lang="en-US" i="1" dirty="0"/>
                  <a:t>) + χ &gt; 1</a:t>
                </a:r>
              </a:p>
              <a:p>
                <a:endParaRPr lang="en-US" i="1" dirty="0"/>
              </a:p>
              <a:p>
                <a:r>
                  <a:rPr lang="en-US" i="0" dirty="0"/>
                  <a:t>Output-public capital elasticity, </a:t>
                </a:r>
                <a:r>
                  <a:rPr lang="en-US" i="1" dirty="0"/>
                  <a:t>χ , </a:t>
                </a:r>
                <a:r>
                  <a:rPr lang="en-US" i="0" dirty="0"/>
                  <a:t>derived inter alia from Cost-Benefit Analysis (CBA) </a:t>
                </a:r>
              </a:p>
              <a:p>
                <a:endParaRPr lang="en-US" i="0" dirty="0"/>
              </a:p>
              <a:p>
                <a:r>
                  <a:rPr lang="en-US" i="0" dirty="0"/>
                  <a:t>φ</a:t>
                </a:r>
                <a:r>
                  <a:rPr lang="en-US" sz="1000" i="0" dirty="0"/>
                  <a:t>e  semi-elasticity of output vis-a-vis average schooling in years; instead of linear (constant rate of return), the function is likely quadratic </a:t>
                </a:r>
              </a:p>
              <a:p>
                <a:r>
                  <a:rPr lang="en-US" sz="800" i="0" dirty="0"/>
                  <a:t>φe s + </a:t>
                </a:r>
                <a:r>
                  <a:rPr lang="en-US" sz="1000" i="0" dirty="0"/>
                  <a:t>φ</a:t>
                </a:r>
                <a:r>
                  <a:rPr lang="en-US" sz="800" i="0" dirty="0"/>
                  <a:t>e’ </a:t>
                </a:r>
                <a:r>
                  <a:rPr lang="en-US" sz="800" b="0" i="0" smtClean="0">
                    <a:latin typeface="Cambria Math" panose="02040503050406030204" pitchFamily="18" charset="0"/>
                  </a:rPr>
                  <a:t>𝑠^2</a:t>
                </a:r>
                <a:r>
                  <a:rPr lang="en-GB" sz="1000" i="0" dirty="0"/>
                  <a:t>, </a:t>
                </a:r>
                <a:r>
                  <a:rPr lang="en-US" sz="1100" i="0" dirty="0"/>
                  <a:t>φ</a:t>
                </a:r>
                <a:r>
                  <a:rPr lang="en-US" sz="1000" i="0" dirty="0"/>
                  <a:t>e’ &lt; 0 or stepwise</a:t>
                </a:r>
                <a:r>
                  <a:rPr lang="en-US" sz="1000" i="0" baseline="0" dirty="0"/>
                  <a:t> linear for 0-4, 4-8 and 8-12 years of average schooling</a:t>
                </a:r>
                <a:endParaRPr lang="en-GB" sz="1000" i="0" dirty="0"/>
              </a:p>
            </p:txBody>
          </p:sp>
        </mc:Fallback>
      </mc:AlternateContent>
      <p:sp>
        <p:nvSpPr>
          <p:cNvPr id="4" name="Slide Number Placeholder 3"/>
          <p:cNvSpPr>
            <a:spLocks noGrp="1"/>
          </p:cNvSpPr>
          <p:nvPr>
            <p:ph type="sldNum" sz="quarter" idx="10"/>
          </p:nvPr>
        </p:nvSpPr>
        <p:spPr/>
        <p:txBody>
          <a:bodyPr/>
          <a:lstStyle/>
          <a:p>
            <a:pPr>
              <a:defRPr/>
            </a:pPr>
            <a:fld id="{CA46DE31-38C2-4C58-AED2-83210D5C145A}" type="slidenum">
              <a:rPr lang="en-US" smtClean="0"/>
              <a:pPr>
                <a:defRPr/>
              </a:pPr>
              <a:t>5</a:t>
            </a:fld>
            <a:endParaRPr lang="en-US"/>
          </a:p>
        </p:txBody>
      </p:sp>
    </p:spTree>
    <p:extLst>
      <p:ext uri="{BB962C8B-B14F-4D97-AF65-F5344CB8AC3E}">
        <p14:creationId xmlns:p14="http://schemas.microsoft.com/office/powerpoint/2010/main" val="183233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1/ Factor shares add to one, but their combined contribution to GDP is 0.87, the remainder being government value added (wages, indirect taxes).</a:t>
            </a:r>
          </a:p>
          <a:p>
            <a:endParaRPr lang="en-US" dirty="0"/>
          </a:p>
        </p:txBody>
      </p:sp>
      <p:sp>
        <p:nvSpPr>
          <p:cNvPr id="4" name="Slide Number Placeholder 3"/>
          <p:cNvSpPr>
            <a:spLocks noGrp="1"/>
          </p:cNvSpPr>
          <p:nvPr>
            <p:ph type="sldNum" sz="quarter" idx="10"/>
          </p:nvPr>
        </p:nvSpPr>
        <p:spPr/>
        <p:txBody>
          <a:bodyPr/>
          <a:lstStyle/>
          <a:p>
            <a:pPr>
              <a:defRPr/>
            </a:pPr>
            <a:fld id="{CA46DE31-38C2-4C58-AED2-83210D5C145A}" type="slidenum">
              <a:rPr lang="en-US" smtClean="0"/>
              <a:pPr>
                <a:defRPr/>
              </a:pPr>
              <a:t>6</a:t>
            </a:fld>
            <a:endParaRPr lang="en-US"/>
          </a:p>
        </p:txBody>
      </p:sp>
    </p:spTree>
    <p:extLst>
      <p:ext uri="{BB962C8B-B14F-4D97-AF65-F5344CB8AC3E}">
        <p14:creationId xmlns:p14="http://schemas.microsoft.com/office/powerpoint/2010/main" val="47792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Narrow" pitchFamily="34" charset="0"/>
                <a:ea typeface="+mn-ea"/>
                <a:cs typeface="+mn-cs"/>
              </a:rPr>
              <a:t>For each school level (primary, secondary, and tertiary), the model derives the number of teachers required for the projected school-age population, targeted enrollment rates, completion rates and student-teacher ratios, and projected share of public education provision.</a:t>
            </a:r>
            <a:endParaRPr lang="en-US" sz="1200" b="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Narrow" pitchFamily="34" charset="0"/>
                <a:ea typeface="+mn-ea"/>
                <a:cs typeface="+mn-cs"/>
              </a:rPr>
              <a:t>Making assumptions on salary and</a:t>
            </a:r>
            <a:r>
              <a:rPr lang="en-US" sz="1200" kern="1200" baseline="0" dirty="0" smtClean="0">
                <a:solidFill>
                  <a:schemeClr val="tx1"/>
                </a:solidFill>
                <a:effectLst/>
                <a:latin typeface="Arial Narrow" pitchFamily="34" charset="0"/>
                <a:ea typeface="+mn-ea"/>
                <a:cs typeface="+mn-cs"/>
              </a:rPr>
              <a:t> </a:t>
            </a:r>
            <a:r>
              <a:rPr lang="en-US" sz="1200" kern="1200" dirty="0" smtClean="0">
                <a:solidFill>
                  <a:schemeClr val="tx1"/>
                </a:solidFill>
                <a:effectLst/>
                <a:latin typeface="Arial Narrow" pitchFamily="34" charset="0"/>
                <a:ea typeface="+mn-ea"/>
                <a:cs typeface="+mn-cs"/>
              </a:rPr>
              <a:t>other costs,</a:t>
            </a:r>
            <a:r>
              <a:rPr lang="en-US" sz="1200" kern="1200" baseline="0" dirty="0" smtClean="0">
                <a:solidFill>
                  <a:schemeClr val="tx1"/>
                </a:solidFill>
                <a:effectLst/>
                <a:latin typeface="Arial Narrow" pitchFamily="34" charset="0"/>
                <a:ea typeface="+mn-ea"/>
                <a:cs typeface="+mn-cs"/>
              </a:rPr>
              <a:t> </a:t>
            </a:r>
            <a:r>
              <a:rPr lang="en-US" sz="1200" kern="1200" dirty="0" smtClean="0">
                <a:solidFill>
                  <a:schemeClr val="tx1"/>
                </a:solidFill>
                <a:effectLst/>
                <a:latin typeface="Arial Narrow" pitchFamily="34" charset="0"/>
                <a:ea typeface="+mn-ea"/>
                <a:cs typeface="+mn-cs"/>
              </a:rPr>
              <a:t>we derive total public spending, number of schooling </a:t>
            </a:r>
            <a:r>
              <a:rPr lang="en-US" sz="1200" b="0" kern="1200" dirty="0" smtClean="0">
                <a:solidFill>
                  <a:schemeClr val="tx1"/>
                </a:solidFill>
                <a:effectLst/>
                <a:latin typeface="Arial Narrow" pitchFamily="34" charset="0"/>
                <a:ea typeface="+mn-ea"/>
                <a:cs typeface="+mn-cs"/>
              </a:rPr>
              <a:t>years produced, and costs per year of schooling.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based on MINEDUC targets 2017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Shares of public are projected to remain constant from 2016: primary 95%, secondary 83% and tertiary 43%.</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A46DE31-38C2-4C58-AED2-83210D5C145A}" type="slidenum">
              <a:rPr lang="en-US" smtClean="0"/>
              <a:pPr>
                <a:defRPr/>
              </a:pPr>
              <a:t>8</a:t>
            </a:fld>
            <a:endParaRPr lang="en-US"/>
          </a:p>
        </p:txBody>
      </p:sp>
    </p:spTree>
    <p:extLst>
      <p:ext uri="{BB962C8B-B14F-4D97-AF65-F5344CB8AC3E}">
        <p14:creationId xmlns:p14="http://schemas.microsoft.com/office/powerpoint/2010/main" val="197258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Based on MINEDUC targets 2017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Cost per </a:t>
            </a:r>
            <a:r>
              <a:rPr lang="en-US" sz="1200" b="0" dirty="0" err="1" smtClean="0">
                <a:latin typeface="Arial" panose="020B0604020202020204" pitchFamily="34" charset="0"/>
                <a:cs typeface="Arial" panose="020B0604020202020204" pitchFamily="34" charset="0"/>
              </a:rPr>
              <a:t>SCHOOLyear</a:t>
            </a:r>
            <a:r>
              <a:rPr lang="en-US" sz="1200" b="0" dirty="0" smtClean="0">
                <a:latin typeface="Arial" panose="020B0604020202020204" pitchFamily="34" charset="0"/>
                <a:cs typeface="Arial" panose="020B0604020202020204" pitchFamily="34" charset="0"/>
              </a:rPr>
              <a:t> produced may not be constant: for higher average schooling, the cost of producing schooling likely increase, especially for tertiary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Example: d S = d s (L) + d L (s) : 1 </a:t>
            </a:r>
            <a:r>
              <a:rPr lang="en-US" sz="1200" b="0" dirty="0" err="1" smtClean="0">
                <a:latin typeface="Arial" panose="020B0604020202020204" pitchFamily="34" charset="0"/>
                <a:cs typeface="Arial" panose="020B0604020202020204" pitchFamily="34" charset="0"/>
              </a:rPr>
              <a:t>mln</a:t>
            </a:r>
            <a:r>
              <a:rPr lang="en-US" sz="1200" b="0" dirty="0" smtClean="0">
                <a:latin typeface="Arial" panose="020B0604020202020204" pitchFamily="34" charset="0"/>
                <a:cs typeface="Arial" panose="020B0604020202020204" pitchFamily="34" charset="0"/>
              </a:rPr>
              <a:t> years = 0.08 year (5mln) + 0.15 </a:t>
            </a:r>
            <a:r>
              <a:rPr lang="en-US" sz="1200" b="0" dirty="0" err="1" smtClean="0">
                <a:latin typeface="Arial" panose="020B0604020202020204" pitchFamily="34" charset="0"/>
                <a:cs typeface="Arial" panose="020B0604020202020204" pitchFamily="34" charset="0"/>
              </a:rPr>
              <a:t>mln</a:t>
            </a:r>
            <a:r>
              <a:rPr lang="en-US" sz="1200" b="0" dirty="0" smtClean="0">
                <a:latin typeface="Arial" panose="020B0604020202020204" pitchFamily="34" charset="0"/>
                <a:cs typeface="Arial" panose="020B0604020202020204" pitchFamily="34" charset="0"/>
              </a:rPr>
              <a:t> (4 years) , for L 5mln, growth labor force </a:t>
            </a:r>
            <a:r>
              <a:rPr lang="en-US" sz="1200" b="0" dirty="0" err="1" smtClean="0">
                <a:latin typeface="Arial" panose="020B0604020202020204" pitchFamily="34" charset="0"/>
                <a:cs typeface="Arial" panose="020B0604020202020204" pitchFamily="34" charset="0"/>
              </a:rPr>
              <a:t>dL</a:t>
            </a:r>
            <a:r>
              <a:rPr lang="en-US" sz="1200" b="0" dirty="0" smtClean="0">
                <a:latin typeface="Arial" panose="020B0604020202020204" pitchFamily="34" charset="0"/>
                <a:cs typeface="Arial" panose="020B0604020202020204" pitchFamily="34" charset="0"/>
              </a:rPr>
              <a:t>/L is 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the growth in school years is d S/S = 1 /(4 years x 5 </a:t>
            </a:r>
            <a:r>
              <a:rPr lang="en-US" sz="1200" b="0" dirty="0" err="1" smtClean="0">
                <a:latin typeface="Arial" panose="020B0604020202020204" pitchFamily="34" charset="0"/>
                <a:cs typeface="Arial" panose="020B0604020202020204" pitchFamily="34" charset="0"/>
              </a:rPr>
              <a:t>mln</a:t>
            </a:r>
            <a:r>
              <a:rPr lang="en-US" sz="1200" b="0" dirty="0" smtClean="0">
                <a:latin typeface="Arial" panose="020B0604020202020204" pitchFamily="34" charset="0"/>
                <a:cs typeface="Arial" panose="020B0604020202020204" pitchFamily="34" charset="0"/>
              </a:rPr>
              <a:t>) = 5%</a:t>
            </a:r>
          </a:p>
        </p:txBody>
      </p:sp>
      <p:sp>
        <p:nvSpPr>
          <p:cNvPr id="4" name="Slide Number Placeholder 3"/>
          <p:cNvSpPr>
            <a:spLocks noGrp="1"/>
          </p:cNvSpPr>
          <p:nvPr>
            <p:ph type="sldNum" sz="quarter" idx="10"/>
          </p:nvPr>
        </p:nvSpPr>
        <p:spPr/>
        <p:txBody>
          <a:bodyPr/>
          <a:lstStyle/>
          <a:p>
            <a:pPr>
              <a:defRPr/>
            </a:pPr>
            <a:fld id="{CA46DE31-38C2-4C58-AED2-83210D5C145A}" type="slidenum">
              <a:rPr lang="en-US" smtClean="0"/>
              <a:pPr>
                <a:defRPr/>
              </a:pPr>
              <a:t>9</a:t>
            </a:fld>
            <a:endParaRPr lang="en-US"/>
          </a:p>
        </p:txBody>
      </p:sp>
    </p:spTree>
    <p:extLst>
      <p:ext uri="{BB962C8B-B14F-4D97-AF65-F5344CB8AC3E}">
        <p14:creationId xmlns:p14="http://schemas.microsoft.com/office/powerpoint/2010/main" val="236822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6092825"/>
            <a:ext cx="9144000" cy="765175"/>
          </a:xfrm>
          <a:prstGeom prst="rect">
            <a:avLst/>
          </a:prstGeom>
          <a:gradFill flip="none" rotWithShape="1">
            <a:gsLst>
              <a:gs pos="0">
                <a:srgbClr val="1E9500"/>
              </a:gs>
              <a:gs pos="78000">
                <a:schemeClr val="accent2"/>
              </a:gs>
            </a:gsLst>
            <a:lin ang="0" scaled="1"/>
            <a:tileRect/>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52000" anchor="ctr"/>
          <a:lstStyle/>
          <a:p>
            <a:pPr eaLnBrk="1" fontAlgn="auto" hangingPunct="1">
              <a:spcBef>
                <a:spcPts val="0"/>
              </a:spcBef>
              <a:spcAft>
                <a:spcPts val="0"/>
              </a:spcAft>
              <a:defRPr/>
            </a:pPr>
            <a:endParaRPr lang="en-GB" sz="1400">
              <a:latin typeface="Arial"/>
              <a:cs typeface="Arial"/>
            </a:endParaRPr>
          </a:p>
        </p:txBody>
      </p:sp>
      <p:sp>
        <p:nvSpPr>
          <p:cNvPr id="20" name="Text Placeholder 19"/>
          <p:cNvSpPr>
            <a:spLocks noGrp="1"/>
          </p:cNvSpPr>
          <p:nvPr>
            <p:ph type="body" sz="quarter" idx="10"/>
          </p:nvPr>
        </p:nvSpPr>
        <p:spPr>
          <a:xfrm>
            <a:off x="1752600" y="1828800"/>
            <a:ext cx="5401097" cy="2376264"/>
          </a:xfrm>
          <a:ln w="28575">
            <a:noFill/>
          </a:ln>
        </p:spPr>
        <p:txBody>
          <a:bodyPr anchor="ctr"/>
          <a:lstStyle>
            <a:lvl1pPr algn="ctr">
              <a:buNone/>
              <a:defRPr sz="3200" b="1">
                <a:latin typeface="Arial"/>
                <a:cs typeface="Arial"/>
              </a:defRPr>
            </a:lvl1pPr>
            <a:lvl2pPr>
              <a:buNone/>
              <a:defRPr>
                <a:latin typeface="+mn-lt"/>
              </a:defRPr>
            </a:lvl2pPr>
            <a:lvl3pPr>
              <a:buNone/>
              <a:defRPr>
                <a:latin typeface="+mn-lt"/>
              </a:defRPr>
            </a:lvl3pPr>
            <a:lvl4pPr>
              <a:buNone/>
              <a:defRPr>
                <a:latin typeface="+mn-lt"/>
              </a:defRPr>
            </a:lvl4pPr>
            <a:lvl5pPr>
              <a:buNone/>
              <a:defRPr>
                <a:latin typeface="+mn-lt"/>
              </a:defRPr>
            </a:lvl5pPr>
          </a:lstStyle>
          <a:p>
            <a:pPr lvl="0"/>
            <a:r>
              <a:rPr lang="en-US" noProof="0" dirty="0" smtClean="0"/>
              <a:t>Click to edit Master text styles</a:t>
            </a:r>
          </a:p>
        </p:txBody>
      </p:sp>
      <p:sp>
        <p:nvSpPr>
          <p:cNvPr id="22" name="Text Placeholder 21"/>
          <p:cNvSpPr>
            <a:spLocks noGrp="1"/>
          </p:cNvSpPr>
          <p:nvPr>
            <p:ph type="body" sz="quarter" idx="11"/>
          </p:nvPr>
        </p:nvSpPr>
        <p:spPr>
          <a:xfrm>
            <a:off x="4139953" y="4653136"/>
            <a:ext cx="4465638" cy="792088"/>
          </a:xfrm>
          <a:ln w="19050">
            <a:noFill/>
          </a:ln>
        </p:spPr>
        <p:txBody>
          <a:bodyPr anchor="ctr"/>
          <a:lstStyle>
            <a:lvl1pPr algn="r">
              <a:buNone/>
              <a:defRPr sz="2200" b="0" baseline="0">
                <a:solidFill>
                  <a:schemeClr val="accent2"/>
                </a:solidFill>
                <a:latin typeface="Arial"/>
                <a:cs typeface="Arial"/>
              </a:defRPr>
            </a:lvl1pPr>
          </a:lstStyle>
          <a:p>
            <a:pPr lvl="0"/>
            <a:r>
              <a:rPr lang="en-US" noProof="0" smtClean="0"/>
              <a:t>Click to edit Master text styles</a:t>
            </a:r>
          </a:p>
        </p:txBody>
      </p:sp>
    </p:spTree>
    <p:extLst>
      <p:ext uri="{BB962C8B-B14F-4D97-AF65-F5344CB8AC3E}">
        <p14:creationId xmlns:p14="http://schemas.microsoft.com/office/powerpoint/2010/main" val="109307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lide">
    <p:spTree>
      <p:nvGrpSpPr>
        <p:cNvPr id="1" name=""/>
        <p:cNvGrpSpPr/>
        <p:nvPr/>
      </p:nvGrpSpPr>
      <p:grpSpPr>
        <a:xfrm>
          <a:off x="0" y="0"/>
          <a:ext cx="0" cy="0"/>
          <a:chOff x="0" y="0"/>
          <a:chExt cx="0" cy="0"/>
        </a:xfrm>
      </p:grpSpPr>
      <p:sp>
        <p:nvSpPr>
          <p:cNvPr id="4" name="Rectangle 3"/>
          <p:cNvSpPr/>
          <p:nvPr/>
        </p:nvSpPr>
        <p:spPr>
          <a:xfrm>
            <a:off x="0" y="6442075"/>
            <a:ext cx="9144000" cy="415925"/>
          </a:xfrm>
          <a:prstGeom prst="rect">
            <a:avLst/>
          </a:prstGeom>
          <a:gradFill flip="none" rotWithShape="1">
            <a:gsLst>
              <a:gs pos="0">
                <a:srgbClr val="1E9500"/>
              </a:gs>
              <a:gs pos="78000">
                <a:schemeClr val="accent2"/>
              </a:gs>
            </a:gsLst>
            <a:lin ang="0" scaled="1"/>
            <a:tileRect/>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52000" anchor="ctr"/>
          <a:lstStyle/>
          <a:p>
            <a:pPr eaLnBrk="1" fontAlgn="auto" hangingPunct="1">
              <a:spcBef>
                <a:spcPts val="0"/>
              </a:spcBef>
              <a:spcAft>
                <a:spcPts val="0"/>
              </a:spcAft>
              <a:defRPr/>
            </a:pPr>
            <a:r>
              <a:rPr lang="en-GB" sz="1200" dirty="0">
                <a:latin typeface="Arial"/>
                <a:cs typeface="Arial"/>
              </a:rPr>
              <a:t>Ministry of Trade and Industry 2013</a:t>
            </a:r>
          </a:p>
        </p:txBody>
      </p:sp>
      <p:cxnSp>
        <p:nvCxnSpPr>
          <p:cNvPr id="5" name="Straight Connector 4"/>
          <p:cNvCxnSpPr/>
          <p:nvPr/>
        </p:nvCxnSpPr>
        <p:spPr>
          <a:xfrm>
            <a:off x="1230680" y="1030288"/>
            <a:ext cx="7884368" cy="0"/>
          </a:xfrm>
          <a:prstGeom prst="line">
            <a:avLst/>
          </a:prstGeom>
          <a:ln w="28575">
            <a:gradFill flip="none" rotWithShape="1">
              <a:gsLst>
                <a:gs pos="5000">
                  <a:schemeClr val="accent2">
                    <a:lumMod val="75000"/>
                  </a:schemeClr>
                </a:gs>
                <a:gs pos="100000">
                  <a:schemeClr val="accent2">
                    <a:lumMod val="20000"/>
                    <a:lumOff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442075"/>
            <a:ext cx="9144000" cy="415925"/>
          </a:xfrm>
          <a:prstGeom prst="rect">
            <a:avLst/>
          </a:prstGeom>
          <a:gradFill flip="none" rotWithShape="1">
            <a:gsLst>
              <a:gs pos="0">
                <a:srgbClr val="1E9500"/>
              </a:gs>
              <a:gs pos="78000">
                <a:schemeClr val="accent2"/>
              </a:gs>
            </a:gsLst>
            <a:lin ang="0" scaled="1"/>
            <a:tileRect/>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52000" anchor="ctr"/>
          <a:lstStyle/>
          <a:p>
            <a:pPr eaLnBrk="1" fontAlgn="auto" hangingPunct="1">
              <a:spcBef>
                <a:spcPts val="0"/>
              </a:spcBef>
              <a:spcAft>
                <a:spcPts val="0"/>
              </a:spcAft>
              <a:defRPr/>
            </a:pPr>
            <a:r>
              <a:rPr lang="en-GB" sz="1200" dirty="0">
                <a:latin typeface="Arial"/>
                <a:cs typeface="Arial"/>
              </a:rPr>
              <a:t>Economic Policy Research Network</a:t>
            </a:r>
          </a:p>
        </p:txBody>
      </p: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8900"/>
            <a:ext cx="1196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467545" y="1340771"/>
            <a:ext cx="8136903" cy="4536503"/>
          </a:xfrm>
          <a:prstGeom prst="rect">
            <a:avLst/>
          </a:prstGeom>
        </p:spPr>
        <p:txBody>
          <a:bodyPr/>
          <a:lstStyle>
            <a:lvl1pPr>
              <a:lnSpc>
                <a:spcPct val="114000"/>
              </a:lnSpc>
              <a:buClr>
                <a:schemeClr val="accent2"/>
              </a:buClr>
              <a:defRPr sz="1800" b="0">
                <a:solidFill>
                  <a:schemeClr val="tx1"/>
                </a:solidFill>
                <a:latin typeface="Arial"/>
                <a:cs typeface="Arial"/>
              </a:defRPr>
            </a:lvl1pPr>
            <a:lvl2pPr>
              <a:buClrTx/>
              <a:defRPr sz="1800" b="0">
                <a:solidFill>
                  <a:srgbClr val="29C000"/>
                </a:solidFill>
                <a:latin typeface="Arial"/>
                <a:cs typeface="Arial"/>
              </a:defRPr>
            </a:lvl2pPr>
            <a:lvl3pPr>
              <a:buClrTx/>
              <a:defRPr sz="1600" b="0">
                <a:solidFill>
                  <a:schemeClr val="accent1">
                    <a:lumMod val="75000"/>
                  </a:schemeClr>
                </a:solidFill>
                <a:latin typeface="Arial"/>
                <a:cs typeface="Arial"/>
              </a:defRPr>
            </a:lvl3pPr>
            <a:lvl4pPr>
              <a:buClr>
                <a:schemeClr val="accent1">
                  <a:lumMod val="75000"/>
                </a:schemeClr>
              </a:buClr>
              <a:defRPr sz="1600" b="0">
                <a:solidFill>
                  <a:schemeClr val="accent1">
                    <a:lumMod val="75000"/>
                  </a:schemeClr>
                </a:solidFill>
                <a:latin typeface="Trebuchet MS"/>
                <a:cs typeface="Trebuchet MS"/>
              </a:defRPr>
            </a:lvl4pPr>
            <a:lvl5pPr>
              <a:buClr>
                <a:schemeClr val="accent2"/>
              </a:buClr>
              <a:defRPr sz="1600" b="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itle 2"/>
          <p:cNvSpPr>
            <a:spLocks noGrp="1"/>
          </p:cNvSpPr>
          <p:nvPr>
            <p:ph type="title"/>
          </p:nvPr>
        </p:nvSpPr>
        <p:spPr>
          <a:xfrm>
            <a:off x="1196917" y="195178"/>
            <a:ext cx="7283152" cy="720080"/>
          </a:xfrm>
          <a:prstGeom prst="rect">
            <a:avLst/>
          </a:prstGeom>
        </p:spPr>
        <p:txBody>
          <a:bodyPr/>
          <a:lstStyle>
            <a:lvl1pPr>
              <a:defRPr sz="2400" b="1">
                <a:solidFill>
                  <a:schemeClr val="tx1"/>
                </a:solidFill>
                <a:latin typeface="Arial"/>
                <a:cs typeface="Arial"/>
              </a:defRPr>
            </a:lvl1pPr>
          </a:lstStyle>
          <a:p>
            <a:r>
              <a:rPr lang="en-US" noProof="0" smtClean="0"/>
              <a:t>Click to edit Master title style</a:t>
            </a:r>
            <a:endParaRPr lang="en-GB" noProof="0" dirty="0"/>
          </a:p>
        </p:txBody>
      </p:sp>
      <p:sp>
        <p:nvSpPr>
          <p:cNvPr id="8" name="Slide Number Placeholder 20"/>
          <p:cNvSpPr>
            <a:spLocks noGrp="1"/>
          </p:cNvSpPr>
          <p:nvPr>
            <p:ph type="sldNum" sz="quarter" idx="11"/>
          </p:nvPr>
        </p:nvSpPr>
        <p:spPr>
          <a:xfrm>
            <a:off x="8316913" y="6442075"/>
            <a:ext cx="827087" cy="415925"/>
          </a:xfrm>
        </p:spPr>
        <p:txBody>
          <a:bodyPr anchor="ctr"/>
          <a:lstStyle>
            <a:lvl1pPr algn="ctr">
              <a:defRPr sz="1400">
                <a:solidFill>
                  <a:schemeClr val="bg1"/>
                </a:solidFill>
                <a:latin typeface="Arial"/>
                <a:cs typeface="Arial"/>
              </a:defRPr>
            </a:lvl1pPr>
          </a:lstStyle>
          <a:p>
            <a:pPr>
              <a:defRPr/>
            </a:pPr>
            <a:fld id="{2EC72197-9211-46A2-8EEC-D72D13F5BEA7}" type="slidenum">
              <a:rPr lang="en-GB"/>
              <a:pPr>
                <a:defRPr/>
              </a:pPr>
              <a:t>‹#›</a:t>
            </a:fld>
            <a:endParaRPr lang="en-GB"/>
          </a:p>
        </p:txBody>
      </p:sp>
    </p:spTree>
    <p:extLst>
      <p:ext uri="{BB962C8B-B14F-4D97-AF65-F5344CB8AC3E}">
        <p14:creationId xmlns:p14="http://schemas.microsoft.com/office/powerpoint/2010/main" val="146909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lide">
    <p:spTree>
      <p:nvGrpSpPr>
        <p:cNvPr id="1" name=""/>
        <p:cNvGrpSpPr/>
        <p:nvPr/>
      </p:nvGrpSpPr>
      <p:grpSpPr>
        <a:xfrm>
          <a:off x="0" y="0"/>
          <a:ext cx="0" cy="0"/>
          <a:chOff x="0" y="0"/>
          <a:chExt cx="0" cy="0"/>
        </a:xfrm>
      </p:grpSpPr>
      <p:cxnSp>
        <p:nvCxnSpPr>
          <p:cNvPr id="4" name="Straight Connector 3"/>
          <p:cNvCxnSpPr/>
          <p:nvPr/>
        </p:nvCxnSpPr>
        <p:spPr>
          <a:xfrm>
            <a:off x="1230680" y="1030288"/>
            <a:ext cx="7884368" cy="0"/>
          </a:xfrm>
          <a:prstGeom prst="line">
            <a:avLst/>
          </a:prstGeom>
          <a:ln w="28575">
            <a:gradFill flip="none" rotWithShape="1">
              <a:gsLst>
                <a:gs pos="5000">
                  <a:schemeClr val="accent2">
                    <a:lumMod val="75000"/>
                  </a:schemeClr>
                </a:gs>
                <a:gs pos="100000">
                  <a:schemeClr val="accent2">
                    <a:lumMod val="20000"/>
                    <a:lumOff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1" descr="armoi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0813" y="76200"/>
            <a:ext cx="869950"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442075"/>
            <a:ext cx="9144000" cy="415925"/>
          </a:xfrm>
          <a:prstGeom prst="rect">
            <a:avLst/>
          </a:prstGeom>
          <a:gradFill flip="none" rotWithShape="1">
            <a:gsLst>
              <a:gs pos="0">
                <a:srgbClr val="1E9500"/>
              </a:gs>
              <a:gs pos="78000">
                <a:schemeClr val="accent2"/>
              </a:gs>
            </a:gsLst>
            <a:lin ang="0" scaled="1"/>
            <a:tileRect/>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52000" anchor="ctr"/>
          <a:lstStyle/>
          <a:p>
            <a:pPr eaLnBrk="1" fontAlgn="auto" hangingPunct="1">
              <a:spcBef>
                <a:spcPts val="0"/>
              </a:spcBef>
              <a:spcAft>
                <a:spcPts val="0"/>
              </a:spcAft>
              <a:defRPr/>
            </a:pPr>
            <a:r>
              <a:rPr lang="en-GB" sz="1200" dirty="0">
                <a:latin typeface="Arial"/>
                <a:cs typeface="Arial"/>
              </a:rPr>
              <a:t>Economic Policy Research Network</a:t>
            </a:r>
          </a:p>
        </p:txBody>
      </p:sp>
      <p:sp>
        <p:nvSpPr>
          <p:cNvPr id="13" name="Text Placeholder 12"/>
          <p:cNvSpPr>
            <a:spLocks noGrp="1"/>
          </p:cNvSpPr>
          <p:nvPr>
            <p:ph type="body" sz="quarter" idx="10"/>
          </p:nvPr>
        </p:nvSpPr>
        <p:spPr>
          <a:xfrm>
            <a:off x="467545" y="1340771"/>
            <a:ext cx="8136903" cy="4536503"/>
          </a:xfrm>
          <a:prstGeom prst="rect">
            <a:avLst/>
          </a:prstGeom>
        </p:spPr>
        <p:txBody>
          <a:bodyPr/>
          <a:lstStyle>
            <a:lvl1pPr>
              <a:lnSpc>
                <a:spcPct val="114000"/>
              </a:lnSpc>
              <a:buClr>
                <a:schemeClr val="accent2"/>
              </a:buClr>
              <a:defRPr sz="1800" b="0">
                <a:solidFill>
                  <a:schemeClr val="tx1"/>
                </a:solidFill>
                <a:latin typeface="Arial"/>
                <a:cs typeface="Arial"/>
              </a:defRPr>
            </a:lvl1pPr>
            <a:lvl2pPr>
              <a:buClrTx/>
              <a:defRPr sz="1800" b="0">
                <a:solidFill>
                  <a:srgbClr val="29C000"/>
                </a:solidFill>
                <a:latin typeface="Arial"/>
                <a:cs typeface="Arial"/>
              </a:defRPr>
            </a:lvl2pPr>
            <a:lvl3pPr>
              <a:buClrTx/>
              <a:defRPr sz="1600" b="0">
                <a:solidFill>
                  <a:schemeClr val="accent1">
                    <a:lumMod val="75000"/>
                  </a:schemeClr>
                </a:solidFill>
                <a:latin typeface="Arial"/>
                <a:cs typeface="Arial"/>
              </a:defRPr>
            </a:lvl3pPr>
            <a:lvl4pPr>
              <a:buClr>
                <a:schemeClr val="accent1">
                  <a:lumMod val="75000"/>
                </a:schemeClr>
              </a:buClr>
              <a:defRPr sz="1600" b="0">
                <a:solidFill>
                  <a:schemeClr val="accent1">
                    <a:lumMod val="75000"/>
                  </a:schemeClr>
                </a:solidFill>
                <a:latin typeface="Trebuchet MS"/>
                <a:cs typeface="Trebuchet MS"/>
              </a:defRPr>
            </a:lvl4pPr>
            <a:lvl5pPr>
              <a:buClr>
                <a:schemeClr val="accent2"/>
              </a:buClr>
              <a:defRPr sz="1600" b="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4" name="Title 2"/>
          <p:cNvSpPr>
            <a:spLocks noGrp="1"/>
          </p:cNvSpPr>
          <p:nvPr>
            <p:ph type="title"/>
          </p:nvPr>
        </p:nvSpPr>
        <p:spPr>
          <a:xfrm>
            <a:off x="1196917" y="195178"/>
            <a:ext cx="7283152" cy="720080"/>
          </a:xfrm>
          <a:prstGeom prst="rect">
            <a:avLst/>
          </a:prstGeom>
        </p:spPr>
        <p:txBody>
          <a:bodyPr/>
          <a:lstStyle>
            <a:lvl1pPr>
              <a:defRPr sz="2400" b="1">
                <a:solidFill>
                  <a:schemeClr val="tx1"/>
                </a:solidFill>
                <a:latin typeface="Arial"/>
                <a:cs typeface="Arial"/>
              </a:defRPr>
            </a:lvl1pPr>
          </a:lstStyle>
          <a:p>
            <a:r>
              <a:rPr lang="en-US" noProof="0" smtClean="0"/>
              <a:t>Click to edit Master title style</a:t>
            </a:r>
            <a:endParaRPr lang="en-GB" noProof="0" dirty="0"/>
          </a:p>
        </p:txBody>
      </p:sp>
      <p:sp>
        <p:nvSpPr>
          <p:cNvPr id="7" name="Slide Number Placeholder 20"/>
          <p:cNvSpPr>
            <a:spLocks noGrp="1"/>
          </p:cNvSpPr>
          <p:nvPr>
            <p:ph type="sldNum" sz="quarter" idx="11"/>
          </p:nvPr>
        </p:nvSpPr>
        <p:spPr>
          <a:xfrm>
            <a:off x="8316913" y="6453188"/>
            <a:ext cx="827087" cy="404812"/>
          </a:xfrm>
        </p:spPr>
        <p:txBody>
          <a:bodyPr anchor="ctr"/>
          <a:lstStyle>
            <a:lvl1pPr algn="ctr">
              <a:defRPr sz="1400">
                <a:solidFill>
                  <a:srgbClr val="29C000"/>
                </a:solidFill>
                <a:latin typeface="Arial"/>
                <a:cs typeface="Arial"/>
              </a:defRPr>
            </a:lvl1pPr>
          </a:lstStyle>
          <a:p>
            <a:pPr>
              <a:defRPr/>
            </a:pPr>
            <a:fld id="{8721CCA6-51EF-4717-A5B9-1B5386EF2AF3}" type="slidenum">
              <a:rPr lang="en-US"/>
              <a:pPr>
                <a:defRPr/>
              </a:pPr>
              <a:t>‹#›</a:t>
            </a:fld>
            <a:endParaRPr lang="en-US" dirty="0"/>
          </a:p>
        </p:txBody>
      </p:sp>
    </p:spTree>
    <p:extLst>
      <p:ext uri="{BB962C8B-B14F-4D97-AF65-F5344CB8AC3E}">
        <p14:creationId xmlns:p14="http://schemas.microsoft.com/office/powerpoint/2010/main" val="405969634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152400" y="1219200"/>
            <a:ext cx="8534400" cy="4910138"/>
          </a:xfrm>
          <a:prstGeom prst="roundRect">
            <a:avLst/>
          </a:prstGeom>
          <a:ln w="19050">
            <a:noFill/>
            <a:headEnd/>
            <a:tailEnd/>
          </a:ln>
        </p:spPr>
        <p:style>
          <a:lnRef idx="2">
            <a:schemeClr val="accent1"/>
          </a:lnRef>
          <a:fillRef idx="1">
            <a:schemeClr val="lt1"/>
          </a:fillRef>
          <a:effectRef idx="0">
            <a:schemeClr val="accent1"/>
          </a:effectRef>
          <a:fontRef idx="none"/>
        </p:style>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
        <p:nvSpPr>
          <p:cNvPr id="7" name="Slide Number Placeholder 5"/>
          <p:cNvSpPr>
            <a:spLocks noGrp="1"/>
          </p:cNvSpPr>
          <p:nvPr>
            <p:ph type="sldNum" sz="quarter" idx="4"/>
          </p:nvPr>
        </p:nvSpPr>
        <p:spPr>
          <a:xfrm>
            <a:off x="7010400" y="6416675"/>
            <a:ext cx="1981200" cy="365125"/>
          </a:xfrm>
          <a:prstGeom prst="rect">
            <a:avLst/>
          </a:prstGeom>
        </p:spPr>
        <p:txBody>
          <a:bodyPr anchor="b" anchorCtr="0"/>
          <a:lstStyle>
            <a:lvl1pPr algn="r" eaLnBrk="1" fontAlgn="auto" hangingPunct="1">
              <a:spcBef>
                <a:spcPts val="0"/>
              </a:spcBef>
              <a:spcAft>
                <a:spcPts val="0"/>
              </a:spcAft>
              <a:defRPr sz="1100">
                <a:solidFill>
                  <a:srgbClr val="29C000"/>
                </a:solidFill>
                <a:latin typeface="Arial"/>
                <a:cs typeface="Arial"/>
              </a:defRPr>
            </a:lvl1pPr>
          </a:lstStyle>
          <a:p>
            <a:pPr>
              <a:defRPr/>
            </a:pPr>
            <a:fld id="{2DC293D6-5D2B-436F-B2C1-CB814EF647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anose="02040503050406030204" pitchFamily="18" charset="0"/>
        </a:defRPr>
      </a:lvl2pPr>
      <a:lvl3pPr algn="l" rtl="0" eaLnBrk="0" fontAlgn="base" hangingPunct="0">
        <a:spcBef>
          <a:spcPct val="0"/>
        </a:spcBef>
        <a:spcAft>
          <a:spcPct val="0"/>
        </a:spcAft>
        <a:defRPr sz="3200">
          <a:solidFill>
            <a:schemeClr val="tx2"/>
          </a:solidFill>
          <a:latin typeface="Cambria" panose="02040503050406030204" pitchFamily="18" charset="0"/>
        </a:defRPr>
      </a:lvl3pPr>
      <a:lvl4pPr algn="l" rtl="0" eaLnBrk="0" fontAlgn="base" hangingPunct="0">
        <a:spcBef>
          <a:spcPct val="0"/>
        </a:spcBef>
        <a:spcAft>
          <a:spcPct val="0"/>
        </a:spcAft>
        <a:defRPr sz="3200">
          <a:solidFill>
            <a:schemeClr val="tx2"/>
          </a:solidFill>
          <a:latin typeface="Cambria" panose="02040503050406030204" pitchFamily="18" charset="0"/>
        </a:defRPr>
      </a:lvl4pPr>
      <a:lvl5pPr algn="l" rtl="0" eaLnBrk="0" fontAlgn="base" hangingPunct="0">
        <a:spcBef>
          <a:spcPct val="0"/>
        </a:spcBef>
        <a:spcAft>
          <a:spcPct val="0"/>
        </a:spcAft>
        <a:defRPr sz="3200">
          <a:solidFill>
            <a:schemeClr val="tx2"/>
          </a:solidFill>
          <a:latin typeface="Cambria" panose="02040503050406030204" pitchFamily="18" charset="0"/>
        </a:defRPr>
      </a:lvl5pPr>
      <a:lvl6pPr marL="457200" algn="l" rtl="0" eaLnBrk="1" fontAlgn="base" hangingPunct="1">
        <a:spcBef>
          <a:spcPct val="0"/>
        </a:spcBef>
        <a:spcAft>
          <a:spcPct val="0"/>
        </a:spcAft>
        <a:defRPr sz="3200">
          <a:solidFill>
            <a:schemeClr val="tx2"/>
          </a:solidFill>
          <a:latin typeface="Bookman Old Style" pitchFamily="18" charset="0"/>
        </a:defRPr>
      </a:lvl6pPr>
      <a:lvl7pPr marL="914400" algn="l" rtl="0" eaLnBrk="1" fontAlgn="base" hangingPunct="1">
        <a:spcBef>
          <a:spcPct val="0"/>
        </a:spcBef>
        <a:spcAft>
          <a:spcPct val="0"/>
        </a:spcAft>
        <a:defRPr sz="3200">
          <a:solidFill>
            <a:schemeClr val="tx2"/>
          </a:solidFill>
          <a:latin typeface="Bookman Old Style" pitchFamily="18" charset="0"/>
        </a:defRPr>
      </a:lvl7pPr>
      <a:lvl8pPr marL="1371600" algn="l" rtl="0" eaLnBrk="1" fontAlgn="base" hangingPunct="1">
        <a:spcBef>
          <a:spcPct val="0"/>
        </a:spcBef>
        <a:spcAft>
          <a:spcPct val="0"/>
        </a:spcAft>
        <a:defRPr sz="3200">
          <a:solidFill>
            <a:schemeClr val="tx2"/>
          </a:solidFill>
          <a:latin typeface="Bookman Old Style" pitchFamily="18" charset="0"/>
        </a:defRPr>
      </a:lvl8pPr>
      <a:lvl9pPr marL="1828800" algn="l" rtl="0" eaLnBrk="1" fontAlgn="base" hangingPunct="1">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2"/>
        </a:buClr>
        <a:buSzPct val="76000"/>
        <a:buFont typeface="Wingdings 3" panose="05040102010807070707" pitchFamily="18" charset="2"/>
        <a:buChar char=""/>
        <a:defRPr sz="2400" kern="1200">
          <a:solidFill>
            <a:schemeClr val="tx1"/>
          </a:solidFill>
          <a:latin typeface="Arial"/>
          <a:ea typeface="MS PMincho" pitchFamily="18" charset="-128"/>
          <a:cs typeface="Arial"/>
        </a:defRPr>
      </a:lvl1pPr>
      <a:lvl2pPr marL="547688" indent="-273050" algn="l" rtl="0" eaLnBrk="0" fontAlgn="base" hangingPunct="0">
        <a:spcBef>
          <a:spcPts val="500"/>
        </a:spcBef>
        <a:spcAft>
          <a:spcPct val="0"/>
        </a:spcAft>
        <a:buClr>
          <a:schemeClr val="accent2"/>
        </a:buClr>
        <a:buSzPct val="100000"/>
        <a:buFont typeface="Lucida Grande"/>
        <a:buChar char="-"/>
        <a:defRPr sz="2400" kern="1200">
          <a:solidFill>
            <a:schemeClr val="accent2"/>
          </a:solidFill>
          <a:latin typeface="Arial"/>
          <a:ea typeface="MS PMincho"/>
          <a:cs typeface="Arial"/>
        </a:defRPr>
      </a:lvl2pPr>
      <a:lvl3pPr marL="822325" indent="-228600" algn="l" rtl="0" eaLnBrk="0" fontAlgn="base" hangingPunct="0">
        <a:spcBef>
          <a:spcPts val="500"/>
        </a:spcBef>
        <a:spcAft>
          <a:spcPct val="0"/>
        </a:spcAft>
        <a:buClr>
          <a:srgbClr val="0B5395"/>
        </a:buClr>
        <a:buSzPct val="76000"/>
        <a:buFont typeface="Wingdings 3" panose="05040102010807070707" pitchFamily="18" charset="2"/>
        <a:buChar char=""/>
        <a:defRPr sz="2000" kern="1200">
          <a:solidFill>
            <a:srgbClr val="0B5395"/>
          </a:solidFill>
          <a:latin typeface="Arial"/>
          <a:ea typeface="MS PMincho"/>
          <a:cs typeface="Arial"/>
        </a:defRPr>
      </a:lvl3pPr>
      <a:lvl4pPr marL="1096963" indent="-228600" algn="l" rtl="0" eaLnBrk="0" fontAlgn="base" hangingPunct="0">
        <a:spcBef>
          <a:spcPts val="400"/>
        </a:spcBef>
        <a:spcAft>
          <a:spcPct val="0"/>
        </a:spcAft>
        <a:buClr>
          <a:srgbClr val="23A900"/>
        </a:buClr>
        <a:buSzPct val="70000"/>
        <a:buFont typeface="Wingdings" panose="05000000000000000000" pitchFamily="2" charset="2"/>
        <a:buChar char="§"/>
        <a:defRPr kern="1200">
          <a:solidFill>
            <a:schemeClr val="accent1"/>
          </a:solidFill>
          <a:latin typeface="+mn-lt"/>
          <a:ea typeface="MS PMincho"/>
          <a:cs typeface="MS PMincho"/>
        </a:defRPr>
      </a:lvl4pPr>
      <a:lvl5pPr marL="1371600" indent="-228600" algn="l" rtl="0" eaLnBrk="0" fontAlgn="base" hangingPunct="0">
        <a:spcBef>
          <a:spcPts val="300"/>
        </a:spcBef>
        <a:spcAft>
          <a:spcPct val="0"/>
        </a:spcAft>
        <a:buClr>
          <a:schemeClr val="accent1"/>
        </a:buClr>
        <a:buSzPct val="70000"/>
        <a:buFont typeface="Wingdings" panose="05000000000000000000" pitchFamily="2" charset="2"/>
        <a:buChar char="§"/>
        <a:defRPr sz="1600" kern="1200">
          <a:solidFill>
            <a:schemeClr val="accent1"/>
          </a:solidFill>
          <a:latin typeface="+mn-lt"/>
          <a:ea typeface="MS PMincho"/>
          <a:cs typeface="MS PMincho"/>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0"/>
          </p:nvPr>
        </p:nvSpPr>
        <p:spPr>
          <a:xfrm>
            <a:off x="931863" y="1430338"/>
            <a:ext cx="7772400" cy="1541462"/>
          </a:xfrm>
          <a:noFill/>
          <a:ln w="19050"/>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defRPr/>
            </a:pPr>
            <a:endParaRPr lang="en-US" altLang="en-US" sz="2400" i="1" dirty="0" smtClean="0">
              <a:solidFill>
                <a:srgbClr val="0070C0"/>
              </a:solidFill>
              <a:latin typeface="Arial" panose="020B0604020202020204" pitchFamily="34" charset="0"/>
              <a:ea typeface="MS PMincho"/>
              <a:cs typeface="Arial" panose="020B0604020202020204" pitchFamily="34" charset="0"/>
            </a:endParaRPr>
          </a:p>
          <a:p>
            <a:pPr eaLnBrk="1" hangingPunct="1">
              <a:defRPr/>
            </a:pPr>
            <a:r>
              <a:rPr lang="en-US" altLang="en-US" sz="2400" i="1" dirty="0" smtClean="0">
                <a:solidFill>
                  <a:srgbClr val="0070C0"/>
                </a:solidFill>
                <a:latin typeface="Arial" panose="020B0604020202020204" pitchFamily="34" charset="0"/>
                <a:ea typeface="MS PMincho"/>
                <a:cs typeface="Arial" panose="020B0604020202020204" pitchFamily="34" charset="0"/>
              </a:rPr>
              <a:t>Demographic Human Capital DGE model</a:t>
            </a:r>
          </a:p>
          <a:p>
            <a:pPr eaLnBrk="1" hangingPunct="1">
              <a:defRPr/>
            </a:pPr>
            <a:r>
              <a:rPr lang="en-GB" altLang="en-US" sz="2000" dirty="0" smtClean="0">
                <a:solidFill>
                  <a:schemeClr val="tx2">
                    <a:lumMod val="75000"/>
                  </a:schemeClr>
                </a:solidFill>
                <a:latin typeface="Arial" panose="020B0604020202020204" pitchFamily="34" charset="0"/>
                <a:ea typeface="MS PMincho"/>
                <a:cs typeface="Arial" panose="020B0604020202020204" pitchFamily="34" charset="0"/>
              </a:rPr>
              <a:t>for high-growth scenarios for Rwanda, 2016-50    </a:t>
            </a:r>
            <a:r>
              <a:rPr lang="en-GB" altLang="en-US" sz="2000" i="1" dirty="0" err="1" smtClean="0">
                <a:solidFill>
                  <a:schemeClr val="tx2">
                    <a:lumMod val="75000"/>
                  </a:schemeClr>
                </a:solidFill>
                <a:latin typeface="Arial" panose="020B0604020202020204" pitchFamily="34" charset="0"/>
                <a:ea typeface="MS PMincho"/>
                <a:cs typeface="Arial" panose="020B0604020202020204" pitchFamily="34" charset="0"/>
              </a:rPr>
              <a:t>futuRwa</a:t>
            </a:r>
            <a:endParaRPr lang="en-GB" altLang="en-US" sz="2000" i="1" dirty="0" smtClean="0">
              <a:solidFill>
                <a:schemeClr val="tx2">
                  <a:lumMod val="75000"/>
                </a:schemeClr>
              </a:solidFill>
              <a:latin typeface="Arial" panose="020B0604020202020204" pitchFamily="34" charset="0"/>
              <a:ea typeface="MS PMincho"/>
              <a:cs typeface="Arial" panose="020B0604020202020204" pitchFamily="34" charset="0"/>
            </a:endParaRPr>
          </a:p>
          <a:p>
            <a:pPr eaLnBrk="1" hangingPunct="1">
              <a:defRPr/>
            </a:pPr>
            <a:endParaRPr lang="en-GB" altLang="en-US" sz="2000" b="0" dirty="0" smtClean="0">
              <a:solidFill>
                <a:schemeClr val="tx2">
                  <a:lumMod val="75000"/>
                </a:schemeClr>
              </a:solidFill>
              <a:latin typeface="Arial" panose="020B0604020202020204" pitchFamily="34" charset="0"/>
              <a:ea typeface="MS PMincho"/>
              <a:cs typeface="Arial" panose="020B0604020202020204" pitchFamily="34" charset="0"/>
            </a:endParaRPr>
          </a:p>
        </p:txBody>
      </p:sp>
      <p:sp>
        <p:nvSpPr>
          <p:cNvPr id="7171" name="Text Placeholder 2"/>
          <p:cNvSpPr>
            <a:spLocks noGrp="1"/>
          </p:cNvSpPr>
          <p:nvPr>
            <p:ph type="body" sz="quarter" idx="11"/>
          </p:nvPr>
        </p:nvSpPr>
        <p:spPr>
          <a:xfrm>
            <a:off x="914400" y="3124200"/>
            <a:ext cx="7315200" cy="1250950"/>
          </a:xfrm>
          <a:noFill/>
          <a:extLst>
            <a:ext uri="{909E8E84-426E-40DD-AFC4-6F175D3DCCD1}">
              <a14:hiddenFill xmlns:a14="http://schemas.microsoft.com/office/drawing/2010/main">
                <a:solidFill>
                  <a:schemeClr val="bg1"/>
                </a:solidFill>
              </a14:hiddenFill>
            </a:ext>
          </a:extLst>
        </p:spPr>
        <p:txBody>
          <a:bodyPr/>
          <a:lstStyle/>
          <a:p>
            <a:pPr algn="ctr" eaLnBrk="1" hangingPunct="1"/>
            <a:r>
              <a:rPr lang="en-US" altLang="en-US" sz="2000" b="1" dirty="0" smtClean="0">
                <a:solidFill>
                  <a:srgbClr val="0070C0"/>
                </a:solidFill>
                <a:latin typeface="Arial" panose="020B0604020202020204" pitchFamily="34" charset="0"/>
                <a:ea typeface="MS PMincho"/>
                <a:cs typeface="Arial" panose="020B0604020202020204" pitchFamily="34" charset="0"/>
              </a:rPr>
              <a:t>By</a:t>
            </a:r>
          </a:p>
          <a:p>
            <a:pPr algn="ctr" eaLnBrk="1" hangingPunct="1"/>
            <a:r>
              <a:rPr lang="en-GB" altLang="en-US" sz="2000" dirty="0" smtClean="0">
                <a:latin typeface="Arial" panose="020B0604020202020204" pitchFamily="34" charset="0"/>
                <a:ea typeface="MS PMincho"/>
                <a:cs typeface="Arial" panose="020B0604020202020204" pitchFamily="34" charset="0"/>
              </a:rPr>
              <a:t>Thierry Kalisa (MINECOFIN-Rwanda), Arend Kouwenaar (GIZ)</a:t>
            </a:r>
            <a:endParaRPr lang="en-US" altLang="en-US" sz="2800" b="1" dirty="0" smtClean="0">
              <a:solidFill>
                <a:srgbClr val="0070C0"/>
              </a:solidFill>
              <a:latin typeface="Arial" panose="020B0604020202020204" pitchFamily="34" charset="0"/>
              <a:ea typeface="MS PMincho"/>
              <a:cs typeface="Arial" panose="020B0604020202020204" pitchFamily="34" charset="0"/>
            </a:endParaRPr>
          </a:p>
          <a:p>
            <a:pPr algn="ctr" eaLnBrk="1" hangingPunct="1"/>
            <a:endParaRPr lang="en-US" altLang="en-US" sz="2000" dirty="0" smtClean="0">
              <a:latin typeface="Arial" panose="020B0604020202020204" pitchFamily="34" charset="0"/>
              <a:ea typeface="MS PMincho"/>
              <a:cs typeface="Arial" panose="020B0604020202020204" pitchFamily="34" charset="0"/>
            </a:endParaRP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15938"/>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Placeholder 2"/>
          <p:cNvSpPr>
            <a:spLocks/>
          </p:cNvSpPr>
          <p:nvPr/>
        </p:nvSpPr>
        <p:spPr bwMode="auto">
          <a:xfrm>
            <a:off x="931863" y="4375150"/>
            <a:ext cx="7315200" cy="1676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anchor="ctr"/>
          <a:lstStyle>
            <a:lvl1pPr marL="273050" indent="-273050">
              <a:spcBef>
                <a:spcPts val="600"/>
              </a:spcBef>
              <a:buClr>
                <a:schemeClr val="accent2"/>
              </a:buClr>
              <a:buSzPct val="76000"/>
              <a:buFont typeface="Wingdings 3" panose="05040102010807070707" pitchFamily="18" charset="2"/>
              <a:buChar char=""/>
              <a:defRPr sz="2400">
                <a:solidFill>
                  <a:schemeClr val="tx1"/>
                </a:solidFill>
                <a:latin typeface="Arial" panose="020B0604020202020204" pitchFamily="34" charset="0"/>
                <a:ea typeface="MS PMincho"/>
                <a:cs typeface="Arial" panose="020B0604020202020204" pitchFamily="34" charset="0"/>
              </a:defRPr>
            </a:lvl1pPr>
            <a:lvl2pPr marL="547688" indent="-273050">
              <a:spcBef>
                <a:spcPts val="500"/>
              </a:spcBef>
              <a:buClr>
                <a:schemeClr val="accent2"/>
              </a:buClr>
              <a:buSzPct val="100000"/>
              <a:buFont typeface="Lucida Grande"/>
              <a:buChar char="-"/>
              <a:defRPr sz="2400">
                <a:solidFill>
                  <a:schemeClr val="accent2"/>
                </a:solidFill>
                <a:latin typeface="Arial" panose="020B0604020202020204" pitchFamily="34" charset="0"/>
                <a:ea typeface="MS PMincho"/>
                <a:cs typeface="Arial" panose="020B0604020202020204" pitchFamily="34" charset="0"/>
              </a:defRPr>
            </a:lvl2pPr>
            <a:lvl3pPr marL="822325" indent="-228600">
              <a:spcBef>
                <a:spcPts val="500"/>
              </a:spcBef>
              <a:buClr>
                <a:srgbClr val="0B5395"/>
              </a:buClr>
              <a:buSzPct val="76000"/>
              <a:buFont typeface="Wingdings 3" panose="05040102010807070707" pitchFamily="18" charset="2"/>
              <a:buChar char=""/>
              <a:defRPr sz="2000">
                <a:solidFill>
                  <a:srgbClr val="0B5395"/>
                </a:solidFill>
                <a:latin typeface="Arial" panose="020B0604020202020204" pitchFamily="34" charset="0"/>
                <a:ea typeface="MS PMincho"/>
                <a:cs typeface="Arial" panose="020B0604020202020204" pitchFamily="34" charset="0"/>
              </a:defRPr>
            </a:lvl3pPr>
            <a:lvl4pPr marL="1096963" indent="-228600">
              <a:spcBef>
                <a:spcPts val="400"/>
              </a:spcBef>
              <a:buClr>
                <a:srgbClr val="23A900"/>
              </a:buClr>
              <a:buSzPct val="70000"/>
              <a:buFont typeface="Wingdings" panose="05000000000000000000" pitchFamily="2" charset="2"/>
              <a:buChar char="§"/>
              <a:defRPr>
                <a:solidFill>
                  <a:schemeClr val="accent1"/>
                </a:solidFill>
                <a:latin typeface="Calibri" panose="020F0502020204030204" pitchFamily="34" charset="0"/>
                <a:ea typeface="MS PMincho"/>
                <a:cs typeface="MS PMincho"/>
              </a:defRPr>
            </a:lvl4pPr>
            <a:lvl5pPr marL="1371600" indent="-228600">
              <a:spcBef>
                <a:spcPts val="300"/>
              </a:spcBef>
              <a:buClr>
                <a:schemeClr val="accent1"/>
              </a:buClr>
              <a:buSzPct val="70000"/>
              <a:buFont typeface="Wingdings" panose="05000000000000000000" pitchFamily="2" charset="2"/>
              <a:buChar char="§"/>
              <a:defRPr sz="1600">
                <a:solidFill>
                  <a:schemeClr val="accent1"/>
                </a:solidFill>
                <a:latin typeface="Calibri" panose="020F0502020204030204" pitchFamily="34" charset="0"/>
                <a:ea typeface="MS PMincho"/>
                <a:cs typeface="MS PMincho"/>
              </a:defRPr>
            </a:lvl5pPr>
            <a:lvl6pPr marL="1828800" indent="-228600" eaLnBrk="0" fontAlgn="base" hangingPunct="0">
              <a:spcBef>
                <a:spcPts val="300"/>
              </a:spcBef>
              <a:spcAft>
                <a:spcPct val="0"/>
              </a:spcAft>
              <a:buClr>
                <a:schemeClr val="accent1"/>
              </a:buClr>
              <a:buSzPct val="70000"/>
              <a:buFont typeface="Wingdings" panose="05000000000000000000" pitchFamily="2" charset="2"/>
              <a:buChar char="§"/>
              <a:defRPr sz="1600">
                <a:solidFill>
                  <a:schemeClr val="accent1"/>
                </a:solidFill>
                <a:latin typeface="Calibri" panose="020F0502020204030204" pitchFamily="34" charset="0"/>
                <a:ea typeface="MS PMincho"/>
                <a:cs typeface="MS PMincho"/>
              </a:defRPr>
            </a:lvl6pPr>
            <a:lvl7pPr marL="2286000" indent="-228600" eaLnBrk="0" fontAlgn="base" hangingPunct="0">
              <a:spcBef>
                <a:spcPts val="300"/>
              </a:spcBef>
              <a:spcAft>
                <a:spcPct val="0"/>
              </a:spcAft>
              <a:buClr>
                <a:schemeClr val="accent1"/>
              </a:buClr>
              <a:buSzPct val="70000"/>
              <a:buFont typeface="Wingdings" panose="05000000000000000000" pitchFamily="2" charset="2"/>
              <a:buChar char="§"/>
              <a:defRPr sz="1600">
                <a:solidFill>
                  <a:schemeClr val="accent1"/>
                </a:solidFill>
                <a:latin typeface="Calibri" panose="020F0502020204030204" pitchFamily="34" charset="0"/>
                <a:ea typeface="MS PMincho"/>
                <a:cs typeface="MS PMincho"/>
              </a:defRPr>
            </a:lvl7pPr>
            <a:lvl8pPr marL="2743200" indent="-228600" eaLnBrk="0" fontAlgn="base" hangingPunct="0">
              <a:spcBef>
                <a:spcPts val="300"/>
              </a:spcBef>
              <a:spcAft>
                <a:spcPct val="0"/>
              </a:spcAft>
              <a:buClr>
                <a:schemeClr val="accent1"/>
              </a:buClr>
              <a:buSzPct val="70000"/>
              <a:buFont typeface="Wingdings" panose="05000000000000000000" pitchFamily="2" charset="2"/>
              <a:buChar char="§"/>
              <a:defRPr sz="1600">
                <a:solidFill>
                  <a:schemeClr val="accent1"/>
                </a:solidFill>
                <a:latin typeface="Calibri" panose="020F0502020204030204" pitchFamily="34" charset="0"/>
                <a:ea typeface="MS PMincho"/>
                <a:cs typeface="MS PMincho"/>
              </a:defRPr>
            </a:lvl8pPr>
            <a:lvl9pPr marL="3200400" indent="-228600" eaLnBrk="0" fontAlgn="base" hangingPunct="0">
              <a:spcBef>
                <a:spcPts val="300"/>
              </a:spcBef>
              <a:spcAft>
                <a:spcPct val="0"/>
              </a:spcAft>
              <a:buClr>
                <a:schemeClr val="accent1"/>
              </a:buClr>
              <a:buSzPct val="70000"/>
              <a:buFont typeface="Wingdings" panose="05000000000000000000" pitchFamily="2" charset="2"/>
              <a:buChar char="§"/>
              <a:defRPr sz="1600">
                <a:solidFill>
                  <a:schemeClr val="accent1"/>
                </a:solidFill>
                <a:latin typeface="Calibri" panose="020F0502020204030204" pitchFamily="34" charset="0"/>
                <a:ea typeface="MS PMincho"/>
                <a:cs typeface="MS PMincho"/>
              </a:defRPr>
            </a:lvl9pPr>
          </a:lstStyle>
          <a:p>
            <a:pPr algn="ctr" eaLnBrk="1" hangingPunct="1">
              <a:buFont typeface="Wingdings 3" panose="05040102010807070707" pitchFamily="18" charset="2"/>
              <a:buNone/>
            </a:pPr>
            <a:endParaRPr lang="en-US" altLang="en-US">
              <a:solidFill>
                <a:schemeClr val="accent2"/>
              </a:solidFill>
            </a:endParaRPr>
          </a:p>
          <a:p>
            <a:pPr algn="ctr" eaLnBrk="1" hangingPunct="1">
              <a:buFont typeface="Wingdings 3" panose="05040102010807070707" pitchFamily="18" charset="2"/>
              <a:buNone/>
            </a:pPr>
            <a:r>
              <a:rPr lang="en-US" altLang="en-US" b="1">
                <a:solidFill>
                  <a:schemeClr val="accent2"/>
                </a:solidFill>
              </a:rPr>
              <a:t>The 6</a:t>
            </a:r>
            <a:r>
              <a:rPr lang="en-US" altLang="en-US" b="1" baseline="30000">
                <a:solidFill>
                  <a:schemeClr val="accent2"/>
                </a:solidFill>
              </a:rPr>
              <a:t>th</a:t>
            </a:r>
            <a:r>
              <a:rPr lang="en-US" altLang="en-US" b="1">
                <a:solidFill>
                  <a:schemeClr val="accent2"/>
                </a:solidFill>
              </a:rPr>
              <a:t> EPRN Annual research conference</a:t>
            </a:r>
          </a:p>
          <a:p>
            <a:pPr algn="ctr" eaLnBrk="1" hangingPunct="1">
              <a:buFont typeface="Wingdings 3" panose="05040102010807070707" pitchFamily="18" charset="2"/>
              <a:buNone/>
            </a:pPr>
            <a:r>
              <a:rPr lang="en-US" altLang="en-US" b="1">
                <a:solidFill>
                  <a:srgbClr val="00B050"/>
                </a:solidFill>
              </a:rPr>
              <a:t>Theme: “Building Productive Capacities for Structural Economic Transformation” </a:t>
            </a:r>
            <a:r>
              <a:rPr lang="en-US" altLang="en-US" sz="1800" b="1">
                <a:solidFill>
                  <a:srgbClr val="FFFF00"/>
                </a:solidFill>
              </a:rPr>
              <a:t/>
            </a:r>
            <a:br>
              <a:rPr lang="en-US" altLang="en-US" sz="1800" b="1">
                <a:solidFill>
                  <a:srgbClr val="FFFF00"/>
                </a:solidFill>
              </a:rPr>
            </a:br>
            <a:endParaRPr lang="en-US" altLang="en-US" sz="1800">
              <a:solidFill>
                <a:schemeClr val="accent2"/>
              </a:solidFill>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914400" y="1219200"/>
            <a:ext cx="7815263" cy="5222875"/>
          </a:xfrm>
        </p:spPr>
        <p:txBody>
          <a:bodyPr/>
          <a:lstStyle/>
          <a:p>
            <a:pPr marL="0" indent="0" eaLnBrk="1" hangingPunct="1">
              <a:buFont typeface="Wingdings 3" panose="05040102010807070707" pitchFamily="18" charset="2"/>
              <a:buNone/>
            </a:pPr>
            <a:r>
              <a:rPr lang="en-US" altLang="en-US" sz="2200" smtClean="0">
                <a:latin typeface="Arial" panose="020B0604020202020204" pitchFamily="34" charset="0"/>
                <a:ea typeface="MS PMincho"/>
                <a:cs typeface="Arial" panose="020B0604020202020204" pitchFamily="34" charset="0"/>
              </a:rPr>
              <a:t>.</a:t>
            </a:r>
          </a:p>
        </p:txBody>
      </p:sp>
      <p:sp>
        <p:nvSpPr>
          <p:cNvPr id="1638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A4FF729-E656-4B4C-94CA-35728DA5D5D4}" type="slidenum">
              <a:rPr lang="en-GB" altLang="en-US" smtClean="0">
                <a:solidFill>
                  <a:schemeClr val="bg1"/>
                </a:solidFill>
              </a:rPr>
              <a:pPr fontAlgn="base">
                <a:spcBef>
                  <a:spcPct val="0"/>
                </a:spcBef>
                <a:spcAft>
                  <a:spcPct val="0"/>
                </a:spcAft>
              </a:pPr>
              <a:t>10</a:t>
            </a:fld>
            <a:endParaRPr lang="en-GB" altLang="en-US" smtClean="0">
              <a:solidFill>
                <a:schemeClr val="bg1"/>
              </a:solidFill>
            </a:endParaRPr>
          </a:p>
        </p:txBody>
      </p:sp>
      <p:sp>
        <p:nvSpPr>
          <p:cNvPr id="4" name="Title 3"/>
          <p:cNvSpPr>
            <a:spLocks noGrp="1"/>
          </p:cNvSpPr>
          <p:nvPr>
            <p:ph type="title"/>
          </p:nvPr>
        </p:nvSpPr>
        <p:spPr>
          <a:xfrm>
            <a:off x="1320800" y="304800"/>
            <a:ext cx="7283450" cy="685800"/>
          </a:xfrm>
          <a:solidFill>
            <a:schemeClr val="bg2">
              <a:lumMod val="75000"/>
            </a:schemeClr>
          </a:solidFill>
        </p:spPr>
        <p:txBody>
          <a:bodyPr/>
          <a:lstStyle/>
          <a:p>
            <a:pPr eaLnBrk="1" hangingPunct="1">
              <a:defRPr/>
            </a:pPr>
            <a:r>
              <a:rPr lang="en-GB" sz="2800" dirty="0">
                <a:solidFill>
                  <a:srgbClr val="C80F0F"/>
                </a:solidFill>
              </a:rPr>
              <a:t>III. D-DGE—education block: </a:t>
            </a:r>
            <a:r>
              <a:rPr lang="en-GB" dirty="0">
                <a:solidFill>
                  <a:srgbClr val="C80F0F"/>
                </a:solidFill>
              </a:rPr>
              <a:t>illustration </a:t>
            </a:r>
            <a:r>
              <a:rPr lang="en-GB" sz="2800" dirty="0"/>
              <a:t/>
            </a:r>
            <a:br>
              <a:rPr lang="en-GB" sz="2800" dirty="0"/>
            </a:br>
            <a:endParaRPr lang="en-US" sz="2800" dirty="0"/>
          </a:p>
        </p:txBody>
      </p:sp>
      <p:pic>
        <p:nvPicPr>
          <p:cNvPr id="163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4582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a:xfrm>
            <a:off x="914400" y="990600"/>
            <a:ext cx="8001000" cy="5451475"/>
          </a:xfrm>
        </p:spPr>
        <p:txBody>
          <a:bodyPr/>
          <a:lstStyle/>
          <a:p>
            <a:pPr marL="0" indent="0" algn="just" eaLnBrk="1" hangingPunct="1">
              <a:lnSpc>
                <a:spcPct val="115000"/>
              </a:lnSpc>
              <a:buFont typeface="Wingdings 3" panose="05040102010807070707" pitchFamily="18" charset="2"/>
              <a:buNone/>
            </a:pPr>
            <a:r>
              <a:rPr lang="en-US" altLang="en-US" sz="2200" smtClean="0">
                <a:latin typeface="Arial" panose="020B0604020202020204" pitchFamily="34" charset="0"/>
                <a:ea typeface="MS PMincho"/>
                <a:cs typeface="Arial" panose="020B0604020202020204" pitchFamily="34" charset="0"/>
              </a:rPr>
              <a:t>.</a:t>
            </a:r>
          </a:p>
        </p:txBody>
      </p:sp>
      <p:sp>
        <p:nvSpPr>
          <p:cNvPr id="1741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951D82A-72D2-4227-8149-E534F53CB5BE}" type="slidenum">
              <a:rPr lang="en-GB" altLang="en-US" smtClean="0">
                <a:solidFill>
                  <a:schemeClr val="bg1"/>
                </a:solidFill>
              </a:rPr>
              <a:pPr fontAlgn="base">
                <a:spcBef>
                  <a:spcPct val="0"/>
                </a:spcBef>
                <a:spcAft>
                  <a:spcPct val="0"/>
                </a:spcAft>
              </a:pPr>
              <a:t>11</a:t>
            </a:fld>
            <a:endParaRPr lang="en-GB" altLang="en-US" smtClean="0">
              <a:solidFill>
                <a:schemeClr val="bg1"/>
              </a:solidFill>
            </a:endParaRPr>
          </a:p>
        </p:txBody>
      </p:sp>
      <p:sp>
        <p:nvSpPr>
          <p:cNvPr id="4" name="Title 3"/>
          <p:cNvSpPr>
            <a:spLocks noGrp="1"/>
          </p:cNvSpPr>
          <p:nvPr>
            <p:ph type="title"/>
          </p:nvPr>
        </p:nvSpPr>
        <p:spPr>
          <a:xfrm>
            <a:off x="1320800" y="304800"/>
            <a:ext cx="7283450" cy="685800"/>
          </a:xfrm>
          <a:solidFill>
            <a:schemeClr val="bg2">
              <a:lumMod val="75000"/>
            </a:schemeClr>
          </a:solidFill>
        </p:spPr>
        <p:txBody>
          <a:bodyPr/>
          <a:lstStyle/>
          <a:p>
            <a:pPr eaLnBrk="1" hangingPunct="1">
              <a:defRPr/>
            </a:pPr>
            <a:r>
              <a:rPr lang="en-GB" sz="2800" dirty="0">
                <a:solidFill>
                  <a:srgbClr val="C80F0F"/>
                </a:solidFill>
              </a:rPr>
              <a:t>III. D-DGE—education block</a:t>
            </a:r>
            <a:r>
              <a:rPr lang="en-GB" sz="2000" dirty="0">
                <a:solidFill>
                  <a:srgbClr val="C80F0F"/>
                </a:solidFill>
              </a:rPr>
              <a:t>:  illustration </a:t>
            </a:r>
            <a:endParaRPr lang="en-US" sz="2800" dirty="0"/>
          </a:p>
        </p:txBody>
      </p:sp>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028700"/>
            <a:ext cx="7764462"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4BD048B-3133-42A2-BB4D-FA9E1D69C864}" type="slidenum">
              <a:rPr lang="en-GB" altLang="en-US" smtClean="0">
                <a:solidFill>
                  <a:schemeClr val="bg1"/>
                </a:solidFill>
              </a:rPr>
              <a:pPr fontAlgn="base">
                <a:spcBef>
                  <a:spcPct val="0"/>
                </a:spcBef>
                <a:spcAft>
                  <a:spcPct val="0"/>
                </a:spcAft>
              </a:pPr>
              <a:t>12</a:t>
            </a:fld>
            <a:endParaRPr lang="en-GB" altLang="en-US" smtClean="0">
              <a:solidFill>
                <a:schemeClr val="bg1"/>
              </a:solidFill>
            </a:endParaRPr>
          </a:p>
        </p:txBody>
      </p:sp>
      <p:sp>
        <p:nvSpPr>
          <p:cNvPr id="4" name="Title 3"/>
          <p:cNvSpPr>
            <a:spLocks noGrp="1"/>
          </p:cNvSpPr>
          <p:nvPr>
            <p:ph type="title"/>
          </p:nvPr>
        </p:nvSpPr>
        <p:spPr>
          <a:xfrm>
            <a:off x="1320800" y="304800"/>
            <a:ext cx="7283450" cy="685800"/>
          </a:xfrm>
          <a:solidFill>
            <a:schemeClr val="bg2">
              <a:lumMod val="75000"/>
            </a:schemeClr>
          </a:solidFill>
        </p:spPr>
        <p:txBody>
          <a:bodyPr/>
          <a:lstStyle/>
          <a:p>
            <a:pPr eaLnBrk="1" hangingPunct="1">
              <a:defRPr/>
            </a:pPr>
            <a:r>
              <a:rPr lang="en-GB" sz="2800" dirty="0">
                <a:solidFill>
                  <a:srgbClr val="C80F0F"/>
                </a:solidFill>
              </a:rPr>
              <a:t>III. D-DGE model—health block </a:t>
            </a:r>
            <a:endParaRPr lang="en-US" sz="2800" dirty="0"/>
          </a:p>
        </p:txBody>
      </p:sp>
      <p:sp>
        <p:nvSpPr>
          <p:cNvPr id="3" name="Rectangle 2"/>
          <p:cNvSpPr>
            <a:spLocks noRot="1" noChangeAspect="1" noMove="1" noResize="1" noEditPoints="1" noAdjustHandles="1" noChangeArrowheads="1" noChangeShapeType="1" noTextEdit="1"/>
          </p:cNvSpPr>
          <p:nvPr/>
        </p:nvSpPr>
        <p:spPr>
          <a:xfrm>
            <a:off x="457200" y="1219200"/>
            <a:ext cx="8534400" cy="4278094"/>
          </a:xfrm>
          <a:prstGeom prst="rect">
            <a:avLst/>
          </a:prstGeom>
          <a:blipFill>
            <a:blip r:embed="rId2"/>
            <a:stretch>
              <a:fillRect l="-571" t="-712" r="-643" b="-1282"/>
            </a:stretch>
          </a:blipFill>
        </p:spPr>
        <p:txBody>
          <a:bodyPr/>
          <a:lstStyle/>
          <a:p>
            <a:r>
              <a:rPr lang="en-US">
                <a:noFill/>
              </a:rPr>
              <a:t> </a:t>
            </a:r>
          </a:p>
        </p:txBody>
      </p:sp>
      <p:pic>
        <p:nvPicPr>
          <p:cNvPr id="5"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2D19A6D-8105-4FFC-B5AA-74F6E3F7142B}" type="slidenum">
              <a:rPr lang="en-GB" altLang="en-US" smtClean="0">
                <a:solidFill>
                  <a:schemeClr val="bg1"/>
                </a:solidFill>
              </a:rPr>
              <a:pPr fontAlgn="base">
                <a:spcBef>
                  <a:spcPct val="0"/>
                </a:spcBef>
                <a:spcAft>
                  <a:spcPct val="0"/>
                </a:spcAft>
              </a:pPr>
              <a:t>13</a:t>
            </a:fld>
            <a:endParaRPr lang="en-GB" altLang="en-US" smtClean="0">
              <a:solidFill>
                <a:schemeClr val="bg1"/>
              </a:solidFill>
            </a:endParaRPr>
          </a:p>
        </p:txBody>
      </p:sp>
      <p:sp>
        <p:nvSpPr>
          <p:cNvPr id="4" name="Title 3"/>
          <p:cNvSpPr>
            <a:spLocks noGrp="1"/>
          </p:cNvSpPr>
          <p:nvPr>
            <p:ph type="title"/>
          </p:nvPr>
        </p:nvSpPr>
        <p:spPr>
          <a:xfrm>
            <a:off x="1295400" y="184150"/>
            <a:ext cx="7718425" cy="720725"/>
          </a:xfrm>
          <a:solidFill>
            <a:schemeClr val="bg2">
              <a:lumMod val="75000"/>
            </a:schemeClr>
          </a:solidFill>
        </p:spPr>
        <p:txBody>
          <a:bodyPr/>
          <a:lstStyle/>
          <a:p>
            <a:pPr eaLnBrk="1" hangingPunct="1">
              <a:defRPr/>
            </a:pPr>
            <a:r>
              <a:rPr lang="en-GB" dirty="0">
                <a:solidFill>
                  <a:srgbClr val="C80F0F"/>
                </a:solidFill>
              </a:rPr>
              <a:t>III. Demographic DGE model—health block </a:t>
            </a:r>
            <a:endParaRPr lang="en-US" dirty="0"/>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10058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341438"/>
            <a:ext cx="8066087" cy="5059362"/>
          </a:xfrm>
        </p:spPr>
        <p:txBody>
          <a:bodyPr/>
          <a:lstStyle/>
          <a:p>
            <a:pPr lvl="1" eaLnBrk="1" hangingPunct="1">
              <a:buClr>
                <a:srgbClr val="0BD0D9"/>
              </a:buClr>
              <a:buFont typeface="Wingdings" panose="05000000000000000000" pitchFamily="2" charset="2"/>
              <a:buChar char="Ø"/>
            </a:pPr>
            <a:r>
              <a:rPr lang="en-US" altLang="en-US" sz="1600" b="1" smtClean="0">
                <a:solidFill>
                  <a:schemeClr val="tx1"/>
                </a:solidFill>
                <a:latin typeface="Arial" panose="020B0604020202020204" pitchFamily="34" charset="0"/>
                <a:cs typeface="Arial" panose="020B0604020202020204" pitchFamily="34" charset="0"/>
              </a:rPr>
              <a:t>Production/supply (one sector)</a:t>
            </a:r>
            <a:endParaRPr lang="en-US" altLang="en-US" sz="1200" smtClean="0">
              <a:solidFill>
                <a:schemeClr val="tx1"/>
              </a:solidFill>
              <a:latin typeface="Arial" panose="020B0604020202020204" pitchFamily="34" charset="0"/>
              <a:cs typeface="Arial" panose="020B0604020202020204" pitchFamily="34" charset="0"/>
            </a:endParaRPr>
          </a:p>
          <a:p>
            <a:pPr lvl="1" eaLnBrk="1" hangingPunct="1">
              <a:buClr>
                <a:srgbClr val="0BD0D9"/>
              </a:buClr>
            </a:pPr>
            <a:r>
              <a:rPr lang="en-US" altLang="en-US" sz="1600" smtClean="0">
                <a:solidFill>
                  <a:schemeClr val="tx1"/>
                </a:solidFill>
                <a:latin typeface="Arial" panose="020B0604020202020204" pitchFamily="34" charset="0"/>
                <a:cs typeface="Arial" panose="020B0604020202020204" pitchFamily="34" charset="0"/>
              </a:rPr>
              <a:t>Cobb Douglas (cf. growth accounting), see slide 5</a:t>
            </a:r>
          </a:p>
          <a:p>
            <a:pPr lvl="1" eaLnBrk="1" hangingPunct="1">
              <a:buClr>
                <a:srgbClr val="0BD0D9"/>
              </a:buClr>
            </a:pPr>
            <a:r>
              <a:rPr lang="en-US" altLang="en-US" sz="1600" smtClean="0">
                <a:solidFill>
                  <a:schemeClr val="tx1"/>
                </a:solidFill>
                <a:latin typeface="Arial" panose="020B0604020202020204" pitchFamily="34" charset="0"/>
                <a:cs typeface="Arial" panose="020B0604020202020204" pitchFamily="34" charset="0"/>
              </a:rPr>
              <a:t>Output is split between (</a:t>
            </a:r>
            <a:r>
              <a:rPr lang="en-US" altLang="en-US" sz="1600" b="1" smtClean="0">
                <a:solidFill>
                  <a:schemeClr val="tx1"/>
                </a:solidFill>
                <a:latin typeface="Arial" panose="020B0604020202020204" pitchFamily="34" charset="0"/>
                <a:cs typeface="Arial" panose="020B0604020202020204" pitchFamily="34" charset="0"/>
              </a:rPr>
              <a:t>N</a:t>
            </a:r>
            <a:r>
              <a:rPr lang="en-US" altLang="en-US" sz="1600" smtClean="0">
                <a:solidFill>
                  <a:schemeClr val="tx1"/>
                </a:solidFill>
                <a:latin typeface="Arial" panose="020B0604020202020204" pitchFamily="34" charset="0"/>
                <a:cs typeface="Arial" panose="020B0604020202020204" pitchFamily="34" charset="0"/>
              </a:rPr>
              <a:t>on)</a:t>
            </a:r>
            <a:r>
              <a:rPr lang="en-US" altLang="en-US" sz="1600" b="1" smtClean="0">
                <a:solidFill>
                  <a:schemeClr val="tx1"/>
                </a:solidFill>
                <a:latin typeface="Arial" panose="020B0604020202020204" pitchFamily="34" charset="0"/>
                <a:cs typeface="Arial" panose="020B0604020202020204" pitchFamily="34" charset="0"/>
              </a:rPr>
              <a:t>T</a:t>
            </a:r>
            <a:r>
              <a:rPr lang="en-US" altLang="en-US" sz="1600" smtClean="0">
                <a:solidFill>
                  <a:schemeClr val="tx1"/>
                </a:solidFill>
                <a:latin typeface="Arial" panose="020B0604020202020204" pitchFamily="34" charset="0"/>
                <a:cs typeface="Arial" panose="020B0604020202020204" pitchFamily="34" charset="0"/>
              </a:rPr>
              <a:t>radables in CET function of RER (external block); </a:t>
            </a:r>
            <a:r>
              <a:rPr lang="en-US" altLang="en-US" sz="1600" b="1" smtClean="0">
                <a:solidFill>
                  <a:schemeClr val="tx1"/>
                </a:solidFill>
                <a:latin typeface="Arial" panose="020B0604020202020204" pitchFamily="34" charset="0"/>
                <a:cs typeface="Arial" panose="020B0604020202020204" pitchFamily="34" charset="0"/>
              </a:rPr>
              <a:t>T</a:t>
            </a:r>
            <a:r>
              <a:rPr lang="en-US" altLang="en-US" sz="1600" smtClean="0">
                <a:solidFill>
                  <a:schemeClr val="tx1"/>
                </a:solidFill>
                <a:latin typeface="Arial" panose="020B0604020202020204" pitchFamily="34" charset="0"/>
                <a:cs typeface="Arial" panose="020B0604020202020204" pitchFamily="34" charset="0"/>
              </a:rPr>
              <a:t> are 40% of output in 2016 </a:t>
            </a:r>
            <a:r>
              <a:rPr lang="en-US" altLang="en-US" sz="1400" smtClean="0">
                <a:solidFill>
                  <a:schemeClr val="tx1"/>
                </a:solidFill>
                <a:latin typeface="Arial" panose="020B0604020202020204" pitchFamily="34" charset="0"/>
                <a:cs typeface="Arial" panose="020B0604020202020204" pitchFamily="34" charset="0"/>
              </a:rPr>
              <a:t>(exports, consumption import substitutes)</a:t>
            </a:r>
          </a:p>
          <a:p>
            <a:pPr lvl="1" eaLnBrk="1" hangingPunct="1">
              <a:buClr>
                <a:srgbClr val="0BD0D9"/>
              </a:buClr>
              <a:buFont typeface="Wingdings" panose="05000000000000000000" pitchFamily="2" charset="2"/>
              <a:buChar char="Ø"/>
            </a:pPr>
            <a:endParaRPr lang="en-US" altLang="en-US" sz="1600" b="1" smtClean="0">
              <a:solidFill>
                <a:schemeClr val="tx1"/>
              </a:solidFill>
              <a:latin typeface="Arial" panose="020B0604020202020204" pitchFamily="34" charset="0"/>
              <a:cs typeface="Arial" panose="020B0604020202020204" pitchFamily="34" charset="0"/>
            </a:endParaRPr>
          </a:p>
          <a:p>
            <a:pPr lvl="1" eaLnBrk="1" hangingPunct="1">
              <a:buClr>
                <a:srgbClr val="0BD0D9"/>
              </a:buClr>
              <a:buFont typeface="Wingdings" panose="05000000000000000000" pitchFamily="2" charset="2"/>
              <a:buChar char="Ø"/>
            </a:pPr>
            <a:r>
              <a:rPr lang="en-US" altLang="en-US" sz="1600" b="1" smtClean="0">
                <a:solidFill>
                  <a:schemeClr val="tx1"/>
                </a:solidFill>
                <a:latin typeface="Arial" panose="020B0604020202020204" pitchFamily="34" charset="0"/>
                <a:cs typeface="Arial" panose="020B0604020202020204" pitchFamily="34" charset="0"/>
              </a:rPr>
              <a:t>Demand: private savings and consumption </a:t>
            </a:r>
            <a:endParaRPr lang="en-US" altLang="en-US" sz="1200" smtClean="0">
              <a:solidFill>
                <a:schemeClr val="tx1"/>
              </a:solidFill>
              <a:latin typeface="Arial" panose="020B0604020202020204" pitchFamily="34" charset="0"/>
              <a:cs typeface="Arial" panose="020B0604020202020204" pitchFamily="34" charset="0"/>
            </a:endParaRPr>
          </a:p>
          <a:p>
            <a:pPr lvl="1" eaLnBrk="1" hangingPunct="1">
              <a:buClr>
                <a:srgbClr val="0BD0D9"/>
              </a:buClr>
            </a:pPr>
            <a:r>
              <a:rPr lang="en-US" altLang="en-US" sz="1600" smtClean="0">
                <a:solidFill>
                  <a:schemeClr val="tx1"/>
                </a:solidFill>
                <a:latin typeface="Arial" panose="020B0604020202020204" pitchFamily="34" charset="0"/>
                <a:cs typeface="Arial" panose="020B0604020202020204" pitchFamily="34" charset="0"/>
              </a:rPr>
              <a:t>Savings is a function of per capita disposable income (</a:t>
            </a:r>
            <a:r>
              <a:rPr lang="en-US" altLang="en-US" sz="1600" i="1" smtClean="0">
                <a:solidFill>
                  <a:schemeClr val="tx1"/>
                </a:solidFill>
                <a:latin typeface="Arial" panose="020B0604020202020204" pitchFamily="34" charset="0"/>
                <a:cs typeface="Arial" panose="020B0604020202020204" pitchFamily="34" charset="0"/>
              </a:rPr>
              <a:t>after</a:t>
            </a:r>
            <a:r>
              <a:rPr lang="en-US" altLang="en-US" sz="1600" smtClean="0">
                <a:solidFill>
                  <a:schemeClr val="tx1"/>
                </a:solidFill>
                <a:latin typeface="Arial" panose="020B0604020202020204" pitchFamily="34" charset="0"/>
                <a:cs typeface="Arial" panose="020B0604020202020204" pitchFamily="34" charset="0"/>
              </a:rPr>
              <a:t> tax and external factor payments, transfers), determines </a:t>
            </a:r>
            <a:r>
              <a:rPr lang="en-US" altLang="en-US" sz="1600" i="1" smtClean="0">
                <a:solidFill>
                  <a:schemeClr val="tx1"/>
                </a:solidFill>
                <a:latin typeface="Arial" panose="020B0604020202020204" pitchFamily="34" charset="0"/>
                <a:cs typeface="Arial" panose="020B0604020202020204" pitchFamily="34" charset="0"/>
              </a:rPr>
              <a:t>national</a:t>
            </a:r>
            <a:r>
              <a:rPr lang="en-US" altLang="en-US" sz="1600" smtClean="0">
                <a:solidFill>
                  <a:schemeClr val="tx1"/>
                </a:solidFill>
                <a:latin typeface="Arial" panose="020B0604020202020204" pitchFamily="34" charset="0"/>
                <a:cs typeface="Arial" panose="020B0604020202020204" pitchFamily="34" charset="0"/>
              </a:rPr>
              <a:t> savings</a:t>
            </a:r>
          </a:p>
          <a:p>
            <a:pPr lvl="1" eaLnBrk="1" hangingPunct="1">
              <a:buClr>
                <a:srgbClr val="0BD0D9"/>
              </a:buClr>
            </a:pPr>
            <a:r>
              <a:rPr lang="en-US" altLang="en-US" sz="1600" smtClean="0">
                <a:solidFill>
                  <a:schemeClr val="tx1"/>
                </a:solidFill>
                <a:latin typeface="Arial" panose="020B0604020202020204" pitchFamily="34" charset="0"/>
                <a:cs typeface="Arial" panose="020B0604020202020204" pitchFamily="34" charset="0"/>
              </a:rPr>
              <a:t>Parameters are semi-elasticities vis-à-vis  p.c. income, real interest rate (deposits, </a:t>
            </a:r>
            <a:r>
              <a:rPr lang="en-US" altLang="en-US" sz="1600" b="1" i="1" smtClean="0">
                <a:solidFill>
                  <a:schemeClr val="tx1"/>
                </a:solidFill>
                <a:latin typeface="Arial" panose="020B0604020202020204" pitchFamily="34" charset="0"/>
                <a:cs typeface="Arial" panose="020B0604020202020204" pitchFamily="34" charset="0"/>
              </a:rPr>
              <a:t>RIR</a:t>
            </a:r>
            <a:r>
              <a:rPr lang="en-US" altLang="en-US" sz="1600" smtClean="0">
                <a:solidFill>
                  <a:schemeClr val="tx1"/>
                </a:solidFill>
                <a:latin typeface="Arial" panose="020B0604020202020204" pitchFamily="34" charset="0"/>
                <a:cs typeface="Arial" panose="020B0604020202020204" pitchFamily="34" charset="0"/>
              </a:rPr>
              <a:t>), share of EAP in population, positive, </a:t>
            </a:r>
            <a:r>
              <a:rPr lang="en-US" altLang="en-US" sz="1400" smtClean="0">
                <a:solidFill>
                  <a:schemeClr val="tx1"/>
                </a:solidFill>
                <a:latin typeface="Arial" panose="020B0604020202020204" pitchFamily="34" charset="0"/>
                <a:cs typeface="Arial" panose="020B0604020202020204" pitchFamily="34" charset="0"/>
              </a:rPr>
              <a:t>increasing in pc income</a:t>
            </a:r>
          </a:p>
          <a:p>
            <a:pPr lvl="1" eaLnBrk="1" hangingPunct="1">
              <a:buClr>
                <a:srgbClr val="0BD0D9"/>
              </a:buClr>
              <a:buFont typeface="Wingdings" panose="05000000000000000000" pitchFamily="2" charset="2"/>
              <a:buChar char="Ø"/>
            </a:pPr>
            <a:endParaRPr lang="en-US" altLang="en-US" sz="1600" b="1" smtClean="0">
              <a:solidFill>
                <a:schemeClr val="tx1"/>
              </a:solidFill>
              <a:latin typeface="Arial" panose="020B0604020202020204" pitchFamily="34" charset="0"/>
              <a:cs typeface="Arial" panose="020B0604020202020204" pitchFamily="34" charset="0"/>
            </a:endParaRPr>
          </a:p>
          <a:p>
            <a:pPr lvl="1" eaLnBrk="1" hangingPunct="1">
              <a:buClr>
                <a:srgbClr val="0BD0D9"/>
              </a:buClr>
              <a:buFont typeface="Wingdings" panose="05000000000000000000" pitchFamily="2" charset="2"/>
              <a:buChar char="Ø"/>
            </a:pPr>
            <a:r>
              <a:rPr lang="en-US" altLang="en-US" sz="1600" b="1" smtClean="0">
                <a:solidFill>
                  <a:schemeClr val="tx1"/>
                </a:solidFill>
                <a:latin typeface="Arial" panose="020B0604020202020204" pitchFamily="34" charset="0"/>
                <a:cs typeface="Arial" panose="020B0604020202020204" pitchFamily="34" charset="0"/>
              </a:rPr>
              <a:t>Demand: private investment </a:t>
            </a:r>
            <a:endParaRPr lang="en-US" altLang="en-US" sz="1200" smtClean="0">
              <a:solidFill>
                <a:schemeClr val="tx1"/>
              </a:solidFill>
              <a:latin typeface="Arial" panose="020B0604020202020204" pitchFamily="34" charset="0"/>
              <a:cs typeface="Arial" panose="020B0604020202020204" pitchFamily="34" charset="0"/>
            </a:endParaRPr>
          </a:p>
          <a:p>
            <a:pPr lvl="1" eaLnBrk="1" hangingPunct="1">
              <a:lnSpc>
                <a:spcPct val="110000"/>
              </a:lnSpc>
              <a:buClr>
                <a:srgbClr val="0BD0D9"/>
              </a:buClr>
            </a:pPr>
            <a:r>
              <a:rPr lang="en-US" altLang="en-US" sz="1600" smtClean="0">
                <a:solidFill>
                  <a:schemeClr val="tx1"/>
                </a:solidFill>
                <a:latin typeface="Arial" panose="020B0604020202020204" pitchFamily="34" charset="0"/>
                <a:cs typeface="Arial" panose="020B0604020202020204" pitchFamily="34" charset="0"/>
              </a:rPr>
              <a:t>Private investment follows from dynamic optimization: desired investment is function of Marginal Product of Capital (MPK) relative to cost of capital: real interest rate (</a:t>
            </a:r>
            <a:r>
              <a:rPr lang="en-US" altLang="en-US" sz="1600" b="1" i="1" smtClean="0">
                <a:solidFill>
                  <a:schemeClr val="tx1"/>
                </a:solidFill>
                <a:latin typeface="Arial" panose="020B0604020202020204" pitchFamily="34" charset="0"/>
                <a:cs typeface="Arial" panose="020B0604020202020204" pitchFamily="34" charset="0"/>
              </a:rPr>
              <a:t>RIR</a:t>
            </a:r>
            <a:r>
              <a:rPr lang="en-US" altLang="en-US" sz="1600" smtClean="0">
                <a:solidFill>
                  <a:schemeClr val="tx1"/>
                </a:solidFill>
                <a:latin typeface="Arial" panose="020B0604020202020204" pitchFamily="34" charset="0"/>
                <a:cs typeface="Arial" panose="020B0604020202020204" pitchFamily="34" charset="0"/>
              </a:rPr>
              <a:t>) plus depreciation (</a:t>
            </a:r>
            <a:r>
              <a:rPr lang="el-GR" altLang="en-US" sz="1600" b="1" i="1" smtClean="0">
                <a:solidFill>
                  <a:schemeClr val="tx1"/>
                </a:solidFill>
                <a:latin typeface="Cambria Math" panose="02040503050406030204" pitchFamily="18" charset="0"/>
                <a:cs typeface="Arial" panose="020B0604020202020204" pitchFamily="34" charset="0"/>
              </a:rPr>
              <a:t>δ</a:t>
            </a:r>
            <a:r>
              <a:rPr lang="en-US" altLang="en-US" sz="1600" b="1" i="1" smtClean="0">
                <a:solidFill>
                  <a:schemeClr val="tx1"/>
                </a:solidFill>
                <a:latin typeface="Cambria Math" panose="02040503050406030204" pitchFamily="18" charset="0"/>
                <a:cs typeface="Arial" panose="020B0604020202020204" pitchFamily="34" charset="0"/>
              </a:rPr>
              <a:t> </a:t>
            </a:r>
            <a:r>
              <a:rPr lang="en-US" altLang="en-US" sz="1600" smtClean="0">
                <a:solidFill>
                  <a:schemeClr val="tx1"/>
                </a:solidFill>
                <a:latin typeface="Arial" panose="020B0604020202020204" pitchFamily="34" charset="0"/>
                <a:cs typeface="Arial" panose="020B0604020202020204" pitchFamily="34" charset="0"/>
              </a:rPr>
              <a:t>), and adjustment costs</a:t>
            </a:r>
          </a:p>
          <a:p>
            <a:pPr lvl="1" eaLnBrk="1" hangingPunct="1">
              <a:spcBef>
                <a:spcPts val="600"/>
              </a:spcBef>
              <a:buClr>
                <a:srgbClr val="0BD0D9"/>
              </a:buClr>
            </a:pPr>
            <a:r>
              <a:rPr lang="en-US" altLang="en-US" sz="1600" smtClean="0">
                <a:solidFill>
                  <a:schemeClr val="tx1"/>
                </a:solidFill>
                <a:latin typeface="Arial" panose="020B0604020202020204" pitchFamily="34" charset="0"/>
                <a:cs typeface="Arial" panose="020B0604020202020204" pitchFamily="34" charset="0"/>
              </a:rPr>
              <a:t>Investment curve downward-sloped in RIR and its level determined by past productivity of capital, as influenced by public capital </a:t>
            </a:r>
            <a:r>
              <a:rPr lang="en-US" altLang="en-US" sz="1400" smtClean="0">
                <a:solidFill>
                  <a:schemeClr val="tx1"/>
                </a:solidFill>
                <a:latin typeface="Arial" panose="020B0604020202020204" pitchFamily="34" charset="0"/>
                <a:cs typeface="Arial" panose="020B0604020202020204" pitchFamily="34" charset="0"/>
              </a:rPr>
              <a:t>(</a:t>
            </a:r>
            <a:r>
              <a:rPr lang="en-GB" altLang="en-US" sz="1400" b="1" i="1" smtClean="0">
                <a:solidFill>
                  <a:schemeClr val="tx1"/>
                </a:solidFill>
                <a:latin typeface="Arial" panose="020B0604020202020204" pitchFamily="34" charset="0"/>
                <a:cs typeface="Arial" panose="020B0604020202020204" pitchFamily="34" charset="0"/>
              </a:rPr>
              <a:t>Kpu</a:t>
            </a:r>
            <a:r>
              <a:rPr lang="en-GB" altLang="en-US" sz="1400" smtClean="0">
                <a:solidFill>
                  <a:schemeClr val="tx1"/>
                </a:solidFill>
                <a:latin typeface="Arial" panose="020B0604020202020204" pitchFamily="34" charset="0"/>
                <a:cs typeface="Arial" panose="020B0604020202020204" pitchFamily="34" charset="0"/>
              </a:rPr>
              <a:t>)</a:t>
            </a:r>
            <a:r>
              <a:rPr lang="en-GB" altLang="en-US" sz="1400" b="1" i="1" smtClean="0">
                <a:solidFill>
                  <a:schemeClr val="tx1"/>
                </a:solidFill>
                <a:latin typeface="Arial" panose="020B0604020202020204" pitchFamily="34" charset="0"/>
                <a:cs typeface="Arial" panose="020B0604020202020204" pitchFamily="34" charset="0"/>
              </a:rPr>
              <a:t> </a:t>
            </a:r>
            <a:r>
              <a:rPr lang="en-US" altLang="en-US" sz="1600" smtClean="0">
                <a:solidFill>
                  <a:schemeClr val="tx1"/>
                </a:solidFill>
                <a:latin typeface="Arial" panose="020B0604020202020204" pitchFamily="34" charset="0"/>
                <a:cs typeface="Arial" panose="020B0604020202020204" pitchFamily="34" charset="0"/>
              </a:rPr>
              <a:t>and TFP</a:t>
            </a:r>
          </a:p>
          <a:p>
            <a:pPr lvl="1" eaLnBrk="1" hangingPunct="1">
              <a:buClr>
                <a:srgbClr val="0BD0D9"/>
              </a:buClr>
            </a:pPr>
            <a:endParaRPr lang="en-US" altLang="en-US" sz="1600" smtClean="0">
              <a:solidFill>
                <a:schemeClr val="tx1"/>
              </a:solidFill>
              <a:latin typeface="Arial" panose="020B0604020202020204" pitchFamily="34" charset="0"/>
              <a:cs typeface="Arial" panose="020B0604020202020204" pitchFamily="34" charset="0"/>
            </a:endParaRPr>
          </a:p>
          <a:p>
            <a:pPr lvl="1" eaLnBrk="1" hangingPunct="1">
              <a:buClr>
                <a:srgbClr val="0BD0D9"/>
              </a:buClr>
            </a:pPr>
            <a:endParaRPr lang="en-US" altLang="en-US" sz="1600" smtClean="0">
              <a:solidFill>
                <a:schemeClr val="tx1"/>
              </a:solidFill>
              <a:latin typeface="Arial" panose="020B0604020202020204" pitchFamily="34" charset="0"/>
              <a:cs typeface="Arial" panose="020B0604020202020204" pitchFamily="34" charset="0"/>
            </a:endParaRPr>
          </a:p>
          <a:p>
            <a:pPr eaLnBrk="1" hangingPunct="1"/>
            <a:endParaRPr lang="en-US" altLang="en-US" sz="1400" smtClean="0">
              <a:latin typeface="Arial" panose="020B0604020202020204" pitchFamily="34" charset="0"/>
              <a:ea typeface="MS PMincho"/>
              <a:cs typeface="Arial" panose="020B0604020202020204" pitchFamily="34" charset="0"/>
            </a:endParaRPr>
          </a:p>
        </p:txBody>
      </p:sp>
      <p:sp>
        <p:nvSpPr>
          <p:cNvPr id="22531" name="Title 2"/>
          <p:cNvSpPr>
            <a:spLocks noGrp="1"/>
          </p:cNvSpPr>
          <p:nvPr>
            <p:ph type="title"/>
          </p:nvPr>
        </p:nvSpPr>
        <p:spPr bwMode="auto">
          <a:xfrm>
            <a:off x="1196975" y="195263"/>
            <a:ext cx="72834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a:solidFill>
                  <a:srgbClr val="C80F0F"/>
                </a:solidFill>
              </a:rPr>
              <a:t>III. D-DGE model: main economic blocks </a:t>
            </a:r>
            <a:endParaRPr lang="en-US" altLang="en-US" dirty="0"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94D9254-C417-4507-9BDC-E7C58D384211}" type="slidenum">
              <a:rPr lang="en-GB" altLang="en-US" smtClean="0">
                <a:solidFill>
                  <a:schemeClr val="bg1"/>
                </a:solidFill>
              </a:rPr>
              <a:pPr fontAlgn="base">
                <a:spcBef>
                  <a:spcPct val="0"/>
                </a:spcBef>
                <a:spcAft>
                  <a:spcPct val="0"/>
                </a:spcAft>
              </a:pPr>
              <a:t>14</a:t>
            </a:fld>
            <a:endParaRPr lang="en-GB" altLang="en-US" smtClean="0">
              <a:solidFill>
                <a:schemeClr val="bg1"/>
              </a:solidFill>
            </a:endParaRPr>
          </a:p>
        </p:txBody>
      </p:sp>
      <p:pic>
        <p:nvPicPr>
          <p:cNvPr id="5" name="Picture 2" descr="C:\Users\akouwenaar\Documents\aa Local Docs\MyWorkingDocs\AK files\Rwa\MINECOFIN policy docs\Logo_Mineco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3">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341438"/>
            <a:ext cx="8135937" cy="4535487"/>
          </a:xfrm>
        </p:spPr>
        <p:txBody>
          <a:bodyPr/>
          <a:lstStyle/>
          <a:p>
            <a:pPr lvl="1" eaLnBrk="1" hangingPunct="1">
              <a:buClr>
                <a:schemeClr val="accent3"/>
              </a:buClr>
              <a:buFont typeface="Wingdings" panose="05000000000000000000" pitchFamily="2" charset="2"/>
              <a:buChar char="Ø"/>
              <a:defRPr/>
            </a:pPr>
            <a:r>
              <a:rPr lang="en-US" b="1" dirty="0">
                <a:solidFill>
                  <a:schemeClr val="tx1"/>
                </a:solidFill>
                <a:latin typeface="Arial" panose="020B0604020202020204" pitchFamily="34" charset="0"/>
                <a:cs typeface="Arial" panose="020B0604020202020204" pitchFamily="34" charset="0"/>
              </a:rPr>
              <a:t>Private capital inflows </a:t>
            </a:r>
            <a:endParaRPr lang="en-US" sz="1400" dirty="0">
              <a:solidFill>
                <a:schemeClr val="tx1"/>
              </a:solidFill>
              <a:latin typeface="Arial" panose="020B0604020202020204" pitchFamily="34" charset="0"/>
              <a:cs typeface="Arial" panose="020B0604020202020204" pitchFamily="34" charset="0"/>
            </a:endParaRPr>
          </a:p>
          <a:p>
            <a:pPr marL="274320" lvl="1" eaLnBrk="1" hangingPunct="1">
              <a:buClr>
                <a:schemeClr val="accent3"/>
              </a:buClr>
              <a:defRPr/>
            </a:pPr>
            <a:r>
              <a:rPr lang="en-US" dirty="0">
                <a:solidFill>
                  <a:schemeClr val="tx1"/>
                </a:solidFill>
                <a:latin typeface="Arial" panose="020B0604020202020204" pitchFamily="34" charset="0"/>
                <a:cs typeface="Arial" panose="020B0604020202020204" pitchFamily="34" charset="0"/>
              </a:rPr>
              <a:t>Capital inflows are positive function of foreign-domestic RIR differential subject to capital mobility parameter</a:t>
            </a:r>
          </a:p>
          <a:p>
            <a:pPr marL="274320" lvl="1" eaLnBrk="1" hangingPunct="1">
              <a:buClr>
                <a:schemeClr val="accent3"/>
              </a:buClr>
              <a:defRPr/>
            </a:pPr>
            <a:r>
              <a:rPr lang="en-US" dirty="0">
                <a:solidFill>
                  <a:schemeClr val="tx1"/>
                </a:solidFill>
                <a:latin typeface="Arial" panose="020B0604020202020204" pitchFamily="34" charset="0"/>
                <a:cs typeface="Arial" panose="020B0604020202020204" pitchFamily="34" charset="0"/>
              </a:rPr>
              <a:t>Foreign interest rate includes risk premium which declines with country reputation but increases as stock of foreign capital (debt, FDI) increases</a:t>
            </a:r>
          </a:p>
          <a:p>
            <a:pPr lvl="1" eaLnBrk="1" hangingPunct="1">
              <a:buClr>
                <a:schemeClr val="accent3"/>
              </a:buClr>
              <a:buFont typeface="Wingdings" panose="05000000000000000000" pitchFamily="2" charset="2"/>
              <a:buChar char="Ø"/>
              <a:defRPr/>
            </a:pPr>
            <a:endParaRPr lang="en-US" b="1" dirty="0">
              <a:solidFill>
                <a:schemeClr val="tx1"/>
              </a:solidFill>
              <a:latin typeface="Arial" panose="020B0604020202020204" pitchFamily="34" charset="0"/>
              <a:cs typeface="Arial" panose="020B0604020202020204" pitchFamily="34" charset="0"/>
            </a:endParaRPr>
          </a:p>
          <a:p>
            <a:pPr lvl="1" eaLnBrk="1" hangingPunct="1">
              <a:buClr>
                <a:schemeClr val="accent3"/>
              </a:buClr>
              <a:buFont typeface="Wingdings" panose="05000000000000000000" pitchFamily="2" charset="2"/>
              <a:buChar char="Ø"/>
              <a:defRPr/>
            </a:pPr>
            <a:r>
              <a:rPr lang="en-US" b="1" dirty="0">
                <a:solidFill>
                  <a:schemeClr val="tx1"/>
                </a:solidFill>
                <a:latin typeface="Arial" panose="020B0604020202020204" pitchFamily="34" charset="0"/>
                <a:cs typeface="Arial" panose="020B0604020202020204" pitchFamily="34" charset="0"/>
              </a:rPr>
              <a:t>Savings-investment equilibrium </a:t>
            </a:r>
            <a:endParaRPr lang="en-US" sz="1400" dirty="0">
              <a:solidFill>
                <a:schemeClr val="tx1"/>
              </a:solidFill>
              <a:latin typeface="Arial" panose="020B0604020202020204" pitchFamily="34" charset="0"/>
              <a:cs typeface="Arial" panose="020B0604020202020204" pitchFamily="34" charset="0"/>
            </a:endParaRPr>
          </a:p>
          <a:p>
            <a:pPr marL="274320" lvl="1" eaLnBrk="1" hangingPunct="1">
              <a:buClr>
                <a:schemeClr val="accent3"/>
              </a:buClr>
              <a:defRPr/>
            </a:pPr>
            <a:r>
              <a:rPr lang="en-US" dirty="0">
                <a:solidFill>
                  <a:schemeClr val="tx1"/>
                </a:solidFill>
                <a:latin typeface="Arial" panose="020B0604020202020204" pitchFamily="34" charset="0"/>
                <a:cs typeface="Arial" panose="020B0604020202020204" pitchFamily="34" charset="0"/>
              </a:rPr>
              <a:t>Private national savings &amp; private capital inflows both upward-sloping in </a:t>
            </a:r>
            <a:r>
              <a:rPr lang="en-US" b="1" i="1" dirty="0">
                <a:solidFill>
                  <a:schemeClr val="tx1"/>
                </a:solidFill>
                <a:latin typeface="Arial" panose="020B0604020202020204" pitchFamily="34" charset="0"/>
                <a:cs typeface="Arial" panose="020B0604020202020204" pitchFamily="34" charset="0"/>
              </a:rPr>
              <a:t>RIR</a:t>
            </a:r>
            <a:r>
              <a:rPr lang="en-US" dirty="0">
                <a:solidFill>
                  <a:schemeClr val="tx1"/>
                </a:solidFill>
                <a:latin typeface="Arial" panose="020B0604020202020204" pitchFamily="34" charset="0"/>
                <a:cs typeface="Arial" panose="020B0604020202020204" pitchFamily="34" charset="0"/>
              </a:rPr>
              <a:t>, and investment demand downward-sloping, determine equilibrium by variation in RIR, after deduction of government net debt issuance</a:t>
            </a:r>
          </a:p>
          <a:p>
            <a:pPr marL="274320" lvl="1" eaLnBrk="1" hangingPunct="1">
              <a:buClr>
                <a:schemeClr val="accent3"/>
              </a:buClr>
              <a:defRPr/>
            </a:pPr>
            <a:r>
              <a:rPr lang="en-US" dirty="0">
                <a:solidFill>
                  <a:schemeClr val="tx1"/>
                </a:solidFill>
                <a:latin typeface="Arial" panose="020B0604020202020204" pitchFamily="34" charset="0"/>
                <a:cs typeface="Arial" panose="020B0604020202020204" pitchFamily="34" charset="0"/>
              </a:rPr>
              <a:t>An upward shift in investment demand—e.g., as MPK increases thanks to government investment—raises interest rates, inducing higher domestic savings and capital inflows</a:t>
            </a:r>
          </a:p>
          <a:p>
            <a:pPr marL="274320" lvl="1" eaLnBrk="1" hangingPunct="1">
              <a:buClr>
                <a:schemeClr val="accent3"/>
              </a:buClr>
              <a:defRPr/>
            </a:pPr>
            <a:r>
              <a:rPr lang="en-US" dirty="0">
                <a:solidFill>
                  <a:schemeClr val="tx1"/>
                </a:solidFill>
                <a:latin typeface="Arial" panose="020B0604020202020204" pitchFamily="34" charset="0"/>
                <a:cs typeface="Arial" panose="020B0604020202020204" pitchFamily="34" charset="0"/>
              </a:rPr>
              <a:t>An increase in government domestic borrowing reduces </a:t>
            </a:r>
            <a:r>
              <a:rPr lang="en-US" i="1" dirty="0">
                <a:solidFill>
                  <a:schemeClr val="tx1"/>
                </a:solidFill>
                <a:latin typeface="Arial" panose="020B0604020202020204" pitchFamily="34" charset="0"/>
                <a:cs typeface="Arial" panose="020B0604020202020204" pitchFamily="34" charset="0"/>
              </a:rPr>
              <a:t>net</a:t>
            </a:r>
            <a:r>
              <a:rPr lang="en-US" dirty="0">
                <a:solidFill>
                  <a:schemeClr val="tx1"/>
                </a:solidFill>
                <a:latin typeface="Arial" panose="020B0604020202020204" pitchFamily="34" charset="0"/>
                <a:cs typeface="Arial" panose="020B0604020202020204" pitchFamily="34" charset="0"/>
              </a:rPr>
              <a:t> supply of domestic savings, raising interest rate and depressing private investment</a:t>
            </a:r>
          </a:p>
          <a:p>
            <a:pPr marL="274320" lvl="1" eaLnBrk="1" hangingPunct="1">
              <a:buClr>
                <a:schemeClr val="accent3"/>
              </a:buClr>
              <a:defRPr/>
            </a:pPr>
            <a:endParaRPr lang="en-US" dirty="0">
              <a:solidFill>
                <a:schemeClr val="tx1"/>
              </a:solidFill>
              <a:latin typeface="Arial" panose="020B0604020202020204" pitchFamily="34" charset="0"/>
              <a:cs typeface="Arial" panose="020B0604020202020204" pitchFamily="34" charset="0"/>
            </a:endParaRPr>
          </a:p>
          <a:p>
            <a:pPr marL="274320" lvl="1" eaLnBrk="1" hangingPunct="1">
              <a:buClr>
                <a:schemeClr val="accent3"/>
              </a:buClr>
              <a:defRPr/>
            </a:pPr>
            <a:endParaRPr lang="en-US" dirty="0">
              <a:solidFill>
                <a:schemeClr val="tx1"/>
              </a:solidFill>
              <a:latin typeface="Arial" panose="020B0604020202020204" pitchFamily="34" charset="0"/>
              <a:cs typeface="Arial" panose="020B0604020202020204" pitchFamily="34" charset="0"/>
            </a:endParaRPr>
          </a:p>
          <a:p>
            <a:pPr lvl="1" eaLnBrk="1" hangingPunct="1">
              <a:buClr>
                <a:schemeClr val="accent3"/>
              </a:buClr>
              <a:defRPr/>
            </a:pPr>
            <a:endParaRPr lang="en-US" dirty="0">
              <a:solidFill>
                <a:schemeClr val="tx1"/>
              </a:solidFill>
              <a:latin typeface="Arial" panose="020B0604020202020204" pitchFamily="34" charset="0"/>
              <a:cs typeface="Arial" panose="020B0604020202020204" pitchFamily="34" charset="0"/>
            </a:endParaRPr>
          </a:p>
          <a:p>
            <a:pPr eaLnBrk="1" hangingPunct="1">
              <a:defRPr/>
            </a:pPr>
            <a:endParaRPr lang="en-US" sz="1600" dirty="0"/>
          </a:p>
        </p:txBody>
      </p:sp>
      <p:sp>
        <p:nvSpPr>
          <p:cNvPr id="23555" name="Title 2"/>
          <p:cNvSpPr>
            <a:spLocks noGrp="1"/>
          </p:cNvSpPr>
          <p:nvPr>
            <p:ph type="title"/>
          </p:nvPr>
        </p:nvSpPr>
        <p:spPr bwMode="auto">
          <a:xfrm>
            <a:off x="1196975" y="195263"/>
            <a:ext cx="72834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a:solidFill>
                  <a:srgbClr val="C80F0F"/>
                </a:solidFill>
              </a:rPr>
              <a:t>III. DGE model: main economic blocks </a:t>
            </a:r>
            <a:endParaRPr lang="en-US" altLang="en-US" dirty="0" smtClean="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1B9E635B-F132-4BFF-A6D8-C8B3FFC4F13B}" type="slidenum">
              <a:rPr lang="en-GB" altLang="en-US" smtClean="0">
                <a:solidFill>
                  <a:schemeClr val="bg1"/>
                </a:solidFill>
              </a:rPr>
              <a:pPr fontAlgn="base">
                <a:spcBef>
                  <a:spcPct val="0"/>
                </a:spcBef>
                <a:spcAft>
                  <a:spcPct val="0"/>
                </a:spcAft>
              </a:pPr>
              <a:t>15</a:t>
            </a:fld>
            <a:endParaRPr lang="en-GB" altLang="en-US" smtClean="0">
              <a:solidFill>
                <a:schemeClr val="bg1"/>
              </a:solidFill>
            </a:endParaRPr>
          </a:p>
        </p:txBody>
      </p:sp>
      <p:pic>
        <p:nvPicPr>
          <p:cNvPr id="5" name="Picture 2" descr="C:\Users\akouwenaar\Documents\aa Local Docs\MyWorkingDocs\AK files\Rwa\MINECOFIN policy docs\Logo_Mineco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3">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525" t="-806"/>
            </a:stretch>
          </a:blipFill>
        </p:spPr>
        <p:txBody>
          <a:bodyPr/>
          <a:lstStyle/>
          <a:p>
            <a:r>
              <a:rPr lang="en-US">
                <a:noFill/>
              </a:rPr>
              <a:t> </a:t>
            </a:r>
          </a:p>
        </p:txBody>
      </p:sp>
      <p:sp>
        <p:nvSpPr>
          <p:cNvPr id="24579" name="Title 2"/>
          <p:cNvSpPr>
            <a:spLocks noGrp="1"/>
          </p:cNvSpPr>
          <p:nvPr>
            <p:ph type="title"/>
          </p:nvPr>
        </p:nvSpPr>
        <p:spPr bwMode="auto">
          <a:xfrm>
            <a:off x="1196975" y="195263"/>
            <a:ext cx="72834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solidFill>
                  <a:srgbClr val="C80F0F"/>
                </a:solidFill>
                <a:latin typeface="Arial" panose="020B0604020202020204" pitchFamily="34" charset="0"/>
                <a:cs typeface="Arial" panose="020B0604020202020204" pitchFamily="34" charset="0"/>
              </a:rPr>
              <a:t>III. DGE model: main economic blocks </a:t>
            </a:r>
            <a:endParaRPr lang="en-US" altLang="en-US"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8A49774-2E53-4DC6-9C43-9CA181C8814F}" type="slidenum">
              <a:rPr lang="en-GB" altLang="en-US" smtClean="0">
                <a:solidFill>
                  <a:schemeClr val="bg1"/>
                </a:solidFill>
              </a:rPr>
              <a:pPr fontAlgn="base">
                <a:spcBef>
                  <a:spcPct val="0"/>
                </a:spcBef>
                <a:spcAft>
                  <a:spcPct val="0"/>
                </a:spcAft>
              </a:pPr>
              <a:t>16</a:t>
            </a:fld>
            <a:endParaRPr lang="en-GB" altLang="en-US" smtClean="0">
              <a:solidFill>
                <a:schemeClr val="bg1"/>
              </a:solidFill>
            </a:endParaRPr>
          </a:p>
        </p:txBody>
      </p:sp>
      <p:pic>
        <p:nvPicPr>
          <p:cNvPr id="5" name="Picture 4">
            <a:extLst>
              <a:ext uri="{FF2B5EF4-FFF2-40B4-BE49-F238E27FC236}">
                <a16:creationId xmlns:a16="http://schemas.microsoft.com/office/drawing/2014/main" id="{F3ED6B88-DF4E-45D1-BB1B-CA8A367B9BC1}"/>
              </a:ext>
            </a:extLst>
          </p:cNvPr>
          <p:cNvPicPr>
            <a:picLocks noChangeAspect="1"/>
          </p:cNvPicPr>
          <p:nvPr/>
        </p:nvPicPr>
        <p:blipFill>
          <a:blip r:embed="rId3"/>
          <a:stretch>
            <a:fillRect/>
          </a:stretch>
        </p:blipFill>
        <p:spPr>
          <a:xfrm>
            <a:off x="685800" y="4505325"/>
            <a:ext cx="10401300" cy="2276475"/>
          </a:xfrm>
          <a:prstGeom prst="rect">
            <a:avLst/>
          </a:prstGeom>
          <a:solidFill>
            <a:srgbClr val="FFFFE7"/>
          </a:solidFill>
          <a:effectLst>
            <a:outerShdw blurRad="508000" dist="63500" dir="5400000" algn="ctr" rotWithShape="0">
              <a:schemeClr val="accent6">
                <a:lumMod val="20000"/>
                <a:lumOff val="80000"/>
              </a:schemeClr>
            </a:outerShdw>
          </a:effectLst>
        </p:spPr>
      </p:pic>
      <p:pic>
        <p:nvPicPr>
          <p:cNvPr id="6"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nvPicPr>
        <p:blipFill>
          <a:blip r:embed="rId5">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143000"/>
            <a:ext cx="8135937" cy="5105400"/>
          </a:xfrm>
        </p:spPr>
        <p:txBody>
          <a:bodyPr/>
          <a:lstStyle/>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r>
              <a:rPr lang="en-US" b="1" dirty="0">
                <a:solidFill>
                  <a:prstClr val="black"/>
                </a:solidFill>
                <a:latin typeface="Arial" panose="020B0604020202020204" pitchFamily="34" charset="0"/>
                <a:ea typeface="+mn-ea"/>
                <a:cs typeface="Arial" panose="020B0604020202020204" pitchFamily="34" charset="0"/>
              </a:rPr>
              <a:t>Supply and demand for </a:t>
            </a:r>
            <a:r>
              <a:rPr lang="en-US" b="1" dirty="0" err="1">
                <a:solidFill>
                  <a:prstClr val="black"/>
                </a:solidFill>
                <a:latin typeface="Arial" panose="020B0604020202020204" pitchFamily="34" charset="0"/>
                <a:ea typeface="+mn-ea"/>
                <a:cs typeface="Arial" panose="020B0604020202020204" pitchFamily="34" charset="0"/>
              </a:rPr>
              <a:t>tradables</a:t>
            </a:r>
            <a:endParaRPr lang="en-US" b="1" dirty="0">
              <a:solidFill>
                <a:prstClr val="black"/>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dirty="0">
                <a:solidFill>
                  <a:srgbClr val="0070C0"/>
                </a:solidFill>
                <a:latin typeface="Arial" panose="020B0604020202020204" pitchFamily="34" charset="0"/>
                <a:ea typeface="+mn-ea"/>
                <a:cs typeface="Arial" panose="020B0604020202020204" pitchFamily="34" charset="0"/>
              </a:rPr>
              <a:t>Supply of </a:t>
            </a:r>
            <a:r>
              <a:rPr lang="en-US" dirty="0" err="1">
                <a:solidFill>
                  <a:srgbClr val="0070C0"/>
                </a:solidFill>
                <a:latin typeface="Arial" panose="020B0604020202020204" pitchFamily="34" charset="0"/>
                <a:ea typeface="+mn-ea"/>
                <a:cs typeface="Arial" panose="020B0604020202020204" pitchFamily="34" charset="0"/>
              </a:rPr>
              <a:t>tradables</a:t>
            </a:r>
            <a:r>
              <a:rPr lang="en-US" dirty="0">
                <a:solidFill>
                  <a:srgbClr val="0070C0"/>
                </a:solidFill>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ea typeface="+mn-ea"/>
                <a:cs typeface="Arial" panose="020B0604020202020204" pitchFamily="34" charset="0"/>
              </a:rPr>
              <a:t>is determined as share of total output according to CET function of relative prices (</a:t>
            </a:r>
            <a:r>
              <a:rPr lang="en-US" b="1" i="1" dirty="0">
                <a:solidFill>
                  <a:srgbClr val="C00000"/>
                </a:solidFill>
                <a:latin typeface="Arial" panose="020B0604020202020204" pitchFamily="34" charset="0"/>
                <a:ea typeface="+mn-ea"/>
                <a:cs typeface="Arial" panose="020B0604020202020204" pitchFamily="34" charset="0"/>
              </a:rPr>
              <a:t>RER</a:t>
            </a:r>
            <a:r>
              <a:rPr lang="en-US" dirty="0">
                <a:solidFill>
                  <a:prstClr val="black"/>
                </a:solidFill>
                <a:latin typeface="Arial" panose="020B0604020202020204" pitchFamily="34" charset="0"/>
                <a:ea typeface="+mn-ea"/>
                <a:cs typeface="Arial" panose="020B0604020202020204" pitchFamily="34" charset="0"/>
              </a:rPr>
              <a:t>)</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dirty="0">
                <a:solidFill>
                  <a:srgbClr val="0070C0"/>
                </a:solidFill>
                <a:latin typeface="Arial" panose="020B0604020202020204" pitchFamily="34" charset="0"/>
                <a:ea typeface="+mn-ea"/>
                <a:cs typeface="Arial" panose="020B0604020202020204" pitchFamily="34" charset="0"/>
              </a:rPr>
              <a:t>Demand for </a:t>
            </a:r>
            <a:r>
              <a:rPr lang="en-US" dirty="0" err="1">
                <a:solidFill>
                  <a:srgbClr val="0070C0"/>
                </a:solidFill>
                <a:latin typeface="Arial" panose="020B0604020202020204" pitchFamily="34" charset="0"/>
                <a:ea typeface="+mn-ea"/>
                <a:cs typeface="Arial" panose="020B0604020202020204" pitchFamily="34" charset="0"/>
              </a:rPr>
              <a:t>tradables</a:t>
            </a:r>
            <a:r>
              <a:rPr lang="en-US" dirty="0">
                <a:solidFill>
                  <a:srgbClr val="0070C0"/>
                </a:solidFill>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ea typeface="+mn-ea"/>
                <a:cs typeface="Arial" panose="020B0604020202020204" pitchFamily="34" charset="0"/>
              </a:rPr>
              <a:t>is based on CES functions, shares in demand being functions of RER, for each demand category </a:t>
            </a:r>
            <a:r>
              <a:rPr lang="en-US" sz="1600" i="1" dirty="0" err="1">
                <a:solidFill>
                  <a:prstClr val="black"/>
                </a:solidFill>
                <a:latin typeface="Arial" panose="020B0604020202020204" pitchFamily="34" charset="0"/>
                <a:ea typeface="+mn-ea"/>
                <a:cs typeface="Arial" panose="020B0604020202020204" pitchFamily="34" charset="0"/>
              </a:rPr>
              <a:t>i</a:t>
            </a:r>
            <a:r>
              <a:rPr lang="en-US" i="1" dirty="0">
                <a:solidFill>
                  <a:prstClr val="black"/>
                </a:solidFill>
                <a:latin typeface="Arial" panose="020B0604020202020204" pitchFamily="34" charset="0"/>
                <a:ea typeface="+mn-ea"/>
                <a:cs typeface="Arial" panose="020B0604020202020204" pitchFamily="34" charset="0"/>
              </a:rPr>
              <a:t>  </a:t>
            </a:r>
            <a:r>
              <a:rPr lang="en-US" sz="1400" dirty="0">
                <a:solidFill>
                  <a:prstClr val="black"/>
                </a:solidFill>
                <a:latin typeface="Arial" panose="020B0604020202020204" pitchFamily="34" charset="0"/>
                <a:ea typeface="+mn-ea"/>
                <a:cs typeface="Arial" panose="020B0604020202020204" pitchFamily="34" charset="0"/>
              </a:rPr>
              <a:t>(consumption, investment)</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endParaRPr lang="en-US" sz="1400" dirty="0">
              <a:solidFill>
                <a:prstClr val="black"/>
              </a:solidFill>
              <a:latin typeface="Arial" panose="020B0604020202020204" pitchFamily="34" charset="0"/>
              <a:ea typeface="+mn-ea"/>
              <a:cs typeface="Arial" panose="020B0604020202020204" pitchFamily="34" charset="0"/>
            </a:endParaRPr>
          </a:p>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r>
              <a:rPr lang="en-US" b="1" dirty="0">
                <a:solidFill>
                  <a:prstClr val="black"/>
                </a:solidFill>
                <a:latin typeface="Arial" panose="020B0604020202020204" pitchFamily="34" charset="0"/>
                <a:ea typeface="+mn-ea"/>
                <a:cs typeface="Arial" panose="020B0604020202020204" pitchFamily="34" charset="0"/>
              </a:rPr>
              <a:t>External equilibrium </a:t>
            </a:r>
            <a:endParaRPr lang="en-US" sz="1400" dirty="0">
              <a:solidFill>
                <a:prstClr val="black"/>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dirty="0">
                <a:solidFill>
                  <a:prstClr val="black"/>
                </a:solidFill>
                <a:latin typeface="Arial" panose="020B0604020202020204" pitchFamily="34" charset="0"/>
                <a:ea typeface="+mn-ea"/>
                <a:cs typeface="Arial" panose="020B0604020202020204" pitchFamily="34" charset="0"/>
              </a:rPr>
              <a:t>With </a:t>
            </a:r>
            <a:r>
              <a:rPr lang="en-US" dirty="0">
                <a:solidFill>
                  <a:srgbClr val="0070C0"/>
                </a:solidFill>
                <a:latin typeface="Arial" panose="020B0604020202020204" pitchFamily="34" charset="0"/>
                <a:ea typeface="+mn-ea"/>
                <a:cs typeface="Arial" panose="020B0604020202020204" pitchFamily="34" charset="0"/>
              </a:rPr>
              <a:t>net supply of </a:t>
            </a:r>
            <a:r>
              <a:rPr lang="en-US" dirty="0" err="1">
                <a:solidFill>
                  <a:srgbClr val="0070C0"/>
                </a:solidFill>
                <a:latin typeface="Arial" panose="020B0604020202020204" pitchFamily="34" charset="0"/>
                <a:ea typeface="+mn-ea"/>
                <a:cs typeface="Arial" panose="020B0604020202020204" pitchFamily="34" charset="0"/>
              </a:rPr>
              <a:t>tradables</a:t>
            </a:r>
            <a:r>
              <a:rPr lang="en-US" dirty="0">
                <a:solidFill>
                  <a:srgbClr val="0070C0"/>
                </a:solidFill>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ea typeface="+mn-ea"/>
                <a:cs typeface="Arial" panose="020B0604020202020204" pitchFamily="34" charset="0"/>
              </a:rPr>
              <a:t>increasing function of </a:t>
            </a:r>
            <a:r>
              <a:rPr lang="en-US" b="1" i="1" dirty="0">
                <a:solidFill>
                  <a:srgbClr val="C00000"/>
                </a:solidFill>
                <a:latin typeface="Arial" panose="020B0604020202020204" pitchFamily="34" charset="0"/>
                <a:ea typeface="+mn-ea"/>
                <a:cs typeface="Arial" panose="020B0604020202020204" pitchFamily="34" charset="0"/>
              </a:rPr>
              <a:t>RER</a:t>
            </a:r>
            <a:r>
              <a:rPr lang="en-US" dirty="0">
                <a:solidFill>
                  <a:prstClr val="black"/>
                </a:solidFill>
                <a:latin typeface="Arial" panose="020B0604020202020204" pitchFamily="34" charset="0"/>
                <a:ea typeface="+mn-ea"/>
                <a:cs typeface="Arial" panose="020B0604020202020204" pitchFamily="34" charset="0"/>
              </a:rPr>
              <a:t> and private capital inflows increasing function of domestic </a:t>
            </a:r>
            <a:r>
              <a:rPr lang="en-US" b="1" i="1" dirty="0">
                <a:solidFill>
                  <a:srgbClr val="C00000"/>
                </a:solidFill>
                <a:latin typeface="Arial" panose="020B0604020202020204" pitchFamily="34" charset="0"/>
                <a:ea typeface="+mn-ea"/>
                <a:cs typeface="Arial" panose="020B0604020202020204" pitchFamily="34" charset="0"/>
              </a:rPr>
              <a:t>RIR </a:t>
            </a:r>
            <a:r>
              <a:rPr lang="en-US" sz="1600" dirty="0">
                <a:solidFill>
                  <a:prstClr val="black"/>
                </a:solidFill>
                <a:latin typeface="Arial" panose="020B0604020202020204" pitchFamily="34" charset="0"/>
                <a:ea typeface="+mn-ea"/>
                <a:cs typeface="Arial" panose="020B0604020202020204" pitchFamily="34" charset="0"/>
              </a:rPr>
              <a:t>(minus expected RER depreciation)</a:t>
            </a:r>
            <a:r>
              <a:rPr lang="en-US" dirty="0">
                <a:solidFill>
                  <a:prstClr val="black"/>
                </a:solidFill>
                <a:latin typeface="Arial" panose="020B0604020202020204" pitchFamily="34" charset="0"/>
                <a:ea typeface="+mn-ea"/>
                <a:cs typeface="Arial" panose="020B0604020202020204" pitchFamily="34" charset="0"/>
              </a:rPr>
              <a:t>, external equilibrium is obtained through variation of </a:t>
            </a:r>
            <a:r>
              <a:rPr lang="en-US" b="1" i="1" dirty="0">
                <a:solidFill>
                  <a:srgbClr val="C00000"/>
                </a:solidFill>
                <a:latin typeface="Arial" panose="020B0604020202020204" pitchFamily="34" charset="0"/>
                <a:ea typeface="+mn-ea"/>
                <a:cs typeface="Arial" panose="020B0604020202020204" pitchFamily="34" charset="0"/>
              </a:rPr>
              <a:t>RER</a:t>
            </a:r>
          </a:p>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endParaRPr lang="en-US" b="1" dirty="0">
              <a:solidFill>
                <a:prstClr val="black"/>
              </a:solidFill>
              <a:latin typeface="Arial" panose="020B0604020202020204" pitchFamily="34" charset="0"/>
              <a:ea typeface="+mn-ea"/>
              <a:cs typeface="Arial" panose="020B0604020202020204" pitchFamily="34" charset="0"/>
            </a:endParaRPr>
          </a:p>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r>
              <a:rPr lang="en-US" b="1" dirty="0">
                <a:solidFill>
                  <a:prstClr val="black"/>
                </a:solidFill>
                <a:latin typeface="Arial" panose="020B0604020202020204" pitchFamily="34" charset="0"/>
                <a:ea typeface="+mn-ea"/>
                <a:cs typeface="Arial" panose="020B0604020202020204" pitchFamily="34" charset="0"/>
              </a:rPr>
              <a:t>Dynamic equations update factor supplies and debt stocks</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dirty="0">
                <a:solidFill>
                  <a:prstClr val="black"/>
                </a:solidFill>
                <a:latin typeface="Arial" panose="020B0604020202020204" pitchFamily="34" charset="0"/>
                <a:ea typeface="+mn-ea"/>
                <a:cs typeface="Arial" panose="020B0604020202020204" pitchFamily="34" charset="0"/>
              </a:rPr>
              <a:t>Each factor is ‘updated’ each period based on private investment, labor supply, human capital, public investment, land, … </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dirty="0">
                <a:solidFill>
                  <a:prstClr val="black"/>
                </a:solidFill>
                <a:latin typeface="Arial" panose="020B0604020202020204" pitchFamily="34" charset="0"/>
                <a:ea typeface="+mn-ea"/>
                <a:cs typeface="Arial" panose="020B0604020202020204" pitchFamily="34" charset="0"/>
              </a:rPr>
              <a:t>Similarly for public &amp; private debt stocks, including RER valuation change</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endParaRPr lang="en-US" dirty="0">
              <a:solidFill>
                <a:prstClr val="black"/>
              </a:solidFill>
              <a:latin typeface="Arial" panose="020B0604020202020204" pitchFamily="34" charset="0"/>
              <a:ea typeface="+mn-ea"/>
              <a:cs typeface="Arial" panose="020B0604020202020204" pitchFamily="34" charset="0"/>
            </a:endParaRPr>
          </a:p>
          <a:p>
            <a:pPr marL="0" lvl="1" indent="0" eaLnBrk="1" fontAlgn="auto" hangingPunct="1">
              <a:lnSpc>
                <a:spcPct val="90000"/>
              </a:lnSpc>
              <a:spcBef>
                <a:spcPts val="600"/>
              </a:spcBef>
              <a:spcAft>
                <a:spcPts val="200"/>
              </a:spcAft>
              <a:buClr>
                <a:srgbClr val="A28E6A"/>
              </a:buClr>
              <a:buSzPct val="85000"/>
              <a:buFont typeface="Lucida Grande"/>
              <a:buNone/>
              <a:defRPr/>
            </a:pPr>
            <a:r>
              <a:rPr lang="en-US" dirty="0">
                <a:solidFill>
                  <a:prstClr val="black"/>
                </a:solidFill>
                <a:latin typeface="Arial" panose="020B0604020202020204" pitchFamily="34" charset="0"/>
                <a:ea typeface="+mn-ea"/>
                <a:cs typeface="Arial" panose="020B0604020202020204" pitchFamily="34" charset="0"/>
              </a:rPr>
              <a:t>		</a:t>
            </a:r>
            <a:r>
              <a:rPr lang="en-US" sz="1600" b="1" dirty="0">
                <a:solidFill>
                  <a:srgbClr val="C00000"/>
                </a:solidFill>
                <a:latin typeface="Arial" pitchFamily="34" charset="0"/>
                <a:ea typeface="+mn-ea"/>
                <a:cs typeface="Arial" pitchFamily="34" charset="0"/>
              </a:rPr>
              <a:t>this completes the D-DGE specification</a:t>
            </a:r>
          </a:p>
          <a:p>
            <a:pPr eaLnBrk="1" hangingPunct="1">
              <a:defRPr/>
            </a:pPr>
            <a:endParaRPr lang="en-GB" sz="1200" dirty="0"/>
          </a:p>
        </p:txBody>
      </p:sp>
      <p:sp>
        <p:nvSpPr>
          <p:cNvPr id="2560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2A2889F-A62C-4E07-8417-2A1ACDFC8274}" type="slidenum">
              <a:rPr lang="en-GB" altLang="en-US" smtClean="0">
                <a:solidFill>
                  <a:schemeClr val="bg1"/>
                </a:solidFill>
              </a:rPr>
              <a:pPr fontAlgn="base">
                <a:spcBef>
                  <a:spcPct val="0"/>
                </a:spcBef>
                <a:spcAft>
                  <a:spcPct val="0"/>
                </a:spcAft>
              </a:pPr>
              <a:t>17</a:t>
            </a:fld>
            <a:endParaRPr lang="en-GB" altLang="en-US" smtClean="0">
              <a:solidFill>
                <a:schemeClr val="bg1"/>
              </a:solidFill>
            </a:endParaRPr>
          </a:p>
        </p:txBody>
      </p:sp>
      <p:sp>
        <p:nvSpPr>
          <p:cNvPr id="4" name="Title 3"/>
          <p:cNvSpPr>
            <a:spLocks noGrp="1"/>
          </p:cNvSpPr>
          <p:nvPr>
            <p:ph type="title"/>
          </p:nvPr>
        </p:nvSpPr>
        <p:spPr>
          <a:xfrm>
            <a:off x="1196975" y="195263"/>
            <a:ext cx="7283450" cy="720725"/>
          </a:xfrm>
          <a:solidFill>
            <a:schemeClr val="bg2">
              <a:lumMod val="75000"/>
            </a:schemeClr>
          </a:solidFill>
        </p:spPr>
        <p:txBody>
          <a:bodyPr/>
          <a:lstStyle/>
          <a:p>
            <a:pPr eaLnBrk="1" hangingPunct="1">
              <a:defRPr/>
            </a:pPr>
            <a:r>
              <a:rPr lang="en-GB" dirty="0">
                <a:solidFill>
                  <a:srgbClr val="C80F0F"/>
                </a:solidFill>
              </a:rPr>
              <a:t>III. DGE model: main economic blocks </a:t>
            </a:r>
            <a:endParaRPr lang="en-US" dirty="0">
              <a:solidFill>
                <a:srgbClr val="0070C0"/>
              </a:solidFill>
              <a:latin typeface="Arial" panose="020B0604020202020204" pitchFamily="34" charset="0"/>
              <a:cs typeface="Arial" panose="020B0604020202020204" pitchFamily="34" charset="0"/>
            </a:endParaRPr>
          </a:p>
        </p:txBody>
      </p:sp>
      <p:pic>
        <p:nvPicPr>
          <p:cNvPr id="5" name="Picture 2" descr="C:\Users\akouwenaar\Documents\aa Local Docs\MyWorkingDocs\AK files\Rwa\MINECOFIN policy docs\Logo_Mineco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3">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B937480B-4BD5-426F-B261-8CB8C363D58D}" type="slidenum">
              <a:rPr lang="en-GB" altLang="en-US" smtClean="0">
                <a:solidFill>
                  <a:schemeClr val="bg1"/>
                </a:solidFill>
              </a:rPr>
              <a:pPr fontAlgn="base">
                <a:spcBef>
                  <a:spcPct val="0"/>
                </a:spcBef>
                <a:spcAft>
                  <a:spcPct val="0"/>
                </a:spcAft>
              </a:pPr>
              <a:t>18</a:t>
            </a:fld>
            <a:endParaRPr lang="en-GB" altLang="en-US" smtClean="0">
              <a:solidFill>
                <a:schemeClr val="bg1"/>
              </a:solidFill>
            </a:endParaRPr>
          </a:p>
        </p:txBody>
      </p:sp>
      <p:sp>
        <p:nvSpPr>
          <p:cNvPr id="4" name="Title 3"/>
          <p:cNvSpPr>
            <a:spLocks noGrp="1"/>
          </p:cNvSpPr>
          <p:nvPr>
            <p:ph type="title"/>
          </p:nvPr>
        </p:nvSpPr>
        <p:spPr>
          <a:xfrm>
            <a:off x="1196975" y="195263"/>
            <a:ext cx="7283450" cy="720725"/>
          </a:xfrm>
          <a:solidFill>
            <a:schemeClr val="bg2">
              <a:lumMod val="75000"/>
            </a:schemeClr>
          </a:solidFill>
        </p:spPr>
        <p:txBody>
          <a:bodyPr/>
          <a:lstStyle/>
          <a:p>
            <a:pPr eaLnBrk="1" hangingPunct="1">
              <a:defRPr/>
            </a:pPr>
            <a:r>
              <a:rPr lang="en-GB" dirty="0">
                <a:solidFill>
                  <a:srgbClr val="C80F0F"/>
                </a:solidFill>
              </a:rPr>
              <a:t>IV. Policy scenarios: ‘High-income 2050’ </a:t>
            </a:r>
            <a:endParaRPr lang="en-US" dirty="0">
              <a:solidFill>
                <a:srgbClr val="0070C0"/>
              </a:solidFill>
              <a:latin typeface="Arial" panose="020B0604020202020204" pitchFamily="34" charset="0"/>
              <a:cs typeface="Arial" panose="020B0604020202020204" pitchFamily="34" charset="0"/>
            </a:endParaRPr>
          </a:p>
        </p:txBody>
      </p:sp>
      <p:pic>
        <p:nvPicPr>
          <p:cNvPr id="266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65250"/>
            <a:ext cx="84582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341438"/>
            <a:ext cx="8135937" cy="4535487"/>
          </a:xfrm>
        </p:spPr>
        <p:txBody>
          <a:bodyPr/>
          <a:lstStyle/>
          <a:p>
            <a:pPr lvl="1" eaLnBrk="1" hangingPunct="1">
              <a:buClr>
                <a:schemeClr val="accent3"/>
              </a:buClr>
              <a:defRPr/>
            </a:pPr>
            <a:r>
              <a:rPr lang="en-US" sz="2000" b="1" dirty="0">
                <a:latin typeface="Arial" panose="020B0604020202020204" pitchFamily="34" charset="0"/>
                <a:ea typeface="+mn-ea"/>
                <a:cs typeface="Arial" panose="020B0604020202020204" pitchFamily="34" charset="0"/>
              </a:rPr>
              <a:t>Growth accelerating </a:t>
            </a:r>
            <a:r>
              <a:rPr lang="en-US" sz="2000" b="1" dirty="0" smtClean="0">
                <a:latin typeface="Arial" panose="020B0604020202020204" pitchFamily="34" charset="0"/>
                <a:ea typeface="+mn-ea"/>
                <a:cs typeface="Arial" panose="020B0604020202020204" pitchFamily="34" charset="0"/>
              </a:rPr>
              <a:t>policies</a:t>
            </a:r>
          </a:p>
          <a:p>
            <a:pPr marL="274638" lvl="1" indent="0" eaLnBrk="1" hangingPunct="1">
              <a:buClr>
                <a:schemeClr val="accent3"/>
              </a:buClr>
              <a:buFont typeface="Lucida Grande"/>
              <a:buNone/>
              <a:defRPr/>
            </a:pPr>
            <a:endParaRPr lang="en-US" sz="2000" b="1" dirty="0" smtClean="0">
              <a:latin typeface="Arial" panose="020B0604020202020204" pitchFamily="34" charset="0"/>
              <a:ea typeface="+mn-ea"/>
              <a:cs typeface="Arial" panose="020B0604020202020204" pitchFamily="34" charset="0"/>
            </a:endParaRPr>
          </a:p>
        </p:txBody>
      </p:sp>
      <p:sp>
        <p:nvSpPr>
          <p:cNvPr id="2765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CDBC961-B390-4FDE-B4C5-5779966AA507}" type="slidenum">
              <a:rPr lang="en-GB" altLang="en-US" smtClean="0">
                <a:solidFill>
                  <a:schemeClr val="bg1"/>
                </a:solidFill>
              </a:rPr>
              <a:pPr fontAlgn="base">
                <a:spcBef>
                  <a:spcPct val="0"/>
                </a:spcBef>
                <a:spcAft>
                  <a:spcPct val="0"/>
                </a:spcAft>
              </a:pPr>
              <a:t>19</a:t>
            </a:fld>
            <a:endParaRPr lang="en-GB" altLang="en-US" smtClean="0">
              <a:solidFill>
                <a:schemeClr val="bg1"/>
              </a:solidFill>
            </a:endParaRPr>
          </a:p>
        </p:txBody>
      </p:sp>
      <p:sp>
        <p:nvSpPr>
          <p:cNvPr id="4" name="Title 3"/>
          <p:cNvSpPr>
            <a:spLocks noGrp="1"/>
          </p:cNvSpPr>
          <p:nvPr>
            <p:ph type="title"/>
          </p:nvPr>
        </p:nvSpPr>
        <p:spPr>
          <a:xfrm>
            <a:off x="1196975" y="195263"/>
            <a:ext cx="7283450" cy="720725"/>
          </a:xfrm>
          <a:solidFill>
            <a:schemeClr val="bg2">
              <a:lumMod val="75000"/>
            </a:schemeClr>
          </a:solidFill>
        </p:spPr>
        <p:txBody>
          <a:bodyPr/>
          <a:lstStyle/>
          <a:p>
            <a:pPr eaLnBrk="1" hangingPunct="1">
              <a:defRPr/>
            </a:pPr>
            <a:r>
              <a:rPr lang="en-GB" sz="2800" dirty="0">
                <a:solidFill>
                  <a:srgbClr val="C80F0F"/>
                </a:solidFill>
              </a:rPr>
              <a:t>IV. Policy scenarios: ‘High-income 2050’</a:t>
            </a:r>
            <a:endParaRPr lang="en-US" sz="2600"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8EA104-3397-4169-A161-16DA7A299FC9}"/>
              </a:ext>
            </a:extLst>
          </p:cNvPr>
          <p:cNvPicPr>
            <a:picLocks noChangeAspect="1"/>
          </p:cNvPicPr>
          <p:nvPr/>
        </p:nvPicPr>
        <p:blipFill>
          <a:blip r:embed="rId2"/>
          <a:stretch>
            <a:fillRect/>
          </a:stretch>
        </p:blipFill>
        <p:spPr>
          <a:xfrm>
            <a:off x="360363" y="1905000"/>
            <a:ext cx="8120062" cy="3743325"/>
          </a:xfrm>
          <a:prstGeom prst="rect">
            <a:avLst/>
          </a:prstGeom>
          <a:solidFill>
            <a:schemeClr val="accent3">
              <a:lumMod val="20000"/>
              <a:lumOff val="80000"/>
            </a:schemeClr>
          </a:solidFill>
          <a:ln>
            <a:solidFill>
              <a:schemeClr val="accent2">
                <a:lumMod val="20000"/>
                <a:lumOff val="80000"/>
              </a:schemeClr>
            </a:solidFill>
          </a:ln>
        </p:spPr>
      </p:pic>
      <p:pic>
        <p:nvPicPr>
          <p:cNvPr id="7"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219200"/>
            <a:ext cx="8135937" cy="4754563"/>
          </a:xfrm>
        </p:spPr>
        <p:txBody>
          <a:bodyPr/>
          <a:lstStyle/>
          <a:p>
            <a:pPr marL="514350" indent="-514350" eaLnBrk="1" hangingPunct="1">
              <a:lnSpc>
                <a:spcPct val="150000"/>
              </a:lnSpc>
              <a:buFont typeface="Wingdings 3" panose="05040102010807070707" pitchFamily="18" charset="2"/>
              <a:buAutoNum type="romanUcPeriod"/>
              <a:defRPr/>
            </a:pPr>
            <a:r>
              <a:rPr lang="en-GB" sz="2000" dirty="0">
                <a:latin typeface="Arial" panose="020B0604020202020204" pitchFamily="34" charset="0"/>
                <a:cs typeface="Arial" panose="020B0604020202020204" pitchFamily="34" charset="0"/>
              </a:rPr>
              <a:t>Rationale long-term growth model </a:t>
            </a:r>
          </a:p>
          <a:p>
            <a:pPr marL="400050" indent="-400050" eaLnBrk="1" hangingPunct="1">
              <a:lnSpc>
                <a:spcPct val="150000"/>
              </a:lnSpc>
              <a:buFont typeface="Wingdings 3" panose="05040102010807070707" pitchFamily="18" charset="2"/>
              <a:buAutoNum type="romanUcPeriod"/>
              <a:defRPr/>
            </a:pPr>
            <a:r>
              <a:rPr lang="en-GB" sz="2000" dirty="0">
                <a:latin typeface="Arial" panose="020B0604020202020204" pitchFamily="34" charset="0"/>
                <a:cs typeface="Arial" panose="020B0604020202020204" pitchFamily="34" charset="0"/>
              </a:rPr>
              <a:t>Model blocks—Production function at </a:t>
            </a:r>
            <a:r>
              <a:rPr lang="en-GB" sz="2000" dirty="0" err="1">
                <a:latin typeface="Arial" panose="020B0604020202020204" pitchFamily="34" charset="0"/>
                <a:cs typeface="Arial" panose="020B0604020202020204" pitchFamily="34" charset="0"/>
              </a:rPr>
              <a:t>center</a:t>
            </a:r>
            <a:endParaRPr lang="en-GB" sz="2000" dirty="0">
              <a:latin typeface="Arial" panose="020B0604020202020204" pitchFamily="34" charset="0"/>
              <a:cs typeface="Arial" panose="020B0604020202020204" pitchFamily="34" charset="0"/>
            </a:endParaRPr>
          </a:p>
          <a:p>
            <a:pPr marL="400050" indent="-400050" eaLnBrk="1" hangingPunct="1">
              <a:lnSpc>
                <a:spcPct val="150000"/>
              </a:lnSpc>
              <a:buFont typeface="Wingdings 3" panose="05040102010807070707" pitchFamily="18" charset="2"/>
              <a:buAutoNum type="romanUcPeriod"/>
              <a:defRPr/>
            </a:pPr>
            <a:r>
              <a:rPr lang="en-GB" sz="2000" dirty="0">
                <a:latin typeface="Arial" panose="020B0604020202020204" pitchFamily="34" charset="0"/>
                <a:cs typeface="Arial" panose="020B0604020202020204" pitchFamily="34" charset="0"/>
              </a:rPr>
              <a:t>Specification Demographic Dynamic G</a:t>
            </a:r>
            <a:r>
              <a:rPr lang="en-GB" dirty="0">
                <a:latin typeface="Arial" panose="020B0604020202020204" pitchFamily="34" charset="0"/>
                <a:cs typeface="Arial" panose="020B0604020202020204" pitchFamily="34" charset="0"/>
              </a:rPr>
              <a:t>eneral </a:t>
            </a:r>
            <a:r>
              <a:rPr lang="en-GB" sz="2000" dirty="0">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quilibrium model</a:t>
            </a:r>
          </a:p>
          <a:p>
            <a:pPr marL="365760" indent="-342900" algn="just" eaLnBrk="1" hangingPunct="1">
              <a:buFont typeface="Wingdings" panose="05000000000000000000" pitchFamily="2" charset="2"/>
              <a:buChar char="§"/>
              <a:defRPr/>
            </a:pPr>
            <a:r>
              <a:rPr lang="en-GB" sz="2000" dirty="0">
                <a:latin typeface="Arial" panose="020B0604020202020204" pitchFamily="34" charset="0"/>
                <a:cs typeface="Arial" panose="020B0604020202020204" pitchFamily="34" charset="0"/>
              </a:rPr>
              <a:t>Demographic module</a:t>
            </a:r>
          </a:p>
          <a:p>
            <a:pPr marL="365760" indent="-342900" algn="just" eaLnBrk="1" hangingPunct="1">
              <a:buFont typeface="Wingdings" panose="05000000000000000000" pitchFamily="2" charset="2"/>
              <a:buChar char="§"/>
              <a:defRPr/>
            </a:pPr>
            <a:r>
              <a:rPr lang="en-GB" sz="2000" dirty="0">
                <a:latin typeface="Arial" panose="020B0604020202020204" pitchFamily="34" charset="0"/>
                <a:cs typeface="Arial" panose="020B0604020202020204" pitchFamily="34" charset="0"/>
              </a:rPr>
              <a:t>Education and health modules</a:t>
            </a:r>
          </a:p>
          <a:p>
            <a:pPr marL="365760" indent="-342900" algn="just" eaLnBrk="1" hangingPunct="1">
              <a:buFont typeface="Wingdings" panose="05000000000000000000" pitchFamily="2" charset="2"/>
              <a:buChar char="§"/>
              <a:defRPr/>
            </a:pPr>
            <a:r>
              <a:rPr lang="en-GB" sz="2000" dirty="0">
                <a:latin typeface="Arial" panose="020B0604020202020204" pitchFamily="34" charset="0"/>
                <a:cs typeface="Arial" panose="020B0604020202020204" pitchFamily="34" charset="0"/>
              </a:rPr>
              <a:t>DGE block, incl. public (infrastructure) capital</a:t>
            </a:r>
          </a:p>
          <a:p>
            <a:pPr marL="514350" indent="-514350" eaLnBrk="1" hangingPunct="1">
              <a:lnSpc>
                <a:spcPct val="150000"/>
              </a:lnSpc>
              <a:spcAft>
                <a:spcPts val="600"/>
              </a:spcAft>
              <a:buFont typeface="+mj-lt"/>
              <a:buAutoNum type="romanUcPeriod" startAt="4"/>
              <a:defRPr/>
            </a:pPr>
            <a:r>
              <a:rPr lang="en-GB" sz="2000" dirty="0">
                <a:latin typeface="Arial" panose="020B0604020202020204" pitchFamily="34" charset="0"/>
                <a:cs typeface="Arial" panose="020B0604020202020204" pitchFamily="34" charset="0"/>
              </a:rPr>
              <a:t>Baseline and Policy scenarios: High-income 2018-50</a:t>
            </a:r>
          </a:p>
          <a:p>
            <a:pPr marL="514350" indent="-514350" eaLnBrk="1" hangingPunct="1">
              <a:lnSpc>
                <a:spcPct val="150000"/>
              </a:lnSpc>
              <a:spcBef>
                <a:spcPts val="0"/>
              </a:spcBef>
              <a:buFont typeface="+mj-lt"/>
              <a:buAutoNum type="romanUcPeriod" startAt="4"/>
              <a:defRPr/>
            </a:pPr>
            <a:r>
              <a:rPr lang="en-GB" sz="2000" dirty="0">
                <a:latin typeface="Arial" panose="020B0604020202020204" pitchFamily="34" charset="0"/>
                <a:cs typeface="Arial" panose="020B0604020202020204" pitchFamily="34" charset="0"/>
              </a:rPr>
              <a:t>Conclusion: importance of comprehensive tool</a:t>
            </a:r>
          </a:p>
          <a:p>
            <a:pPr marL="365760" indent="-342900" algn="just" eaLnBrk="1" hangingPunct="1">
              <a:buFont typeface="Wingdings" panose="05000000000000000000" pitchFamily="2" charset="2"/>
              <a:buChar char="§"/>
              <a:defRPr/>
            </a:pPr>
            <a:r>
              <a:rPr lang="en-GB" sz="2000" dirty="0">
                <a:latin typeface="Arial" panose="020B0604020202020204" pitchFamily="34" charset="0"/>
                <a:cs typeface="Arial" panose="020B0604020202020204" pitchFamily="34" charset="0"/>
              </a:rPr>
              <a:t>Human &amp; public capital</a:t>
            </a:r>
          </a:p>
          <a:p>
            <a:pPr marL="365760" indent="-342900" algn="just" eaLnBrk="1" hangingPunct="1">
              <a:spcBef>
                <a:spcPts val="0"/>
              </a:spcBef>
              <a:spcAft>
                <a:spcPts val="0"/>
              </a:spcAft>
              <a:buFont typeface="Wingdings" panose="05000000000000000000" pitchFamily="2" charset="2"/>
              <a:buChar char="§"/>
              <a:defRPr/>
            </a:pPr>
            <a:r>
              <a:rPr lang="en-GB" sz="2000" dirty="0">
                <a:latin typeface="Arial" panose="020B0604020202020204" pitchFamily="34" charset="0"/>
                <a:cs typeface="Arial" panose="020B0604020202020204" pitchFamily="34" charset="0"/>
              </a:rPr>
              <a:t>Population, capital and debt dynamics</a:t>
            </a:r>
          </a:p>
          <a:p>
            <a:pPr eaLnBrk="1" hangingPunct="1">
              <a:defRPr/>
            </a:pPr>
            <a:endParaRPr lang="en-US" sz="2000" dirty="0"/>
          </a:p>
        </p:txBody>
      </p:sp>
      <p:sp>
        <p:nvSpPr>
          <p:cNvPr id="819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E6E7178-E852-4629-A1B7-E5C4CB255B72}" type="slidenum">
              <a:rPr lang="en-GB" altLang="en-US" sz="1100" smtClean="0">
                <a:solidFill>
                  <a:schemeClr val="bg1"/>
                </a:solidFill>
              </a:rPr>
              <a:pPr fontAlgn="base">
                <a:spcBef>
                  <a:spcPct val="0"/>
                </a:spcBef>
                <a:spcAft>
                  <a:spcPct val="0"/>
                </a:spcAft>
              </a:pPr>
              <a:t>2</a:t>
            </a:fld>
            <a:endParaRPr lang="en-GB" altLang="en-US" sz="1100" smtClean="0">
              <a:solidFill>
                <a:schemeClr val="bg1"/>
              </a:solidFill>
            </a:endParaRPr>
          </a:p>
        </p:txBody>
      </p:sp>
      <p:sp>
        <p:nvSpPr>
          <p:cNvPr id="4" name="Title 3"/>
          <p:cNvSpPr>
            <a:spLocks noGrp="1"/>
          </p:cNvSpPr>
          <p:nvPr>
            <p:ph type="title"/>
          </p:nvPr>
        </p:nvSpPr>
        <p:spPr>
          <a:xfrm>
            <a:off x="1320800" y="87313"/>
            <a:ext cx="7283450" cy="914400"/>
          </a:xfrm>
          <a:solidFill>
            <a:schemeClr val="bg2">
              <a:lumMod val="75000"/>
            </a:schemeClr>
          </a:solidFill>
        </p:spPr>
        <p:txBody>
          <a:bodyPr/>
          <a:lstStyle/>
          <a:p>
            <a:pPr eaLnBrk="1" hangingPunct="1">
              <a:defRPr/>
            </a:pPr>
            <a:r>
              <a:rPr lang="en-US" sz="2000" i="1" dirty="0">
                <a:solidFill>
                  <a:srgbClr val="C00000"/>
                </a:solidFill>
              </a:rPr>
              <a:t>D-DGE Model for high-growth </a:t>
            </a:r>
            <a:r>
              <a:rPr lang="en-US" sz="1800" i="1" dirty="0">
                <a:solidFill>
                  <a:srgbClr val="C00000"/>
                </a:solidFill>
              </a:rPr>
              <a:t>scenarios for Rwanda</a:t>
            </a:r>
            <a:endParaRPr lang="en-US" sz="2000" dirty="0">
              <a:latin typeface="Arial" panose="020B0604020202020204" pitchFamily="34" charset="0"/>
              <a:cs typeface="Arial" panose="020B0604020202020204" pitchFamily="34" charset="0"/>
            </a:endParaRPr>
          </a:p>
        </p:txBody>
      </p:sp>
      <p:pic>
        <p:nvPicPr>
          <p:cNvPr id="8197" name="Picture 2" descr="C:\Users\akouwenaar\Documents\aa Local Docs\MyWorkingDocs\AK files\Rwa\MINECOFIN policy docs\Logo_Mineco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Content Placeholder 6"/>
          <p:cNvPicPr>
            <a:picLocks noGrp="1" noChangeAspect="1"/>
          </p:cNvPicPr>
          <p:nvPr/>
        </p:nvPicPr>
        <p:blipFill>
          <a:blip r:embed="rId3">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88CB4EA-E463-4805-BF21-E667BC23A6D3}" type="slidenum">
              <a:rPr lang="en-GB" altLang="en-US" smtClean="0">
                <a:solidFill>
                  <a:schemeClr val="bg1"/>
                </a:solidFill>
              </a:rPr>
              <a:pPr fontAlgn="base">
                <a:spcBef>
                  <a:spcPct val="0"/>
                </a:spcBef>
                <a:spcAft>
                  <a:spcPct val="0"/>
                </a:spcAft>
              </a:pPr>
              <a:t>20</a:t>
            </a:fld>
            <a:endParaRPr lang="en-GB" altLang="en-US" smtClean="0">
              <a:solidFill>
                <a:schemeClr val="bg1"/>
              </a:solidFill>
            </a:endParaRPr>
          </a:p>
        </p:txBody>
      </p:sp>
      <p:sp>
        <p:nvSpPr>
          <p:cNvPr id="4" name="Title 3"/>
          <p:cNvSpPr>
            <a:spLocks noGrp="1"/>
          </p:cNvSpPr>
          <p:nvPr>
            <p:ph type="title"/>
          </p:nvPr>
        </p:nvSpPr>
        <p:spPr>
          <a:xfrm>
            <a:off x="1196975" y="195263"/>
            <a:ext cx="7283450" cy="720725"/>
          </a:xfrm>
          <a:solidFill>
            <a:schemeClr val="bg2">
              <a:lumMod val="75000"/>
            </a:schemeClr>
          </a:solidFill>
        </p:spPr>
        <p:txBody>
          <a:bodyPr/>
          <a:lstStyle/>
          <a:p>
            <a:pPr eaLnBrk="1" hangingPunct="1">
              <a:defRPr/>
            </a:pPr>
            <a:r>
              <a:rPr lang="en-GB" sz="2800" dirty="0">
                <a:solidFill>
                  <a:srgbClr val="C80F0F"/>
                </a:solidFill>
              </a:rPr>
              <a:t>IV. Policy scenarios: ‘High-income 2050’</a:t>
            </a:r>
            <a:r>
              <a:rPr lang="en-US" sz="2800" dirty="0" smtClean="0"/>
              <a:t> </a:t>
            </a:r>
            <a:endParaRPr lang="en-US" sz="2600" dirty="0">
              <a:solidFill>
                <a:srgbClr val="0070C0"/>
              </a:solidFill>
              <a:latin typeface="Arial" panose="020B0604020202020204" pitchFamily="34" charset="0"/>
              <a:cs typeface="Arial" panose="020B0604020202020204" pitchFamily="34" charset="0"/>
            </a:endParaRPr>
          </a:p>
        </p:txBody>
      </p:sp>
      <p:pic>
        <p:nvPicPr>
          <p:cNvPr id="286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25538"/>
            <a:ext cx="77184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6713" y="1411288"/>
            <a:ext cx="8137525" cy="4608512"/>
          </a:xfrm>
        </p:spPr>
        <p:txBody>
          <a:bodyPr/>
          <a:lstStyle/>
          <a:p>
            <a:pPr lvl="1" eaLnBrk="1" hangingPunct="1">
              <a:buClr>
                <a:schemeClr val="accent3"/>
              </a:buClr>
              <a:buFont typeface="Wingdings" panose="05000000000000000000" pitchFamily="2" charset="2"/>
              <a:buChar char="Ø"/>
              <a:defRPr/>
            </a:pPr>
            <a:r>
              <a:rPr lang="en-US" b="1" dirty="0">
                <a:solidFill>
                  <a:schemeClr val="tx1"/>
                </a:solidFill>
                <a:latin typeface="Arial" panose="020B0604020202020204" pitchFamily="34" charset="0"/>
                <a:ea typeface="+mn-ea"/>
                <a:cs typeface="Arial" panose="020B0604020202020204" pitchFamily="34" charset="0"/>
              </a:rPr>
              <a:t>Fiscal policies</a:t>
            </a:r>
          </a:p>
          <a:p>
            <a:pPr marL="274320" lvl="1" eaLnBrk="1" hangingPunct="1">
              <a:spcBef>
                <a:spcPts val="1200"/>
              </a:spcBef>
              <a:spcAft>
                <a:spcPts val="600"/>
              </a:spcAft>
              <a:buClr>
                <a:schemeClr val="accent3"/>
              </a:buClr>
              <a:defRPr/>
            </a:pPr>
            <a:r>
              <a:rPr lang="en-US" dirty="0">
                <a:solidFill>
                  <a:schemeClr val="tx1"/>
                </a:solidFill>
                <a:latin typeface="Arial" panose="020B0604020202020204" pitchFamily="34" charset="0"/>
                <a:ea typeface="+mn-ea"/>
                <a:cs typeface="Arial" panose="020B0604020202020204" pitchFamily="34" charset="0"/>
              </a:rPr>
              <a:t>Higher public </a:t>
            </a:r>
            <a:r>
              <a:rPr lang="en-US" dirty="0">
                <a:solidFill>
                  <a:srgbClr val="0070C0"/>
                </a:solidFill>
                <a:latin typeface="Arial" panose="020B0604020202020204" pitchFamily="34" charset="0"/>
                <a:ea typeface="+mn-ea"/>
                <a:cs typeface="Arial" panose="020B0604020202020204" pitchFamily="34" charset="0"/>
              </a:rPr>
              <a:t>spending on human capital </a:t>
            </a:r>
            <a:r>
              <a:rPr lang="en-US" dirty="0">
                <a:solidFill>
                  <a:schemeClr val="tx1"/>
                </a:solidFill>
                <a:latin typeface="Arial" panose="020B0604020202020204" pitchFamily="34" charset="0"/>
                <a:ea typeface="+mn-ea"/>
                <a:cs typeface="Arial" panose="020B0604020202020204" pitchFamily="34" charset="0"/>
              </a:rPr>
              <a:t>(plus 2.5-3.0% of GDP)</a:t>
            </a:r>
          </a:p>
          <a:p>
            <a:pPr marL="274320" lvl="1" eaLnBrk="1" hangingPunct="1">
              <a:spcBef>
                <a:spcPts val="1200"/>
              </a:spcBef>
              <a:spcAft>
                <a:spcPts val="600"/>
              </a:spcAft>
              <a:buClr>
                <a:schemeClr val="accent3"/>
              </a:buClr>
              <a:defRPr/>
            </a:pPr>
            <a:r>
              <a:rPr lang="en-US" dirty="0">
                <a:solidFill>
                  <a:schemeClr val="tx1"/>
                </a:solidFill>
                <a:latin typeface="Arial" panose="020B0604020202020204" pitchFamily="34" charset="0"/>
                <a:ea typeface="+mn-ea"/>
                <a:cs typeface="Arial" panose="020B0604020202020204" pitchFamily="34" charset="0"/>
              </a:rPr>
              <a:t>Higher </a:t>
            </a:r>
            <a:r>
              <a:rPr lang="en-US" sz="1600" dirty="0">
                <a:solidFill>
                  <a:srgbClr val="0070C0"/>
                </a:solidFill>
                <a:latin typeface="Arial" panose="020B0604020202020204" pitchFamily="34" charset="0"/>
                <a:ea typeface="+mn-ea"/>
                <a:cs typeface="Arial" panose="020B0604020202020204" pitchFamily="34" charset="0"/>
              </a:rPr>
              <a:t>spending</a:t>
            </a:r>
            <a:r>
              <a:rPr lang="en-US" dirty="0">
                <a:solidFill>
                  <a:srgbClr val="0070C0"/>
                </a:solidFill>
                <a:latin typeface="Arial" panose="020B0604020202020204" pitchFamily="34" charset="0"/>
                <a:ea typeface="+mn-ea"/>
                <a:cs typeface="Arial" panose="020B0604020202020204" pitchFamily="34" charset="0"/>
              </a:rPr>
              <a:t> on public teachers and health </a:t>
            </a:r>
            <a:r>
              <a:rPr lang="en-US" dirty="0">
                <a:solidFill>
                  <a:schemeClr val="tx1"/>
                </a:solidFill>
                <a:latin typeface="Arial" panose="020B0604020202020204" pitchFamily="34" charset="0"/>
                <a:ea typeface="+mn-ea"/>
                <a:cs typeface="Arial" panose="020B0604020202020204" pitchFamily="34" charset="0"/>
              </a:rPr>
              <a:t>workers—producing human capital—also boosts government direct contribution to growth</a:t>
            </a:r>
          </a:p>
          <a:p>
            <a:pPr marL="274320" lvl="1" eaLnBrk="1" hangingPunct="1">
              <a:spcBef>
                <a:spcPts val="1200"/>
              </a:spcBef>
              <a:buClr>
                <a:schemeClr val="accent3"/>
              </a:buClr>
              <a:defRPr/>
            </a:pPr>
            <a:r>
              <a:rPr lang="en-US" dirty="0">
                <a:solidFill>
                  <a:srgbClr val="0070C0"/>
                </a:solidFill>
                <a:latin typeface="Arial" panose="020B0604020202020204" pitchFamily="34" charset="0"/>
                <a:ea typeface="+mn-ea"/>
                <a:cs typeface="Arial" panose="020B0604020202020204" pitchFamily="34" charset="0"/>
              </a:rPr>
              <a:t>Public investment to 11½% </a:t>
            </a:r>
            <a:r>
              <a:rPr lang="en-US" dirty="0">
                <a:solidFill>
                  <a:schemeClr val="tx1"/>
                </a:solidFill>
                <a:latin typeface="Arial" panose="020B0604020202020204" pitchFamily="34" charset="0"/>
                <a:ea typeface="+mn-ea"/>
                <a:cs typeface="Arial" panose="020B0604020202020204" pitchFamily="34" charset="0"/>
              </a:rPr>
              <a:t>of GDP in 2030-35, stabilizing at 11% after</a:t>
            </a:r>
          </a:p>
          <a:p>
            <a:pPr marL="274320" lvl="1" eaLnBrk="1" hangingPunct="1">
              <a:lnSpc>
                <a:spcPct val="110000"/>
              </a:lnSpc>
              <a:spcBef>
                <a:spcPts val="1200"/>
              </a:spcBef>
              <a:buClr>
                <a:schemeClr val="accent3"/>
              </a:buClr>
              <a:defRPr/>
            </a:pPr>
            <a:r>
              <a:rPr lang="en-US" dirty="0">
                <a:solidFill>
                  <a:schemeClr val="tx1"/>
                </a:solidFill>
                <a:latin typeface="Arial" panose="020B0604020202020204" pitchFamily="34" charset="0"/>
                <a:ea typeface="+mn-ea"/>
                <a:cs typeface="Arial" panose="020B0604020202020204" pitchFamily="34" charset="0"/>
              </a:rPr>
              <a:t>Higher spending in part matched by more </a:t>
            </a:r>
            <a:r>
              <a:rPr lang="en-US" dirty="0">
                <a:solidFill>
                  <a:srgbClr val="0070C0"/>
                </a:solidFill>
                <a:latin typeface="Arial" panose="020B0604020202020204" pitchFamily="34" charset="0"/>
                <a:ea typeface="+mn-ea"/>
                <a:cs typeface="Arial" panose="020B0604020202020204" pitchFamily="34" charset="0"/>
              </a:rPr>
              <a:t>government “adjusted” savings </a:t>
            </a:r>
            <a:r>
              <a:rPr lang="en-US" dirty="0">
                <a:solidFill>
                  <a:schemeClr val="tx1"/>
                </a:solidFill>
                <a:latin typeface="Arial" panose="020B0604020202020204" pitchFamily="34" charset="0"/>
                <a:ea typeface="+mn-ea"/>
                <a:cs typeface="Arial" panose="020B0604020202020204" pitchFamily="34" charset="0"/>
              </a:rPr>
              <a:t>(excl. human capital spending) </a:t>
            </a:r>
          </a:p>
          <a:p>
            <a:pPr marL="274320" lvl="1" eaLnBrk="1" hangingPunct="1">
              <a:lnSpc>
                <a:spcPct val="110000"/>
              </a:lnSpc>
              <a:spcBef>
                <a:spcPts val="1200"/>
              </a:spcBef>
              <a:buClr>
                <a:schemeClr val="accent3"/>
              </a:buClr>
              <a:defRPr/>
            </a:pPr>
            <a:r>
              <a:rPr lang="en-US" dirty="0">
                <a:solidFill>
                  <a:srgbClr val="0070C0"/>
                </a:solidFill>
                <a:latin typeface="Arial" panose="020B0604020202020204" pitchFamily="34" charset="0"/>
                <a:ea typeface="+mn-ea"/>
                <a:cs typeface="Arial" panose="020B0604020202020204" pitchFamily="34" charset="0"/>
              </a:rPr>
              <a:t>Fiscal deficits around 5½% </a:t>
            </a:r>
            <a:r>
              <a:rPr lang="en-US" dirty="0">
                <a:solidFill>
                  <a:schemeClr val="tx1"/>
                </a:solidFill>
                <a:latin typeface="Arial" panose="020B0604020202020204" pitchFamily="34" charset="0"/>
                <a:ea typeface="+mn-ea"/>
                <a:cs typeface="Arial" panose="020B0604020202020204" pitchFamily="34" charset="0"/>
              </a:rPr>
              <a:t>of GDP, continued reliance on foreign concessional borrowing</a:t>
            </a:r>
          </a:p>
          <a:p>
            <a:pPr marL="274320" lvl="1" eaLnBrk="1" hangingPunct="1">
              <a:spcBef>
                <a:spcPts val="1200"/>
              </a:spcBef>
              <a:buClr>
                <a:schemeClr val="accent3"/>
              </a:buClr>
              <a:defRPr/>
            </a:pPr>
            <a:r>
              <a:rPr lang="en-US" dirty="0">
                <a:solidFill>
                  <a:srgbClr val="0070C0"/>
                </a:solidFill>
                <a:latin typeface="Arial" panose="020B0604020202020204" pitchFamily="34" charset="0"/>
                <a:ea typeface="+mn-ea"/>
                <a:cs typeface="Arial" panose="020B0604020202020204" pitchFamily="34" charset="0"/>
              </a:rPr>
              <a:t>Domestic financing kept low</a:t>
            </a:r>
            <a:r>
              <a:rPr lang="en-US" dirty="0">
                <a:solidFill>
                  <a:schemeClr val="tx1"/>
                </a:solidFill>
                <a:latin typeface="Arial" panose="020B0604020202020204" pitchFamily="34" charset="0"/>
                <a:ea typeface="+mn-ea"/>
                <a:cs typeface="Arial" panose="020B0604020202020204" pitchFamily="34" charset="0"/>
              </a:rPr>
              <a:t>: avoiding crowding out private investment; absorbing fluctuations in external flows (stock kept below 5% of GDP)</a:t>
            </a:r>
          </a:p>
          <a:p>
            <a:pPr eaLnBrk="1" hangingPunct="1">
              <a:lnSpc>
                <a:spcPts val="2000"/>
              </a:lnSpc>
              <a:defRPr/>
            </a:pPr>
            <a:endParaRPr lang="en-US" sz="16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lnSpc>
                <a:spcPts val="2000"/>
              </a:lnSpc>
              <a:defRPr/>
            </a:pPr>
            <a:endParaRPr lang="en-US" sz="1600" dirty="0" smtClean="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lnSpc>
                <a:spcPts val="2000"/>
              </a:lnSpc>
              <a:defRPr/>
            </a:pPr>
            <a:endParaRPr lang="en-US" sz="16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lnSpc>
                <a:spcPts val="2000"/>
              </a:lnSpc>
              <a:defRPr/>
            </a:pPr>
            <a:endParaRPr lang="en-US" sz="1600" dirty="0" smtClean="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lnSpc>
                <a:spcPts val="2000"/>
              </a:lnSpc>
              <a:defRPr/>
            </a:pPr>
            <a:endParaRPr lang="en-US" sz="16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lnSpc>
                <a:spcPts val="2000"/>
              </a:lnSpc>
              <a:defRPr/>
            </a:pPr>
            <a:endParaRPr lang="en-US" sz="1600" dirty="0" smtClean="0">
              <a:latin typeface="Times New Roman" panose="02020603050405020304" pitchFamily="18" charset="0"/>
              <a:ea typeface="Century Gothic" panose="020B0502020202020204" pitchFamily="34" charset="0"/>
              <a:cs typeface="Times New Roman" panose="02020603050405020304" pitchFamily="18" charset="0"/>
            </a:endParaRPr>
          </a:p>
          <a:p>
            <a:pPr marL="0" indent="0" eaLnBrk="1" hangingPunct="1">
              <a:lnSpc>
                <a:spcPts val="2000"/>
              </a:lnSpc>
              <a:buFont typeface="Wingdings 3" panose="05040102010807070707" pitchFamily="18" charset="2"/>
              <a:buNone/>
              <a:defRPr/>
            </a:pPr>
            <a:endParaRPr lang="en-US" sz="2000" dirty="0">
              <a:latin typeface="Times New Roman" panose="02020603050405020304" pitchFamily="18" charset="0"/>
              <a:ea typeface="Century Gothic" panose="020B0502020202020204" pitchFamily="34" charset="0"/>
              <a:cs typeface="Times New Roman" panose="02020603050405020304" pitchFamily="18" charset="0"/>
            </a:endParaRPr>
          </a:p>
        </p:txBody>
      </p:sp>
      <p:sp>
        <p:nvSpPr>
          <p:cNvPr id="2969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15924EF-36FF-4312-A192-E3BE4D404993}" type="slidenum">
              <a:rPr lang="en-GB" altLang="en-US" smtClean="0">
                <a:solidFill>
                  <a:schemeClr val="bg1"/>
                </a:solidFill>
              </a:rPr>
              <a:pPr fontAlgn="base">
                <a:spcBef>
                  <a:spcPct val="0"/>
                </a:spcBef>
                <a:spcAft>
                  <a:spcPct val="0"/>
                </a:spcAft>
              </a:pPr>
              <a:t>21</a:t>
            </a:fld>
            <a:endParaRPr lang="en-GB" altLang="en-US" smtClean="0">
              <a:solidFill>
                <a:schemeClr val="bg1"/>
              </a:solidFill>
            </a:endParaRPr>
          </a:p>
        </p:txBody>
      </p:sp>
      <p:sp>
        <p:nvSpPr>
          <p:cNvPr id="4" name="Title 3"/>
          <p:cNvSpPr>
            <a:spLocks noGrp="1"/>
          </p:cNvSpPr>
          <p:nvPr>
            <p:ph type="title"/>
          </p:nvPr>
        </p:nvSpPr>
        <p:spPr>
          <a:xfrm>
            <a:off x="1196975" y="195263"/>
            <a:ext cx="7283450" cy="720725"/>
          </a:xfrm>
          <a:solidFill>
            <a:schemeClr val="bg2">
              <a:lumMod val="75000"/>
            </a:schemeClr>
          </a:solidFill>
        </p:spPr>
        <p:txBody>
          <a:bodyPr/>
          <a:lstStyle/>
          <a:p>
            <a:pPr eaLnBrk="1" hangingPunct="1">
              <a:defRPr/>
            </a:pPr>
            <a:r>
              <a:rPr lang="en-GB" sz="2800" dirty="0">
                <a:solidFill>
                  <a:srgbClr val="C80F0F"/>
                </a:solidFill>
              </a:rPr>
              <a:t>IV. Policy scenarios: ‘High-income 2050’ </a:t>
            </a:r>
            <a:endParaRPr lang="en-US" sz="26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341438"/>
            <a:ext cx="8135937" cy="4983162"/>
          </a:xfrm>
        </p:spPr>
        <p:txBody>
          <a:bodyPr/>
          <a:lstStyle/>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r>
              <a:rPr lang="en-US" sz="2000" b="1" dirty="0">
                <a:solidFill>
                  <a:prstClr val="black"/>
                </a:solidFill>
                <a:latin typeface="Arial" panose="020B0604020202020204" pitchFamily="34" charset="0"/>
                <a:ea typeface="+mn-ea"/>
                <a:cs typeface="Arial" panose="020B0604020202020204" pitchFamily="34" charset="0"/>
              </a:rPr>
              <a:t>Fiscal policies—education spending</a:t>
            </a:r>
          </a:p>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endParaRPr lang="en-US" sz="2000" dirty="0">
              <a:solidFill>
                <a:srgbClr val="0070C0"/>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Human capital in education </a:t>
            </a:r>
            <a:r>
              <a:rPr lang="en-US" sz="2000" dirty="0">
                <a:solidFill>
                  <a:prstClr val="black"/>
                </a:solidFill>
                <a:latin typeface="Arial" panose="020B0604020202020204" pitchFamily="34" charset="0"/>
                <a:ea typeface="+mn-ea"/>
                <a:cs typeface="Arial" panose="020B0604020202020204" pitchFamily="34" charset="0"/>
              </a:rPr>
              <a:t>is driven by public policies to improve enrollment, completion, quality, teacher salaries etc. </a:t>
            </a:r>
            <a:r>
              <a:rPr lang="en-US" sz="2000" dirty="0">
                <a:solidFill>
                  <a:prstClr val="black"/>
                </a:solidFill>
                <a:latin typeface="Arial" panose="020B0604020202020204" pitchFamily="34" charset="0"/>
                <a:ea typeface="+mn-ea"/>
                <a:cs typeface="Arial" panose="020B0604020202020204" pitchFamily="34" charset="0"/>
                <a:sym typeface="Wingdings" panose="05000000000000000000" pitchFamily="2" charset="2"/>
              </a:rPr>
              <a:t> </a:t>
            </a:r>
            <a:r>
              <a:rPr lang="en-US" sz="2000" dirty="0">
                <a:solidFill>
                  <a:prstClr val="black"/>
                </a:solidFill>
                <a:latin typeface="Arial" panose="020B0604020202020204" pitchFamily="34" charset="0"/>
                <a:ea typeface="+mn-ea"/>
                <a:cs typeface="Arial" panose="020B0604020202020204" pitchFamily="34" charset="0"/>
              </a:rPr>
              <a:t>“produce more completed schooling years” and increase average level of education </a:t>
            </a:r>
          </a:p>
          <a:p>
            <a:pPr marL="0" lvl="1" indent="0" eaLnBrk="1" fontAlgn="auto" hangingPunct="1">
              <a:lnSpc>
                <a:spcPct val="90000"/>
              </a:lnSpc>
              <a:spcBef>
                <a:spcPts val="400"/>
              </a:spcBef>
              <a:spcAft>
                <a:spcPts val="200"/>
              </a:spcAft>
              <a:buClr>
                <a:srgbClr val="A28E6A"/>
              </a:buClr>
              <a:buSzPct val="85000"/>
              <a:buFont typeface="Lucida Grande"/>
              <a:buNone/>
              <a:defRPr/>
            </a:pPr>
            <a:endParaRPr lang="en-US" sz="2000" dirty="0">
              <a:solidFill>
                <a:prstClr val="black"/>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Public education spending </a:t>
            </a:r>
            <a:r>
              <a:rPr lang="en-US" sz="2000" dirty="0">
                <a:solidFill>
                  <a:prstClr val="black"/>
                </a:solidFill>
                <a:latin typeface="Arial" panose="020B0604020202020204" pitchFamily="34" charset="0"/>
                <a:ea typeface="+mn-ea"/>
                <a:cs typeface="Arial" panose="020B0604020202020204" pitchFamily="34" charset="0"/>
              </a:rPr>
              <a:t>up from 3.8% in 2016 to almost 6% of GDP by 2030, in line with rising enrollment targets and teacher real salaries (just below growth of economy-wide output per worker), and declines thereafter as school-age population slows </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endParaRPr lang="en-US" sz="2000" dirty="0">
              <a:solidFill>
                <a:prstClr val="black"/>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prstClr val="black"/>
                </a:solidFill>
                <a:latin typeface="Arial" panose="020B0604020202020204" pitchFamily="34" charset="0"/>
                <a:ea typeface="+mn-ea"/>
                <a:cs typeface="Arial" panose="020B0604020202020204" pitchFamily="34" charset="0"/>
              </a:rPr>
              <a:t>A large part of the </a:t>
            </a:r>
            <a:r>
              <a:rPr lang="en-US" sz="2000" dirty="0">
                <a:solidFill>
                  <a:srgbClr val="0070C0"/>
                </a:solidFill>
                <a:latin typeface="Arial" panose="020B0604020202020204" pitchFamily="34" charset="0"/>
                <a:ea typeface="+mn-ea"/>
                <a:cs typeface="Arial" panose="020B0604020202020204" pitchFamily="34" charset="0"/>
              </a:rPr>
              <a:t>spending increase is from tertiary</a:t>
            </a:r>
            <a:r>
              <a:rPr lang="en-US" sz="2000" dirty="0">
                <a:solidFill>
                  <a:prstClr val="black"/>
                </a:solidFill>
                <a:latin typeface="Arial" panose="020B0604020202020204" pitchFamily="34" charset="0"/>
                <a:ea typeface="+mn-ea"/>
                <a:cs typeface="Arial" panose="020B0604020202020204" pitchFamily="34" charset="0"/>
              </a:rPr>
              <a:t>—gross enrollment  doubling to 16% between 2016 and 2050 (MINEDUC projections), with  share of public provision kept unchanged (at below 50%)</a:t>
            </a:r>
          </a:p>
        </p:txBody>
      </p:sp>
      <p:sp>
        <p:nvSpPr>
          <p:cNvPr id="3174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43901CB-6A7D-4FF8-B2BB-3881D0008ADA}" type="slidenum">
              <a:rPr lang="en-GB" altLang="en-US" smtClean="0">
                <a:solidFill>
                  <a:schemeClr val="bg1"/>
                </a:solidFill>
              </a:rPr>
              <a:pPr fontAlgn="base">
                <a:spcBef>
                  <a:spcPct val="0"/>
                </a:spcBef>
                <a:spcAft>
                  <a:spcPct val="0"/>
                </a:spcAft>
              </a:pPr>
              <a:t>22</a:t>
            </a:fld>
            <a:endParaRPr lang="en-GB" altLang="en-US" smtClean="0">
              <a:solidFill>
                <a:schemeClr val="bg1"/>
              </a:solidFill>
            </a:endParaRPr>
          </a:p>
        </p:txBody>
      </p:sp>
      <p:sp>
        <p:nvSpPr>
          <p:cNvPr id="4" name="Title 3"/>
          <p:cNvSpPr>
            <a:spLocks noGrp="1"/>
          </p:cNvSpPr>
          <p:nvPr>
            <p:ph type="title"/>
          </p:nvPr>
        </p:nvSpPr>
        <p:spPr>
          <a:xfrm>
            <a:off x="1196975" y="195263"/>
            <a:ext cx="7283450" cy="720725"/>
          </a:xfrm>
          <a:solidFill>
            <a:schemeClr val="bg2">
              <a:lumMod val="75000"/>
            </a:schemeClr>
          </a:solidFill>
        </p:spPr>
        <p:txBody>
          <a:bodyPr/>
          <a:lstStyle/>
          <a:p>
            <a:pPr eaLnBrk="1" hangingPunct="1">
              <a:defRPr/>
            </a:pPr>
            <a:r>
              <a:rPr lang="en-GB" sz="2800" dirty="0">
                <a:solidFill>
                  <a:srgbClr val="C80F0F"/>
                </a:solidFill>
              </a:rPr>
              <a:t>IV. Policy scenarios: ‘High-income 2050’ </a:t>
            </a:r>
            <a:endParaRPr lang="en-US" sz="2600"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0"/>
          </p:nvPr>
        </p:nvSpPr>
        <p:spPr>
          <a:xfrm>
            <a:off x="334963" y="990600"/>
            <a:ext cx="8428037" cy="5551488"/>
          </a:xfrm>
        </p:spPr>
        <p:txBody>
          <a:bodyPr/>
          <a:lstStyle/>
          <a:p>
            <a:pPr marL="0" indent="0" eaLnBrk="1" hangingPunct="1">
              <a:buFont typeface="Wingdings 3" panose="05040102010807070707" pitchFamily="18" charset="2"/>
              <a:buNone/>
            </a:pPr>
            <a:r>
              <a:rPr lang="en-US" altLang="en-US" sz="2400" smtClean="0">
                <a:latin typeface="Arial" panose="020B0604020202020204" pitchFamily="34" charset="0"/>
                <a:ea typeface="MS PMincho"/>
                <a:cs typeface="Arial" panose="020B0604020202020204" pitchFamily="34" charset="0"/>
              </a:rPr>
              <a:t>. </a:t>
            </a:r>
          </a:p>
          <a:p>
            <a:pPr marL="274638" lvl="1" indent="0" algn="just" eaLnBrk="1" hangingPunct="1">
              <a:buFont typeface="Lucida Grande"/>
              <a:buNone/>
            </a:pPr>
            <a:endParaRPr lang="en-US" altLang="en-US" sz="2000" smtClean="0">
              <a:latin typeface="Gill Sans MT" panose="020B0502020104020203" pitchFamily="34" charset="0"/>
              <a:cs typeface="Arial" panose="020B0604020202020204" pitchFamily="34" charset="0"/>
            </a:endParaRPr>
          </a:p>
        </p:txBody>
      </p:sp>
      <p:sp>
        <p:nvSpPr>
          <p:cNvPr id="3277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13C64A0-A86D-4B35-A6B6-028ABAA16433}" type="slidenum">
              <a:rPr lang="en-GB" altLang="en-US" smtClean="0">
                <a:solidFill>
                  <a:schemeClr val="bg1"/>
                </a:solidFill>
              </a:rPr>
              <a:pPr fontAlgn="base">
                <a:spcBef>
                  <a:spcPct val="0"/>
                </a:spcBef>
                <a:spcAft>
                  <a:spcPct val="0"/>
                </a:spcAft>
              </a:pPr>
              <a:t>23</a:t>
            </a:fld>
            <a:endParaRPr lang="en-GB" altLang="en-US" smtClean="0">
              <a:solidFill>
                <a:schemeClr val="bg1"/>
              </a:solidFill>
            </a:endParaRPr>
          </a:p>
        </p:txBody>
      </p:sp>
      <p:sp>
        <p:nvSpPr>
          <p:cNvPr id="4" name="Title 3"/>
          <p:cNvSpPr>
            <a:spLocks noGrp="1"/>
          </p:cNvSpPr>
          <p:nvPr>
            <p:ph type="title"/>
          </p:nvPr>
        </p:nvSpPr>
        <p:spPr>
          <a:xfrm>
            <a:off x="1196975" y="195263"/>
            <a:ext cx="7283450" cy="490537"/>
          </a:xfrm>
          <a:solidFill>
            <a:schemeClr val="bg2">
              <a:lumMod val="75000"/>
            </a:schemeClr>
          </a:solidFill>
        </p:spPr>
        <p:txBody>
          <a:bodyPr/>
          <a:lstStyle/>
          <a:p>
            <a:pPr eaLnBrk="1" hangingPunct="1">
              <a:defRPr/>
            </a:pPr>
            <a:r>
              <a:rPr lang="en-GB" sz="2800" dirty="0">
                <a:solidFill>
                  <a:srgbClr val="C80F0F"/>
                </a:solidFill>
              </a:rPr>
              <a:t>IV. Policy scenarios: ‘High-income 2050’ </a:t>
            </a:r>
            <a:endParaRPr lang="en-US" sz="2600" dirty="0">
              <a:latin typeface="Arial" panose="020B0604020202020204" pitchFamily="34" charset="0"/>
              <a:cs typeface="Arial" panose="020B0604020202020204" pitchFamily="34" charset="0"/>
            </a:endParaRPr>
          </a:p>
        </p:txBody>
      </p:sp>
      <p:pic>
        <p:nvPicPr>
          <p:cNvPr id="327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15975"/>
            <a:ext cx="8458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38200"/>
            <a:ext cx="8686800" cy="5181600"/>
          </a:xfrm>
        </p:spPr>
        <p:txBody>
          <a:bodyPr/>
          <a:lstStyle/>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r>
              <a:rPr lang="en-US" sz="2000" b="1" dirty="0">
                <a:solidFill>
                  <a:prstClr val="black"/>
                </a:solidFill>
                <a:latin typeface="Arial" panose="020B0604020202020204" pitchFamily="34" charset="0"/>
                <a:ea typeface="+mn-ea"/>
                <a:cs typeface="Arial" panose="020B0604020202020204" pitchFamily="34" charset="0"/>
              </a:rPr>
              <a:t>Fiscal policies—health spending</a:t>
            </a:r>
          </a:p>
          <a:p>
            <a:pPr marL="360000" lvl="1" indent="-360000" eaLnBrk="1" fontAlgn="auto" hangingPunct="1">
              <a:lnSpc>
                <a:spcPct val="90000"/>
              </a:lnSpc>
              <a:spcBef>
                <a:spcPts val="0"/>
              </a:spcBef>
              <a:spcAft>
                <a:spcPts val="200"/>
              </a:spcAft>
              <a:buClr>
                <a:srgbClr val="A28E6A"/>
              </a:buClr>
              <a:buSzPct val="85000"/>
              <a:buFont typeface="Wingdings" panose="05000000000000000000" pitchFamily="2" charset="2"/>
              <a:buChar char="Ø"/>
              <a:defRPr/>
            </a:pPr>
            <a:endParaRPr lang="en-US" sz="2000" b="1" dirty="0">
              <a:solidFill>
                <a:prstClr val="black"/>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Human capital in health </a:t>
            </a:r>
            <a:r>
              <a:rPr lang="en-US" sz="2000" dirty="0">
                <a:solidFill>
                  <a:prstClr val="black"/>
                </a:solidFill>
                <a:latin typeface="Arial" panose="020B0604020202020204" pitchFamily="34" charset="0"/>
                <a:ea typeface="+mn-ea"/>
                <a:cs typeface="Arial" panose="020B0604020202020204" pitchFamily="34" charset="0"/>
              </a:rPr>
              <a:t>is driven by policies to continuously improve coverage by health services, to a large extent remaining public, on efficiency and equity grounds</a:t>
            </a:r>
          </a:p>
          <a:p>
            <a:pPr marL="274320" lvl="1" indent="-360000" eaLnBrk="1" fontAlgn="auto" hangingPunct="1">
              <a:lnSpc>
                <a:spcPct val="90000"/>
              </a:lnSpc>
              <a:spcBef>
                <a:spcPts val="12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Public health spending </a:t>
            </a:r>
            <a:r>
              <a:rPr lang="en-US" sz="2000" dirty="0">
                <a:solidFill>
                  <a:prstClr val="black"/>
                </a:solidFill>
                <a:latin typeface="Arial" panose="020B0604020202020204" pitchFamily="34" charset="0"/>
                <a:ea typeface="+mn-ea"/>
                <a:cs typeface="Arial" panose="020B0604020202020204" pitchFamily="34" charset="0"/>
              </a:rPr>
              <a:t>up from 2.8% of GDP in 2016 to 4.8% of GDP by 2050, reflecting rising health coverage and increasing costs per health worker (just below growth of economy-wide output per worker)</a:t>
            </a:r>
          </a:p>
          <a:p>
            <a:pPr marL="274320" lvl="1" indent="-360000" eaLnBrk="1" fontAlgn="auto" hangingPunct="1">
              <a:lnSpc>
                <a:spcPct val="90000"/>
              </a:lnSpc>
              <a:spcBef>
                <a:spcPts val="1200"/>
              </a:spcBef>
              <a:spcAft>
                <a:spcPts val="200"/>
              </a:spcAft>
              <a:buClr>
                <a:srgbClr val="A28E6A"/>
              </a:buClr>
              <a:buSzPct val="85000"/>
              <a:buFont typeface="Arial" pitchFamily="34" charset="0"/>
              <a:buChar char="•"/>
              <a:defRPr/>
            </a:pPr>
            <a:r>
              <a:rPr lang="en-US" sz="2000" dirty="0">
                <a:solidFill>
                  <a:prstClr val="black"/>
                </a:solidFill>
                <a:latin typeface="Arial" panose="020B0604020202020204" pitchFamily="34" charset="0"/>
                <a:ea typeface="+mn-ea"/>
                <a:cs typeface="Arial" panose="020B0604020202020204" pitchFamily="34" charset="0"/>
              </a:rPr>
              <a:t>Combination of the two rising trends means that public health spending keeps going up in percent of GDP</a:t>
            </a:r>
          </a:p>
          <a:p>
            <a:pPr marL="274320" lvl="1" indent="-360000" eaLnBrk="1" fontAlgn="auto" hangingPunct="1">
              <a:lnSpc>
                <a:spcPct val="90000"/>
              </a:lnSpc>
              <a:spcBef>
                <a:spcPts val="1200"/>
              </a:spcBef>
              <a:spcAft>
                <a:spcPts val="200"/>
              </a:spcAft>
              <a:buClr>
                <a:srgbClr val="A28E6A"/>
              </a:buClr>
              <a:buSzPct val="85000"/>
              <a:buFont typeface="Arial" pitchFamily="34" charset="0"/>
              <a:buChar char="•"/>
              <a:defRPr/>
            </a:pPr>
            <a:r>
              <a:rPr lang="en-US" sz="2000" dirty="0">
                <a:solidFill>
                  <a:prstClr val="black"/>
                </a:solidFill>
                <a:latin typeface="Arial" panose="020B0604020202020204" pitchFamily="34" charset="0"/>
                <a:ea typeface="+mn-ea"/>
                <a:cs typeface="Arial" panose="020B0604020202020204" pitchFamily="34" charset="0"/>
              </a:rPr>
              <a:t>Large increase in </a:t>
            </a:r>
            <a:r>
              <a:rPr lang="en-US" sz="2000" dirty="0">
                <a:solidFill>
                  <a:srgbClr val="0070C0"/>
                </a:solidFill>
                <a:latin typeface="Arial" panose="020B0604020202020204" pitchFamily="34" charset="0"/>
                <a:ea typeface="+mn-ea"/>
                <a:cs typeface="Arial" panose="020B0604020202020204" pitchFamily="34" charset="0"/>
              </a:rPr>
              <a:t>per capita spending in constant US$ </a:t>
            </a:r>
            <a:r>
              <a:rPr lang="en-US" sz="2000" dirty="0">
                <a:solidFill>
                  <a:prstClr val="black"/>
                </a:solidFill>
                <a:latin typeface="Arial" panose="020B0604020202020204" pitchFamily="34" charset="0"/>
                <a:ea typeface="+mn-ea"/>
                <a:cs typeface="Arial" panose="020B0604020202020204" pitchFamily="34" charset="0"/>
              </a:rPr>
              <a:t>(WHO norm)</a:t>
            </a:r>
          </a:p>
          <a:p>
            <a:pPr marL="274320" lvl="1" indent="-360000" eaLnBrk="1" fontAlgn="auto" hangingPunct="1">
              <a:lnSpc>
                <a:spcPct val="90000"/>
              </a:lnSpc>
              <a:spcBef>
                <a:spcPts val="1200"/>
              </a:spcBef>
              <a:spcAft>
                <a:spcPts val="200"/>
              </a:spcAft>
              <a:buClr>
                <a:srgbClr val="A28E6A"/>
              </a:buClr>
              <a:buSzPct val="85000"/>
              <a:buFont typeface="Arial" pitchFamily="34" charset="0"/>
              <a:buChar char="•"/>
              <a:defRPr/>
            </a:pPr>
            <a:r>
              <a:rPr lang="en-US" sz="2000" dirty="0">
                <a:solidFill>
                  <a:prstClr val="black"/>
                </a:solidFill>
                <a:latin typeface="Arial" panose="020B0604020202020204" pitchFamily="34" charset="0"/>
                <a:ea typeface="+mn-ea"/>
                <a:cs typeface="Arial" panose="020B0604020202020204" pitchFamily="34" charset="0"/>
              </a:rPr>
              <a:t>Projected path depends crucially on </a:t>
            </a:r>
            <a:r>
              <a:rPr lang="en-US" sz="2000" dirty="0">
                <a:solidFill>
                  <a:srgbClr val="0070C0"/>
                </a:solidFill>
                <a:latin typeface="Arial" panose="020B0604020202020204" pitchFamily="34" charset="0"/>
                <a:ea typeface="+mn-ea"/>
                <a:cs typeface="Arial" panose="020B0604020202020204" pitchFamily="34" charset="0"/>
              </a:rPr>
              <a:t>share of public provision: </a:t>
            </a:r>
            <a:r>
              <a:rPr lang="en-US" sz="2000" dirty="0">
                <a:solidFill>
                  <a:prstClr val="black"/>
                </a:solidFill>
                <a:latin typeface="Arial" panose="020B0604020202020204" pitchFamily="34" charset="0"/>
                <a:ea typeface="+mn-ea"/>
                <a:cs typeface="Arial" panose="020B0604020202020204" pitchFamily="34" charset="0"/>
              </a:rPr>
              <a:t>assumed to decline from 97% in 2016 to 70% by 2030 and stay at that level thereafter</a:t>
            </a:r>
          </a:p>
          <a:p>
            <a:pPr marL="274638" lvl="1" indent="0" algn="just" eaLnBrk="1" hangingPunct="1">
              <a:buFont typeface="Lucida Grande"/>
              <a:buNone/>
              <a:defRPr/>
            </a:pPr>
            <a:endParaRPr lang="en-US" altLang="en-US" sz="2000" dirty="0">
              <a:latin typeface="Gill Sans MT" pitchFamily="34" charset="0"/>
              <a:ea typeface="+mn-ea"/>
            </a:endParaRPr>
          </a:p>
        </p:txBody>
      </p:sp>
      <p:sp>
        <p:nvSpPr>
          <p:cNvPr id="3379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B80333DC-D434-4B83-80B1-23C1CE54ABD1}" type="slidenum">
              <a:rPr lang="en-GB" altLang="en-US" smtClean="0">
                <a:solidFill>
                  <a:schemeClr val="bg1"/>
                </a:solidFill>
              </a:rPr>
              <a:pPr fontAlgn="base">
                <a:spcBef>
                  <a:spcPct val="0"/>
                </a:spcBef>
                <a:spcAft>
                  <a:spcPct val="0"/>
                </a:spcAft>
              </a:pPr>
              <a:t>24</a:t>
            </a:fld>
            <a:endParaRPr lang="en-GB" altLang="en-US" smtClean="0">
              <a:solidFill>
                <a:schemeClr val="bg1"/>
              </a:solidFill>
            </a:endParaRPr>
          </a:p>
        </p:txBody>
      </p:sp>
      <p:sp>
        <p:nvSpPr>
          <p:cNvPr id="4" name="Title 3"/>
          <p:cNvSpPr>
            <a:spLocks noGrp="1"/>
          </p:cNvSpPr>
          <p:nvPr>
            <p:ph type="title"/>
          </p:nvPr>
        </p:nvSpPr>
        <p:spPr>
          <a:xfrm>
            <a:off x="1196975" y="195263"/>
            <a:ext cx="7283450" cy="414337"/>
          </a:xfrm>
          <a:solidFill>
            <a:schemeClr val="bg2">
              <a:lumMod val="75000"/>
            </a:schemeClr>
          </a:solidFill>
        </p:spPr>
        <p:txBody>
          <a:bodyPr/>
          <a:lstStyle/>
          <a:p>
            <a:pPr eaLnBrk="1" hangingPunct="1">
              <a:defRPr/>
            </a:pPr>
            <a:r>
              <a:rPr lang="en-GB" sz="2800" dirty="0">
                <a:solidFill>
                  <a:srgbClr val="C80F0F"/>
                </a:solidFill>
              </a:rPr>
              <a:t>IV. Policy scenarios: ‘High-income 2050’ </a:t>
            </a:r>
            <a:endParaRPr lang="en-US" sz="2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0"/>
          </p:nvPr>
        </p:nvSpPr>
        <p:spPr>
          <a:xfrm>
            <a:off x="304800" y="838200"/>
            <a:ext cx="8686800" cy="5603875"/>
          </a:xfrm>
        </p:spPr>
        <p:txBody>
          <a:bodyPr/>
          <a:lstStyle/>
          <a:p>
            <a:pPr marL="358775" lvl="1" indent="-358775" eaLnBrk="1" hangingPunct="1">
              <a:lnSpc>
                <a:spcPct val="90000"/>
              </a:lnSpc>
              <a:spcBef>
                <a:spcPts val="400"/>
              </a:spcBef>
              <a:spcAft>
                <a:spcPts val="200"/>
              </a:spcAft>
              <a:buClr>
                <a:srgbClr val="A28E6A"/>
              </a:buClr>
              <a:buSzPct val="85000"/>
              <a:buFont typeface="Arial" panose="020B0604020202020204" pitchFamily="34" charset="0"/>
              <a:buChar char="•"/>
            </a:pPr>
            <a:endParaRPr lang="en-US" altLang="en-US" sz="2400" smtClean="0">
              <a:solidFill>
                <a:srgbClr val="0070C0"/>
              </a:solidFill>
              <a:latin typeface="Arial" panose="020B0604020202020204" pitchFamily="34" charset="0"/>
              <a:cs typeface="Arial" panose="020B0604020202020204" pitchFamily="34" charset="0"/>
            </a:endParaRPr>
          </a:p>
          <a:p>
            <a:pPr marL="358775" lvl="1" indent="-358775" eaLnBrk="1" hangingPunct="1">
              <a:lnSpc>
                <a:spcPct val="90000"/>
              </a:lnSpc>
              <a:spcBef>
                <a:spcPts val="400"/>
              </a:spcBef>
              <a:spcAft>
                <a:spcPts val="200"/>
              </a:spcAft>
              <a:buClr>
                <a:srgbClr val="A28E6A"/>
              </a:buClr>
              <a:buSzPct val="85000"/>
              <a:buFont typeface="Arial" panose="020B0604020202020204" pitchFamily="34" charset="0"/>
              <a:buChar char="•"/>
            </a:pPr>
            <a:r>
              <a:rPr lang="en-US" altLang="en-US" sz="2400" smtClean="0">
                <a:solidFill>
                  <a:srgbClr val="0070C0"/>
                </a:solidFill>
                <a:latin typeface="Arial" panose="020B0604020202020204" pitchFamily="34" charset="0"/>
                <a:cs typeface="Arial" panose="020B0604020202020204" pitchFamily="34" charset="0"/>
              </a:rPr>
              <a:t>Growth of 11% py is </a:t>
            </a:r>
            <a:r>
              <a:rPr lang="en-US" altLang="en-US" sz="2400" smtClean="0">
                <a:solidFill>
                  <a:srgbClr val="000000"/>
                </a:solidFill>
                <a:latin typeface="Arial" panose="020B0604020202020204" pitchFamily="34" charset="0"/>
                <a:cs typeface="Arial" panose="020B0604020202020204" pitchFamily="34" charset="0"/>
              </a:rPr>
              <a:t>feasible albeit ambitious, with: stepped-up investment in HC &amp; public capital (incl. land); private savings mobilization; and sustained reliance on foreign borrowing on favorable terms</a:t>
            </a:r>
          </a:p>
          <a:p>
            <a:pPr marL="358775" lvl="1" indent="-358775" eaLnBrk="1" hangingPunct="1">
              <a:lnSpc>
                <a:spcPct val="90000"/>
              </a:lnSpc>
              <a:spcBef>
                <a:spcPts val="400"/>
              </a:spcBef>
              <a:spcAft>
                <a:spcPts val="200"/>
              </a:spcAft>
              <a:buClr>
                <a:srgbClr val="A28E6A"/>
              </a:buClr>
              <a:buSzPct val="85000"/>
              <a:buFont typeface="Arial" panose="020B0604020202020204" pitchFamily="34" charset="0"/>
              <a:buChar char="•"/>
            </a:pPr>
            <a:endParaRPr lang="en-US" altLang="en-US" sz="2400" smtClean="0">
              <a:solidFill>
                <a:srgbClr val="000000"/>
              </a:solidFill>
              <a:latin typeface="Arial" panose="020B0604020202020204" pitchFamily="34" charset="0"/>
              <a:cs typeface="Arial" panose="020B0604020202020204" pitchFamily="34" charset="0"/>
            </a:endParaRPr>
          </a:p>
          <a:p>
            <a:pPr marL="358775" lvl="1" indent="-358775" eaLnBrk="1" hangingPunct="1">
              <a:lnSpc>
                <a:spcPct val="90000"/>
              </a:lnSpc>
              <a:spcBef>
                <a:spcPts val="400"/>
              </a:spcBef>
              <a:spcAft>
                <a:spcPts val="200"/>
              </a:spcAft>
              <a:buClr>
                <a:srgbClr val="A28E6A"/>
              </a:buClr>
              <a:buSzPct val="85000"/>
              <a:buFont typeface="Arial" panose="020B0604020202020204" pitchFamily="34" charset="0"/>
              <a:buChar char="•"/>
            </a:pPr>
            <a:r>
              <a:rPr lang="en-US" altLang="en-US" sz="2400" smtClean="0">
                <a:solidFill>
                  <a:srgbClr val="000000"/>
                </a:solidFill>
                <a:latin typeface="Arial" panose="020B0604020202020204" pitchFamily="34" charset="0"/>
                <a:cs typeface="Arial" panose="020B0604020202020204" pitchFamily="34" charset="0"/>
              </a:rPr>
              <a:t>Sizable growth contributions from those factors would leave a realistic 2¼% to come from TFP, enabled by the trio ‘human, public capital and openness’</a:t>
            </a:r>
          </a:p>
          <a:p>
            <a:pPr marL="0" indent="0" eaLnBrk="1" hangingPunct="1">
              <a:buFont typeface="Wingdings 3" panose="05040102010807070707" pitchFamily="18" charset="2"/>
              <a:buNone/>
            </a:pPr>
            <a:endParaRPr lang="en-US" altLang="en-US" sz="2400" smtClean="0">
              <a:latin typeface="Arial" panose="020B0604020202020204" pitchFamily="34" charset="0"/>
              <a:ea typeface="MS PMincho"/>
              <a:cs typeface="Arial" panose="020B0604020202020204" pitchFamily="34" charset="0"/>
            </a:endParaRPr>
          </a:p>
        </p:txBody>
      </p:sp>
      <p:sp>
        <p:nvSpPr>
          <p:cNvPr id="3584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11F8F7F-2D45-49F4-B283-FF75F7B2A5D0}" type="slidenum">
              <a:rPr lang="en-GB" altLang="en-US" smtClean="0">
                <a:solidFill>
                  <a:schemeClr val="bg1"/>
                </a:solidFill>
              </a:rPr>
              <a:pPr fontAlgn="base">
                <a:spcBef>
                  <a:spcPct val="0"/>
                </a:spcBef>
                <a:spcAft>
                  <a:spcPct val="0"/>
                </a:spcAft>
              </a:pPr>
              <a:t>25</a:t>
            </a:fld>
            <a:endParaRPr lang="en-GB" altLang="en-US" smtClean="0">
              <a:solidFill>
                <a:schemeClr val="bg1"/>
              </a:solidFill>
            </a:endParaRPr>
          </a:p>
        </p:txBody>
      </p:sp>
      <p:sp>
        <p:nvSpPr>
          <p:cNvPr id="4" name="Title 3"/>
          <p:cNvSpPr>
            <a:spLocks noGrp="1"/>
          </p:cNvSpPr>
          <p:nvPr>
            <p:ph type="title"/>
          </p:nvPr>
        </p:nvSpPr>
        <p:spPr>
          <a:xfrm>
            <a:off x="1196975" y="195263"/>
            <a:ext cx="7283450" cy="642937"/>
          </a:xfrm>
          <a:solidFill>
            <a:schemeClr val="bg2">
              <a:lumMod val="75000"/>
            </a:schemeClr>
          </a:solidFill>
        </p:spPr>
        <p:txBody>
          <a:bodyPr/>
          <a:lstStyle/>
          <a:p>
            <a:pPr eaLnBrk="1" hangingPunct="1">
              <a:defRPr/>
            </a:pPr>
            <a:r>
              <a:rPr lang="en-GB" sz="2800" dirty="0">
                <a:solidFill>
                  <a:srgbClr val="C80F0F"/>
                </a:solidFill>
              </a:rPr>
              <a:t>V. D-DGE model for Rwanda: conclusion</a:t>
            </a:r>
            <a:endParaRPr lang="en-US" sz="2600"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38200"/>
            <a:ext cx="8686800" cy="5603875"/>
          </a:xfrm>
        </p:spPr>
        <p:txBody>
          <a:bodyPr/>
          <a:lstStyle/>
          <a:p>
            <a:pPr marL="360000" lvl="1" indent="-360000" eaLnBrk="1" fontAlgn="auto" hangingPunct="1">
              <a:lnSpc>
                <a:spcPct val="90000"/>
              </a:lnSpc>
              <a:spcBef>
                <a:spcPts val="400"/>
              </a:spcBef>
              <a:spcAft>
                <a:spcPts val="200"/>
              </a:spcAft>
              <a:buClr>
                <a:srgbClr val="A28E6A"/>
              </a:buClr>
              <a:buSzPct val="85000"/>
              <a:buFont typeface="Wingdings" panose="05000000000000000000" pitchFamily="2" charset="2"/>
              <a:buChar char="Ø"/>
              <a:defRPr/>
            </a:pPr>
            <a:r>
              <a:rPr lang="en-US" sz="2000" b="1" dirty="0">
                <a:solidFill>
                  <a:prstClr val="black"/>
                </a:solidFill>
                <a:latin typeface="Arial" panose="020B0604020202020204" pitchFamily="34" charset="0"/>
                <a:ea typeface="+mn-ea"/>
                <a:cs typeface="Arial" panose="020B0604020202020204" pitchFamily="34" charset="0"/>
              </a:rPr>
              <a:t>Returns on alternative policies</a:t>
            </a:r>
            <a:endParaRPr lang="en-US" sz="2000" dirty="0">
              <a:solidFill>
                <a:prstClr val="black"/>
              </a:solidFill>
              <a:latin typeface="Arial" panose="020B0604020202020204" pitchFamily="34" charset="0"/>
              <a:ea typeface="+mn-ea"/>
              <a:cs typeface="Arial" panose="020B0604020202020204" pitchFamily="34" charset="0"/>
            </a:endParaRP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education</a:t>
            </a:r>
            <a:r>
              <a:rPr lang="en-US" sz="2000" dirty="0">
                <a:solidFill>
                  <a:prstClr val="black"/>
                </a:solidFill>
                <a:latin typeface="Arial" panose="020B0604020202020204" pitchFamily="34" charset="0"/>
                <a:ea typeface="+mn-ea"/>
                <a:cs typeface="Arial" panose="020B0604020202020204" pitchFamily="34" charset="0"/>
              </a:rPr>
              <a:t>: gains in average schooling of EAP has high macro growth effect and highest rate of return on investment </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health: </a:t>
            </a:r>
            <a:r>
              <a:rPr lang="en-US" sz="2000" dirty="0">
                <a:solidFill>
                  <a:prstClr val="black"/>
                </a:solidFill>
                <a:latin typeface="Arial" panose="020B0604020202020204" pitchFamily="34" charset="0"/>
                <a:ea typeface="+mn-ea"/>
                <a:cs typeface="Arial" panose="020B0604020202020204" pitchFamily="34" charset="0"/>
              </a:rPr>
              <a:t>gains in health worker coverage and life expectancy has a bit lower returns, as life expectancy gains have been already substantial</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investment in public capital</a:t>
            </a:r>
            <a:r>
              <a:rPr lang="en-US" sz="2000" dirty="0">
                <a:solidFill>
                  <a:prstClr val="black"/>
                </a:solidFill>
                <a:latin typeface="Arial" panose="020B0604020202020204" pitchFamily="34" charset="0"/>
                <a:ea typeface="+mn-ea"/>
                <a:cs typeface="Arial" panose="020B0604020202020204" pitchFamily="34" charset="0"/>
              </a:rPr>
              <a:t> has high macro growth effect, and rates of return well above cost of borrowing; highest return: improving </a:t>
            </a:r>
            <a:r>
              <a:rPr lang="en-US" sz="2000" dirty="0">
                <a:solidFill>
                  <a:srgbClr val="0070C0"/>
                </a:solidFill>
                <a:latin typeface="Arial" panose="020B0604020202020204" pitchFamily="34" charset="0"/>
                <a:ea typeface="+mn-ea"/>
                <a:cs typeface="Arial" panose="020B0604020202020204" pitchFamily="34" charset="0"/>
              </a:rPr>
              <a:t>investment efficiency</a:t>
            </a:r>
          </a:p>
          <a:p>
            <a:pPr marL="274320" lvl="1" indent="-360000" eaLnBrk="1" fontAlgn="auto" hangingPunct="1">
              <a:lnSpc>
                <a:spcPct val="90000"/>
              </a:lnSpc>
              <a:spcBef>
                <a:spcPts val="4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savings</a:t>
            </a:r>
            <a:r>
              <a:rPr lang="en-US" sz="2000" dirty="0">
                <a:solidFill>
                  <a:prstClr val="black"/>
                </a:solidFill>
                <a:latin typeface="Arial" panose="020B0604020202020204" pitchFamily="34" charset="0"/>
                <a:ea typeface="+mn-ea"/>
                <a:cs typeface="Arial" panose="020B0604020202020204" pitchFamily="34" charset="0"/>
              </a:rPr>
              <a:t>: measures to encourage saving, improve financial intermediation and efficiency (reducing spread) have relatively low costs and high macro growth effect via private investment</a:t>
            </a:r>
          </a:p>
          <a:p>
            <a:pPr marL="274320" lvl="1" indent="-360000" eaLnBrk="1" fontAlgn="auto" hangingPunct="1">
              <a:lnSpc>
                <a:spcPct val="90000"/>
              </a:lnSpc>
              <a:spcBef>
                <a:spcPts val="600"/>
              </a:spcBef>
              <a:spcAft>
                <a:spcPts val="200"/>
              </a:spcAft>
              <a:buClr>
                <a:srgbClr val="A28E6A"/>
              </a:buClr>
              <a:buSzPct val="85000"/>
              <a:buFont typeface="Arial" pitchFamily="34" charset="0"/>
              <a:buChar char="•"/>
              <a:defRPr/>
            </a:pPr>
            <a:r>
              <a:rPr lang="en-US" sz="2000" dirty="0">
                <a:solidFill>
                  <a:srgbClr val="0070C0"/>
                </a:solidFill>
                <a:latin typeface="Arial" panose="020B0604020202020204" pitchFamily="34" charset="0"/>
                <a:ea typeface="+mn-ea"/>
                <a:cs typeface="Arial" panose="020B0604020202020204" pitchFamily="34" charset="0"/>
              </a:rPr>
              <a:t>openness: </a:t>
            </a:r>
            <a:r>
              <a:rPr lang="en-US" sz="2000" dirty="0">
                <a:solidFill>
                  <a:prstClr val="black"/>
                </a:solidFill>
                <a:latin typeface="Arial" panose="020B0604020202020204" pitchFamily="34" charset="0"/>
                <a:ea typeface="+mn-ea"/>
                <a:cs typeface="Arial" panose="020B0604020202020204" pitchFamily="34" charset="0"/>
              </a:rPr>
              <a:t>DFI/private inflows allow faster growth of capital (&amp; TFP gains), but trade-off with RER depreciation (&amp; associated </a:t>
            </a:r>
            <a:r>
              <a:rPr lang="en-US" sz="2000" dirty="0">
                <a:solidFill>
                  <a:srgbClr val="0070C0"/>
                </a:solidFill>
                <a:latin typeface="Arial" panose="020B0604020202020204" pitchFamily="34" charset="0"/>
                <a:ea typeface="+mn-ea"/>
                <a:cs typeface="Arial" panose="020B0604020202020204" pitchFamily="34" charset="0"/>
              </a:rPr>
              <a:t>TFP gains in </a:t>
            </a:r>
            <a:r>
              <a:rPr lang="en-US" sz="2000" dirty="0" err="1">
                <a:solidFill>
                  <a:srgbClr val="0070C0"/>
                </a:solidFill>
                <a:latin typeface="Arial" panose="020B0604020202020204" pitchFamily="34" charset="0"/>
                <a:ea typeface="+mn-ea"/>
                <a:cs typeface="Arial" panose="020B0604020202020204" pitchFamily="34" charset="0"/>
              </a:rPr>
              <a:t>tradables</a:t>
            </a:r>
            <a:r>
              <a:rPr lang="en-US" sz="2000" dirty="0">
                <a:solidFill>
                  <a:prstClr val="black"/>
                </a:solidFill>
                <a:latin typeface="Arial" panose="020B0604020202020204" pitchFamily="34" charset="0"/>
                <a:ea typeface="+mn-ea"/>
                <a:cs typeface="Arial" panose="020B0604020202020204" pitchFamily="34" charset="0"/>
              </a:rPr>
              <a:t>)</a:t>
            </a:r>
          </a:p>
          <a:p>
            <a:pPr marL="360000" lvl="1" indent="-360000" eaLnBrk="1" fontAlgn="auto" hangingPunct="1">
              <a:lnSpc>
                <a:spcPct val="90000"/>
              </a:lnSpc>
              <a:spcBef>
                <a:spcPts val="400"/>
              </a:spcBef>
              <a:spcAft>
                <a:spcPts val="200"/>
              </a:spcAft>
              <a:buClr>
                <a:srgbClr val="A28E6A"/>
              </a:buClr>
              <a:buSzPct val="85000"/>
              <a:buFont typeface="Arial" pitchFamily="34" charset="0"/>
              <a:buChar char="•"/>
              <a:defRPr/>
            </a:pPr>
            <a:endParaRPr lang="en-US" sz="2000" dirty="0">
              <a:solidFill>
                <a:prstClr val="black"/>
              </a:solidFill>
              <a:latin typeface="Arial" panose="020B0604020202020204" pitchFamily="34" charset="0"/>
              <a:ea typeface="+mn-ea"/>
              <a:cs typeface="Arial" panose="020B0604020202020204" pitchFamily="34" charset="0"/>
            </a:endParaRPr>
          </a:p>
          <a:p>
            <a:pPr marL="0" indent="0" eaLnBrk="1" hangingPunct="1">
              <a:buFont typeface="Wingdings 3" panose="05040102010807070707" pitchFamily="18" charset="2"/>
              <a:buNone/>
              <a:defRPr/>
            </a:pPr>
            <a:endParaRPr lang="en-US" sz="2400" dirty="0"/>
          </a:p>
        </p:txBody>
      </p:sp>
      <p:sp>
        <p:nvSpPr>
          <p:cNvPr id="368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527071E-1A66-4388-B2CD-7D0FCF271923}" type="slidenum">
              <a:rPr lang="en-GB" altLang="en-US" smtClean="0">
                <a:solidFill>
                  <a:schemeClr val="bg1"/>
                </a:solidFill>
              </a:rPr>
              <a:pPr fontAlgn="base">
                <a:spcBef>
                  <a:spcPct val="0"/>
                </a:spcBef>
                <a:spcAft>
                  <a:spcPct val="0"/>
                </a:spcAft>
              </a:pPr>
              <a:t>26</a:t>
            </a:fld>
            <a:endParaRPr lang="en-GB" altLang="en-US" smtClean="0">
              <a:solidFill>
                <a:schemeClr val="bg1"/>
              </a:solidFill>
            </a:endParaRPr>
          </a:p>
        </p:txBody>
      </p:sp>
      <p:sp>
        <p:nvSpPr>
          <p:cNvPr id="4" name="Title 3"/>
          <p:cNvSpPr>
            <a:spLocks noGrp="1"/>
          </p:cNvSpPr>
          <p:nvPr>
            <p:ph type="title"/>
          </p:nvPr>
        </p:nvSpPr>
        <p:spPr>
          <a:xfrm>
            <a:off x="1196975" y="195263"/>
            <a:ext cx="7283450" cy="414337"/>
          </a:xfrm>
          <a:solidFill>
            <a:schemeClr val="bg2">
              <a:lumMod val="75000"/>
            </a:schemeClr>
          </a:solidFill>
        </p:spPr>
        <p:txBody>
          <a:bodyPr/>
          <a:lstStyle/>
          <a:p>
            <a:pPr eaLnBrk="1" hangingPunct="1">
              <a:defRPr/>
            </a:pPr>
            <a:r>
              <a:rPr lang="en-GB" sz="3000" b="0" cap="all" dirty="0">
                <a:solidFill>
                  <a:srgbClr val="C80F0F"/>
                </a:solidFill>
                <a:latin typeface="Rockwell Condensed" panose="02060603050405020104"/>
                <a:cs typeface="+mj-cs"/>
              </a:rPr>
              <a:t>V. D-DGE model for Rwanda: conclusion</a:t>
            </a:r>
            <a:endParaRPr lang="en-US" sz="2600"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sz="quarter" idx="10"/>
          </p:nvPr>
        </p:nvSpPr>
        <p:spPr>
          <a:xfrm>
            <a:off x="304800" y="838200"/>
            <a:ext cx="8686800" cy="5603875"/>
          </a:xfrm>
        </p:spPr>
        <p:txBody>
          <a:bodyPr/>
          <a:lstStyle/>
          <a:p>
            <a:pPr marL="0" lvl="1" indent="0" eaLnBrk="1" hangingPunct="1">
              <a:spcBef>
                <a:spcPts val="400"/>
              </a:spcBef>
              <a:buSzTx/>
              <a:buFont typeface="Lucida Grande"/>
              <a:buNone/>
              <a:tabLst>
                <a:tab pos="2190750" algn="l"/>
              </a:tabLst>
            </a:pPr>
            <a:r>
              <a:rPr lang="en-US" altLang="en-US" sz="2000" smtClean="0">
                <a:solidFill>
                  <a:srgbClr val="C00000"/>
                </a:solidFill>
                <a:latin typeface="Arial" panose="020B0604020202020204" pitchFamily="34" charset="0"/>
                <a:cs typeface="Arial" panose="020B0604020202020204" pitchFamily="34" charset="0"/>
              </a:rPr>
              <a:t>Comprehensive tool to underpin long-term strategies</a:t>
            </a:r>
          </a:p>
          <a:p>
            <a:pPr marL="0" lvl="1" indent="0" eaLnBrk="1" hangingPunct="1">
              <a:buClr>
                <a:srgbClr val="0BD0D9"/>
              </a:buClr>
              <a:buFont typeface="Wingdings" panose="05000000000000000000" pitchFamily="2" charset="2"/>
              <a:buChar char="Ø"/>
              <a:tabLst>
                <a:tab pos="2190750" algn="l"/>
              </a:tabLst>
            </a:pPr>
            <a:r>
              <a:rPr lang="en-US" altLang="en-US" smtClean="0">
                <a:solidFill>
                  <a:schemeClr val="tx2"/>
                </a:solidFill>
                <a:latin typeface="Arial" panose="020B0604020202020204" pitchFamily="34" charset="0"/>
                <a:cs typeface="Arial" panose="020B0604020202020204" pitchFamily="34" charset="0"/>
              </a:rPr>
              <a:t>combining demography, human/physical capital with DGE, founded in theory</a:t>
            </a:r>
          </a:p>
          <a:p>
            <a:pPr marL="0" lvl="1" indent="0" eaLnBrk="1" hangingPunct="1">
              <a:spcBef>
                <a:spcPts val="1200"/>
              </a:spcBef>
              <a:buClr>
                <a:srgbClr val="0BD0D9"/>
              </a:buClr>
              <a:buFont typeface="Wingdings" panose="05000000000000000000" pitchFamily="2" charset="2"/>
              <a:buChar char="Ø"/>
              <a:tabLst>
                <a:tab pos="2190750" algn="l"/>
              </a:tabLst>
            </a:pPr>
            <a:r>
              <a:rPr lang="en-US" altLang="en-US" smtClean="0">
                <a:solidFill>
                  <a:schemeClr val="tx2"/>
                </a:solidFill>
                <a:latin typeface="Arial" panose="020B0604020202020204" pitchFamily="34" charset="0"/>
                <a:cs typeface="Arial" panose="020B0604020202020204" pitchFamily="34" charset="0"/>
              </a:rPr>
              <a:t>quantifying </a:t>
            </a:r>
            <a:r>
              <a:rPr lang="en-US" altLang="en-US" b="1" smtClean="0">
                <a:solidFill>
                  <a:schemeClr val="tx2"/>
                </a:solidFill>
                <a:latin typeface="Arial" panose="020B0604020202020204" pitchFamily="34" charset="0"/>
                <a:cs typeface="Arial" panose="020B0604020202020204" pitchFamily="34" charset="0"/>
              </a:rPr>
              <a:t>macro constraints </a:t>
            </a:r>
            <a:r>
              <a:rPr lang="en-US" altLang="en-US" smtClean="0">
                <a:solidFill>
                  <a:schemeClr val="tx2"/>
                </a:solidFill>
                <a:latin typeface="Arial" panose="020B0604020202020204" pitchFamily="34" charset="0"/>
                <a:cs typeface="Arial" panose="020B0604020202020204" pitchFamily="34" charset="0"/>
              </a:rPr>
              <a:t>and </a:t>
            </a:r>
            <a:r>
              <a:rPr lang="en-US" altLang="en-US" b="1" smtClean="0">
                <a:solidFill>
                  <a:schemeClr val="tx2"/>
                </a:solidFill>
                <a:latin typeface="Arial" panose="020B0604020202020204" pitchFamily="34" charset="0"/>
                <a:cs typeface="Arial" panose="020B0604020202020204" pitchFamily="34" charset="0"/>
              </a:rPr>
              <a:t>trade-offs</a:t>
            </a:r>
            <a:r>
              <a:rPr lang="en-US" altLang="en-US" smtClean="0">
                <a:solidFill>
                  <a:schemeClr val="tx2"/>
                </a:solidFill>
                <a:latin typeface="Arial" panose="020B0604020202020204" pitchFamily="34" charset="0"/>
                <a:cs typeface="Arial" panose="020B0604020202020204" pitchFamily="34" charset="0"/>
              </a:rPr>
              <a:t> between policies</a:t>
            </a:r>
          </a:p>
          <a:p>
            <a:pPr marL="0" lvl="1" indent="0" eaLnBrk="1" hangingPunct="1">
              <a:spcBef>
                <a:spcPct val="0"/>
              </a:spcBef>
              <a:buClr>
                <a:srgbClr val="0BD0D9"/>
              </a:buClr>
              <a:buFont typeface="Lucida Grande"/>
              <a:buNone/>
              <a:tabLst>
                <a:tab pos="2190750" algn="l"/>
              </a:tabLst>
            </a:pPr>
            <a:endParaRPr lang="en-US" altLang="en-US" sz="2000" smtClean="0">
              <a:solidFill>
                <a:srgbClr val="C00000"/>
              </a:solidFill>
              <a:latin typeface="Arial" panose="020B0604020202020204" pitchFamily="34" charset="0"/>
              <a:cs typeface="Arial" panose="020B0604020202020204" pitchFamily="34" charset="0"/>
            </a:endParaRPr>
          </a:p>
          <a:p>
            <a:pPr marL="0" lvl="1" indent="0" eaLnBrk="1" hangingPunct="1">
              <a:spcBef>
                <a:spcPct val="0"/>
              </a:spcBef>
              <a:buClr>
                <a:srgbClr val="0BD0D9"/>
              </a:buClr>
              <a:buFont typeface="Lucida Grande"/>
              <a:buNone/>
              <a:tabLst>
                <a:tab pos="2190750" algn="l"/>
              </a:tabLst>
            </a:pPr>
            <a:r>
              <a:rPr lang="en-US" altLang="en-US" sz="2000" smtClean="0">
                <a:solidFill>
                  <a:srgbClr val="C00000"/>
                </a:solidFill>
                <a:latin typeface="Arial" panose="020B0604020202020204" pitchFamily="34" charset="0"/>
                <a:cs typeface="Arial" panose="020B0604020202020204" pitchFamily="34" charset="0"/>
              </a:rPr>
              <a:t>Capturing part of social protection—human capital</a:t>
            </a:r>
          </a:p>
          <a:p>
            <a:pPr marL="0" lvl="1" indent="0" eaLnBrk="1" hangingPunct="1">
              <a:buClr>
                <a:srgbClr val="0BD0D9"/>
              </a:buClr>
              <a:buFont typeface="Wingdings" panose="05000000000000000000" pitchFamily="2" charset="2"/>
              <a:buChar char="Ø"/>
              <a:tabLst>
                <a:tab pos="2190750" algn="l"/>
              </a:tabLst>
            </a:pPr>
            <a:r>
              <a:rPr lang="en-US" altLang="en-US" smtClean="0">
                <a:solidFill>
                  <a:schemeClr val="tx2"/>
                </a:solidFill>
                <a:latin typeface="Arial" panose="020B0604020202020204" pitchFamily="34" charset="0"/>
                <a:cs typeface="Arial" panose="020B0604020202020204" pitchFamily="34" charset="0"/>
              </a:rPr>
              <a:t>assessing </a:t>
            </a:r>
            <a:r>
              <a:rPr lang="en-US" altLang="en-US" b="1" smtClean="0">
                <a:solidFill>
                  <a:schemeClr val="tx2"/>
                </a:solidFill>
                <a:latin typeface="Arial" panose="020B0604020202020204" pitchFamily="34" charset="0"/>
                <a:cs typeface="Arial" panose="020B0604020202020204" pitchFamily="34" charset="0"/>
              </a:rPr>
              <a:t>growth impact &amp; costs </a:t>
            </a:r>
            <a:r>
              <a:rPr lang="en-US" altLang="en-US" smtClean="0">
                <a:solidFill>
                  <a:schemeClr val="tx2"/>
                </a:solidFill>
                <a:latin typeface="Arial" panose="020B0604020202020204" pitchFamily="34" charset="0"/>
                <a:cs typeface="Arial" panose="020B0604020202020204" pitchFamily="34" charset="0"/>
              </a:rPr>
              <a:t>of access to education &amp; health services</a:t>
            </a:r>
          </a:p>
          <a:p>
            <a:pPr marL="0" lvl="1" indent="0" eaLnBrk="1" hangingPunct="1">
              <a:lnSpc>
                <a:spcPct val="110000"/>
              </a:lnSpc>
              <a:spcBef>
                <a:spcPts val="1200"/>
              </a:spcBef>
              <a:buClr>
                <a:srgbClr val="0BD0D9"/>
              </a:buClr>
              <a:buFont typeface="Wingdings" panose="05000000000000000000" pitchFamily="2" charset="2"/>
              <a:buChar char="Ø"/>
              <a:tabLst>
                <a:tab pos="2190750" algn="l"/>
              </a:tabLst>
            </a:pPr>
            <a:r>
              <a:rPr lang="en-US" altLang="en-US" b="1" smtClean="0">
                <a:solidFill>
                  <a:schemeClr val="tx2"/>
                </a:solidFill>
                <a:latin typeface="Arial" panose="020B0604020202020204" pitchFamily="34" charset="0"/>
                <a:cs typeface="Arial" panose="020B0604020202020204" pitchFamily="34" charset="0"/>
              </a:rPr>
              <a:t>‘produced’ human capital</a:t>
            </a:r>
            <a:r>
              <a:rPr lang="en-US" altLang="en-US" smtClean="0">
                <a:solidFill>
                  <a:schemeClr val="tx2"/>
                </a:solidFill>
                <a:latin typeface="Arial" panose="020B0604020202020204" pitchFamily="34" charset="0"/>
                <a:cs typeface="Arial" panose="020B0604020202020204" pitchFamily="34" charset="0"/>
              </a:rPr>
              <a:t> lifts output </a:t>
            </a:r>
            <a:r>
              <a:rPr lang="en-US" altLang="en-US" i="1" smtClean="0">
                <a:solidFill>
                  <a:schemeClr val="tx2"/>
                </a:solidFill>
                <a:latin typeface="Arial" panose="020B0604020202020204" pitchFamily="34" charset="0"/>
                <a:cs typeface="Arial" panose="020B0604020202020204" pitchFamily="34" charset="0"/>
              </a:rPr>
              <a:t>levels</a:t>
            </a:r>
            <a:r>
              <a:rPr lang="en-US" altLang="en-US" smtClean="0">
                <a:solidFill>
                  <a:schemeClr val="tx2"/>
                </a:solidFill>
                <a:latin typeface="Arial" panose="020B0604020202020204" pitchFamily="34" charset="0"/>
                <a:cs typeface="Arial" panose="020B0604020202020204" pitchFamily="34" charset="0"/>
              </a:rPr>
              <a:t>, but—with diminishing returns—not growth </a:t>
            </a:r>
            <a:r>
              <a:rPr lang="en-US" altLang="en-US" i="1" smtClean="0">
                <a:solidFill>
                  <a:schemeClr val="tx2"/>
                </a:solidFill>
                <a:latin typeface="Arial" panose="020B0604020202020204" pitchFamily="34" charset="0"/>
                <a:cs typeface="Arial" panose="020B0604020202020204" pitchFamily="34" charset="0"/>
              </a:rPr>
              <a:t>rates,</a:t>
            </a:r>
            <a:r>
              <a:rPr lang="en-US" altLang="en-US" smtClean="0">
                <a:solidFill>
                  <a:schemeClr val="tx2"/>
                </a:solidFill>
                <a:latin typeface="Arial" panose="020B0604020202020204" pitchFamily="34" charset="0"/>
                <a:cs typeface="Arial" panose="020B0604020202020204" pitchFamily="34" charset="0"/>
              </a:rPr>
              <a:t> but exogenous TFP growth is ‘marked up’ by HC investment</a:t>
            </a:r>
          </a:p>
          <a:p>
            <a:pPr marL="0" lvl="1" indent="0" eaLnBrk="1" hangingPunct="1">
              <a:spcBef>
                <a:spcPts val="1200"/>
              </a:spcBef>
              <a:buClr>
                <a:srgbClr val="0BD0D9"/>
              </a:buClr>
              <a:buFont typeface="Wingdings" panose="05000000000000000000" pitchFamily="2" charset="2"/>
              <a:buChar char="Ø"/>
              <a:tabLst>
                <a:tab pos="2190750" algn="l"/>
              </a:tabLst>
            </a:pPr>
            <a:r>
              <a:rPr lang="en-US" altLang="en-US" b="1" smtClean="0">
                <a:solidFill>
                  <a:schemeClr val="tx2"/>
                </a:solidFill>
                <a:latin typeface="Arial" panose="020B0604020202020204" pitchFamily="34" charset="0"/>
                <a:cs typeface="Arial" panose="020B0604020202020204" pitchFamily="34" charset="0"/>
              </a:rPr>
              <a:t>human capital</a:t>
            </a:r>
            <a:r>
              <a:rPr lang="en-US" altLang="en-US" smtClean="0">
                <a:solidFill>
                  <a:schemeClr val="tx2"/>
                </a:solidFill>
                <a:latin typeface="Arial" panose="020B0604020202020204" pitchFamily="34" charset="0"/>
                <a:cs typeface="Arial" panose="020B0604020202020204" pitchFamily="34" charset="0"/>
              </a:rPr>
              <a:t>—joint with public capital/innovation policies—</a:t>
            </a:r>
            <a:r>
              <a:rPr lang="en-US" altLang="en-US" b="1" smtClean="0">
                <a:solidFill>
                  <a:schemeClr val="tx2"/>
                </a:solidFill>
                <a:latin typeface="Arial" panose="020B0604020202020204" pitchFamily="34" charset="0"/>
                <a:cs typeface="Arial" panose="020B0604020202020204" pitchFamily="34" charset="0"/>
              </a:rPr>
              <a:t>likely fosters TFP</a:t>
            </a:r>
            <a:r>
              <a:rPr lang="en-US" altLang="en-US" smtClean="0">
                <a:solidFill>
                  <a:schemeClr val="tx2"/>
                </a:solidFill>
                <a:latin typeface="Arial" panose="020B0604020202020204" pitchFamily="34" charset="0"/>
                <a:cs typeface="Arial" panose="020B0604020202020204" pitchFamily="34" charset="0"/>
              </a:rPr>
              <a:t> </a:t>
            </a:r>
            <a:r>
              <a:rPr lang="en-US" altLang="en-US" u="sng" smtClean="0">
                <a:solidFill>
                  <a:schemeClr val="tx2"/>
                </a:solidFill>
                <a:latin typeface="Arial" panose="020B0604020202020204" pitchFamily="34" charset="0"/>
                <a:cs typeface="Arial" panose="020B0604020202020204" pitchFamily="34" charset="0"/>
              </a:rPr>
              <a:t>need for</a:t>
            </a:r>
            <a:r>
              <a:rPr lang="en-US" altLang="en-US" smtClean="0">
                <a:solidFill>
                  <a:schemeClr val="tx2"/>
                </a:solidFill>
                <a:latin typeface="Arial" panose="020B0604020202020204" pitchFamily="34" charset="0"/>
                <a:cs typeface="Arial" panose="020B0604020202020204" pitchFamily="34" charset="0"/>
              </a:rPr>
              <a:t> HC expertise to capture this complexity</a:t>
            </a:r>
          </a:p>
          <a:p>
            <a:pPr marL="0" lvl="1" indent="0" eaLnBrk="1" hangingPunct="1">
              <a:spcBef>
                <a:spcPct val="0"/>
              </a:spcBef>
              <a:buClr>
                <a:srgbClr val="0BD0D9"/>
              </a:buClr>
              <a:buFont typeface="Wingdings" panose="05000000000000000000" pitchFamily="2" charset="2"/>
              <a:buChar char="Ø"/>
              <a:tabLst>
                <a:tab pos="2190750" algn="l"/>
              </a:tabLst>
            </a:pPr>
            <a:endParaRPr lang="en-US" altLang="en-US" smtClean="0">
              <a:solidFill>
                <a:schemeClr val="tx2"/>
              </a:solidFill>
              <a:latin typeface="Arial" panose="020B0604020202020204" pitchFamily="34" charset="0"/>
              <a:cs typeface="Arial" panose="020B0604020202020204" pitchFamily="34" charset="0"/>
            </a:endParaRPr>
          </a:p>
          <a:p>
            <a:pPr marL="0" lvl="1" indent="0" eaLnBrk="1" hangingPunct="1">
              <a:spcBef>
                <a:spcPct val="0"/>
              </a:spcBef>
              <a:buClr>
                <a:srgbClr val="0BD0D9"/>
              </a:buClr>
              <a:buFont typeface="Lucida Grande"/>
              <a:buNone/>
              <a:tabLst>
                <a:tab pos="2190750" algn="l"/>
              </a:tabLst>
            </a:pPr>
            <a:r>
              <a:rPr lang="en-US" altLang="en-US" sz="2000" smtClean="0">
                <a:solidFill>
                  <a:srgbClr val="C00000"/>
                </a:solidFill>
                <a:latin typeface="Arial" panose="020B0604020202020204" pitchFamily="34" charset="0"/>
                <a:cs typeface="Arial" panose="020B0604020202020204" pitchFamily="34" charset="0"/>
              </a:rPr>
              <a:t>Capturing public capital-growth-debt sustainability </a:t>
            </a:r>
          </a:p>
          <a:p>
            <a:pPr marL="0" lvl="1" indent="0" eaLnBrk="1" hangingPunct="1">
              <a:lnSpc>
                <a:spcPct val="160000"/>
              </a:lnSpc>
              <a:spcBef>
                <a:spcPts val="600"/>
              </a:spcBef>
              <a:buClr>
                <a:srgbClr val="0BD0D9"/>
              </a:buClr>
              <a:buFont typeface="Wingdings" panose="05000000000000000000" pitchFamily="2" charset="2"/>
              <a:buChar char="Ø"/>
              <a:tabLst>
                <a:tab pos="2190750" algn="l"/>
              </a:tabLst>
            </a:pPr>
            <a:r>
              <a:rPr lang="en-US" altLang="en-US" smtClean="0">
                <a:solidFill>
                  <a:schemeClr val="tx2"/>
                </a:solidFill>
                <a:latin typeface="Arial" panose="020B0604020202020204" pitchFamily="34" charset="0"/>
                <a:cs typeface="Arial" panose="020B0604020202020204" pitchFamily="34" charset="0"/>
              </a:rPr>
              <a:t>assessing </a:t>
            </a:r>
            <a:r>
              <a:rPr lang="en-US" altLang="en-US" b="1" smtClean="0">
                <a:solidFill>
                  <a:schemeClr val="tx2"/>
                </a:solidFill>
                <a:latin typeface="Arial" panose="020B0604020202020204" pitchFamily="34" charset="0"/>
                <a:cs typeface="Arial" panose="020B0604020202020204" pitchFamily="34" charset="0"/>
              </a:rPr>
              <a:t>growth impact of public capital </a:t>
            </a:r>
            <a:r>
              <a:rPr lang="en-US" altLang="en-US" smtClean="0">
                <a:solidFill>
                  <a:schemeClr val="tx2"/>
                </a:solidFill>
                <a:latin typeface="Arial" panose="020B0604020202020204" pitchFamily="34" charset="0"/>
                <a:cs typeface="Arial" panose="020B0604020202020204" pitchFamily="34" charset="0"/>
              </a:rPr>
              <a:t>(</a:t>
            </a:r>
            <a:r>
              <a:rPr lang="en-US" altLang="en-US" b="1" i="1" smtClean="0">
                <a:solidFill>
                  <a:srgbClr val="C00000"/>
                </a:solidFill>
                <a:latin typeface="Arial" panose="020B0604020202020204" pitchFamily="34" charset="0"/>
                <a:cs typeface="Arial" panose="020B0604020202020204" pitchFamily="34" charset="0"/>
              </a:rPr>
              <a:t>χ</a:t>
            </a:r>
            <a:r>
              <a:rPr lang="en-US" altLang="en-US" smtClean="0">
                <a:solidFill>
                  <a:srgbClr val="0B5395"/>
                </a:solidFill>
                <a:latin typeface="Arial" panose="020B0604020202020204" pitchFamily="34" charset="0"/>
                <a:cs typeface="Arial" panose="020B0604020202020204" pitchFamily="34" charset="0"/>
              </a:rPr>
              <a:t> output-</a:t>
            </a:r>
            <a:r>
              <a:rPr lang="en-US" altLang="en-US" b="1" i="1" smtClean="0">
                <a:solidFill>
                  <a:srgbClr val="C00000"/>
                </a:solidFill>
                <a:latin typeface="Arial" panose="020B0604020202020204" pitchFamily="34" charset="0"/>
                <a:cs typeface="Arial" panose="020B0604020202020204" pitchFamily="34" charset="0"/>
              </a:rPr>
              <a:t>Kpu</a:t>
            </a:r>
            <a:r>
              <a:rPr lang="en-US" altLang="en-US" smtClean="0">
                <a:solidFill>
                  <a:srgbClr val="0B5395"/>
                </a:solidFill>
                <a:latin typeface="Arial" panose="020B0604020202020204" pitchFamily="34" charset="0"/>
                <a:cs typeface="Arial" panose="020B0604020202020204" pitchFamily="34" charset="0"/>
              </a:rPr>
              <a:t> elasticity,</a:t>
            </a:r>
            <a:r>
              <a:rPr lang="en-US" altLang="en-US" sz="1600" smtClean="0">
                <a:solidFill>
                  <a:srgbClr val="0B5395"/>
                </a:solidFill>
                <a:latin typeface="Arial" panose="020B0604020202020204" pitchFamily="34" charset="0"/>
                <a:cs typeface="Arial" panose="020B0604020202020204" pitchFamily="34" charset="0"/>
              </a:rPr>
              <a:t> 0.13</a:t>
            </a:r>
            <a:r>
              <a:rPr lang="en-US" altLang="en-US" smtClean="0">
                <a:solidFill>
                  <a:srgbClr val="0B5395"/>
                </a:solidFill>
                <a:latin typeface="Arial" panose="020B0604020202020204" pitchFamily="34" charset="0"/>
                <a:cs typeface="Arial" panose="020B0604020202020204" pitchFamily="34" charset="0"/>
              </a:rPr>
              <a:t>), complementary to private factors;  </a:t>
            </a:r>
            <a:r>
              <a:rPr lang="en-US" altLang="en-US" u="sng" smtClean="0">
                <a:solidFill>
                  <a:schemeClr val="tx2"/>
                </a:solidFill>
                <a:latin typeface="Arial" panose="020B0604020202020204" pitchFamily="34" charset="0"/>
                <a:cs typeface="Arial" panose="020B0604020202020204" pitchFamily="34" charset="0"/>
              </a:rPr>
              <a:t>need for</a:t>
            </a:r>
            <a:r>
              <a:rPr lang="en-US" altLang="en-US" smtClean="0">
                <a:solidFill>
                  <a:schemeClr val="tx2"/>
                </a:solidFill>
                <a:latin typeface="Arial" panose="020B0604020202020204" pitchFamily="34" charset="0"/>
                <a:cs typeface="Arial" panose="020B0604020202020204" pitchFamily="34" charset="0"/>
              </a:rPr>
              <a:t> project/sector CBA to assess </a:t>
            </a:r>
            <a:r>
              <a:rPr lang="en-US" altLang="en-US" b="1" i="1" smtClean="0">
                <a:solidFill>
                  <a:srgbClr val="C00000"/>
                </a:solidFill>
                <a:latin typeface="Arial" panose="020B0604020202020204" pitchFamily="34" charset="0"/>
                <a:cs typeface="Arial" panose="020B0604020202020204" pitchFamily="34" charset="0"/>
              </a:rPr>
              <a:t>χ</a:t>
            </a:r>
            <a:r>
              <a:rPr lang="en-US" altLang="en-US" smtClean="0">
                <a:solidFill>
                  <a:srgbClr val="0B5395"/>
                </a:solidFill>
                <a:latin typeface="Arial" panose="020B0604020202020204" pitchFamily="34" charset="0"/>
                <a:cs typeface="Arial" panose="020B0604020202020204" pitchFamily="34" charset="0"/>
              </a:rPr>
              <a:t> </a:t>
            </a:r>
          </a:p>
          <a:p>
            <a:pPr marL="0" lvl="1" indent="0" eaLnBrk="1" hangingPunct="1">
              <a:spcBef>
                <a:spcPts val="1200"/>
              </a:spcBef>
              <a:buClr>
                <a:srgbClr val="0BD0D9"/>
              </a:buClr>
              <a:buFont typeface="Wingdings" panose="05000000000000000000" pitchFamily="2" charset="2"/>
              <a:buChar char="Ø"/>
              <a:tabLst>
                <a:tab pos="2190750" algn="l"/>
              </a:tabLst>
            </a:pPr>
            <a:r>
              <a:rPr lang="en-US" altLang="en-US" smtClean="0">
                <a:solidFill>
                  <a:schemeClr val="tx2"/>
                </a:solidFill>
                <a:latin typeface="Arial" panose="020B0604020202020204" pitchFamily="34" charset="0"/>
                <a:cs typeface="Arial" panose="020B0604020202020204" pitchFamily="34" charset="0"/>
              </a:rPr>
              <a:t>DGE </a:t>
            </a:r>
            <a:r>
              <a:rPr lang="en-US" altLang="en-US" b="1" smtClean="0">
                <a:solidFill>
                  <a:schemeClr val="tx2"/>
                </a:solidFill>
                <a:latin typeface="Arial" panose="020B0604020202020204" pitchFamily="34" charset="0"/>
                <a:cs typeface="Arial" panose="020B0604020202020204" pitchFamily="34" charset="0"/>
              </a:rPr>
              <a:t>analyzes trade offs</a:t>
            </a:r>
            <a:r>
              <a:rPr lang="en-US" altLang="en-US" smtClean="0">
                <a:solidFill>
                  <a:schemeClr val="tx2"/>
                </a:solidFill>
                <a:latin typeface="Arial" panose="020B0604020202020204" pitchFamily="34" charset="0"/>
                <a:cs typeface="Arial" panose="020B0604020202020204" pitchFamily="34" charset="0"/>
              </a:rPr>
              <a:t>: ex. between </a:t>
            </a:r>
            <a:r>
              <a:rPr lang="el-GR" altLang="en-US" i="1" smtClean="0">
                <a:solidFill>
                  <a:srgbClr val="C00000"/>
                </a:solidFill>
                <a:latin typeface="Arial" panose="020B0604020202020204" pitchFamily="34" charset="0"/>
                <a:cs typeface="Arial" panose="020B0604020202020204" pitchFamily="34" charset="0"/>
              </a:rPr>
              <a:t>Δ</a:t>
            </a:r>
            <a:r>
              <a:rPr lang="en-US" altLang="en-US" i="1" smtClean="0">
                <a:solidFill>
                  <a:srgbClr val="C00000"/>
                </a:solidFill>
                <a:latin typeface="Arial" panose="020B0604020202020204" pitchFamily="34" charset="0"/>
                <a:cs typeface="Arial" panose="020B0604020202020204" pitchFamily="34" charset="0"/>
              </a:rPr>
              <a:t>Kpu</a:t>
            </a:r>
            <a:r>
              <a:rPr lang="en-US" altLang="en-US" i="1" smtClean="0">
                <a:solidFill>
                  <a:srgbClr val="0070C0"/>
                </a:solidFill>
                <a:latin typeface="Arial" panose="020B0604020202020204" pitchFamily="34" charset="0"/>
                <a:cs typeface="Arial" panose="020B0604020202020204" pitchFamily="34" charset="0"/>
              </a:rPr>
              <a:t>-</a:t>
            </a:r>
            <a:r>
              <a:rPr lang="en-US" altLang="en-US" smtClean="0">
                <a:solidFill>
                  <a:schemeClr val="tx2"/>
                </a:solidFill>
                <a:latin typeface="Arial" panose="020B0604020202020204" pitchFamily="34" charset="0"/>
                <a:cs typeface="Arial" panose="020B0604020202020204" pitchFamily="34" charset="0"/>
              </a:rPr>
              <a:t>enabled growth and debt</a:t>
            </a:r>
          </a:p>
          <a:p>
            <a:pPr marL="0" indent="0" eaLnBrk="1" hangingPunct="1">
              <a:buFont typeface="Wingdings 3" panose="05040102010807070707" pitchFamily="18" charset="2"/>
              <a:buNone/>
              <a:tabLst>
                <a:tab pos="2190750" algn="l"/>
              </a:tabLst>
            </a:pPr>
            <a:endParaRPr lang="en-US" altLang="en-US" sz="2000" smtClean="0">
              <a:latin typeface="Arial" panose="020B0604020202020204" pitchFamily="34" charset="0"/>
              <a:ea typeface="MS PMincho"/>
              <a:cs typeface="Arial" panose="020B0604020202020204" pitchFamily="34" charset="0"/>
            </a:endParaRPr>
          </a:p>
        </p:txBody>
      </p:sp>
      <p:sp>
        <p:nvSpPr>
          <p:cNvPr id="3789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0A6567F-2E13-47BA-90EE-D584C3437D11}" type="slidenum">
              <a:rPr lang="en-GB" altLang="en-US" smtClean="0">
                <a:solidFill>
                  <a:schemeClr val="bg1"/>
                </a:solidFill>
              </a:rPr>
              <a:pPr fontAlgn="base">
                <a:spcBef>
                  <a:spcPct val="0"/>
                </a:spcBef>
                <a:spcAft>
                  <a:spcPct val="0"/>
                </a:spcAft>
              </a:pPr>
              <a:t>27</a:t>
            </a:fld>
            <a:endParaRPr lang="en-GB" altLang="en-US" smtClean="0">
              <a:solidFill>
                <a:schemeClr val="bg1"/>
              </a:solidFill>
            </a:endParaRPr>
          </a:p>
        </p:txBody>
      </p:sp>
      <p:sp>
        <p:nvSpPr>
          <p:cNvPr id="4" name="Title 3"/>
          <p:cNvSpPr>
            <a:spLocks noGrp="1"/>
          </p:cNvSpPr>
          <p:nvPr>
            <p:ph type="title"/>
          </p:nvPr>
        </p:nvSpPr>
        <p:spPr>
          <a:xfrm>
            <a:off x="1196975" y="195263"/>
            <a:ext cx="7283450" cy="490537"/>
          </a:xfrm>
          <a:solidFill>
            <a:schemeClr val="bg2">
              <a:lumMod val="75000"/>
            </a:schemeClr>
          </a:solidFill>
        </p:spPr>
        <p:txBody>
          <a:bodyPr/>
          <a:lstStyle/>
          <a:p>
            <a:pPr algn="ctr" eaLnBrk="1" fontAlgn="auto" hangingPunct="1">
              <a:spcAft>
                <a:spcPts val="0"/>
              </a:spcAft>
              <a:defRPr/>
            </a:pPr>
            <a:r>
              <a:rPr lang="en-GB" sz="2800" dirty="0">
                <a:solidFill>
                  <a:srgbClr val="C80F0F"/>
                </a:solidFill>
              </a:rPr>
              <a:t>V. D-DGE model for Rwanda: conclusion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52600" y="1981200"/>
            <a:ext cx="5400675" cy="2376488"/>
          </a:xfrm>
        </p:spPr>
        <p:txBody>
          <a:bodyPr/>
          <a:lstStyle/>
          <a:p>
            <a:pPr eaLnBrk="1" hangingPunct="1">
              <a:defRPr/>
            </a:pPr>
            <a:r>
              <a:rPr lang="en-US" sz="6000" i="1" dirty="0">
                <a:solidFill>
                  <a:schemeClr val="accent2">
                    <a:lumMod val="75000"/>
                  </a:schemeClr>
                </a:solidFill>
              </a:rPr>
              <a:t>Thank You</a:t>
            </a: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341438"/>
            <a:ext cx="8135937" cy="4906962"/>
          </a:xfrm>
        </p:spPr>
        <p:txBody>
          <a:bodyPr/>
          <a:lstStyle/>
          <a:p>
            <a:pPr marL="182880" lvl="1" indent="0" eaLnBrk="1" hangingPunct="1">
              <a:lnSpc>
                <a:spcPct val="150000"/>
              </a:lnSpc>
              <a:buFont typeface="Lucida Grande"/>
              <a:buNone/>
              <a:defRPr/>
            </a:pPr>
            <a:r>
              <a:rPr lang="en-GB" sz="1400" dirty="0">
                <a:solidFill>
                  <a:srgbClr val="C00000"/>
                </a:solidFill>
                <a:latin typeface="Arial" pitchFamily="34" charset="0"/>
                <a:ea typeface="+mn-ea"/>
                <a:cs typeface="Arial" pitchFamily="34" charset="0"/>
              </a:rPr>
              <a:t>Combine demographic, human/public capital and debt dynamics in DGE model for long-term </a:t>
            </a:r>
            <a:r>
              <a:rPr lang="en-GB" sz="1600" dirty="0">
                <a:solidFill>
                  <a:srgbClr val="C00000"/>
                </a:solidFill>
                <a:latin typeface="Arial" pitchFamily="34" charset="0"/>
                <a:ea typeface="+mn-ea"/>
                <a:cs typeface="Arial" pitchFamily="34" charset="0"/>
              </a:rPr>
              <a:t>growth</a:t>
            </a:r>
            <a:r>
              <a:rPr lang="en-GB" sz="1400" dirty="0">
                <a:solidFill>
                  <a:srgbClr val="C00000"/>
                </a:solidFill>
                <a:latin typeface="Arial" pitchFamily="34" charset="0"/>
                <a:ea typeface="+mn-ea"/>
                <a:cs typeface="Arial" pitchFamily="34" charset="0"/>
              </a:rPr>
              <a:t> scenarios</a:t>
            </a:r>
          </a:p>
          <a:p>
            <a:pPr lvl="1" eaLnBrk="1" hangingPunct="1">
              <a:lnSpc>
                <a:spcPct val="150000"/>
              </a:lnSpc>
              <a:spcBef>
                <a:spcPts val="1800"/>
              </a:spcBef>
              <a:buFont typeface="Wingdings" pitchFamily="2" charset="2"/>
              <a:buChar char="§"/>
              <a:defRPr/>
            </a:pPr>
            <a:r>
              <a:rPr lang="en-GB" sz="1400" i="1" dirty="0">
                <a:solidFill>
                  <a:schemeClr val="tx1"/>
                </a:solidFill>
                <a:latin typeface="Arial" panose="020B0604020202020204" pitchFamily="34" charset="0"/>
                <a:ea typeface="+mn-ea"/>
                <a:cs typeface="Arial" panose="020B0604020202020204" pitchFamily="34" charset="0"/>
              </a:rPr>
              <a:t>Ground model in economic (growth) theory </a:t>
            </a:r>
            <a:r>
              <a:rPr lang="en-GB" sz="1400" u="sng" dirty="0">
                <a:solidFill>
                  <a:schemeClr val="tx1"/>
                </a:solidFill>
                <a:latin typeface="Arial" panose="020B0604020202020204" pitchFamily="34" charset="0"/>
                <a:ea typeface="+mn-ea"/>
                <a:cs typeface="Arial" panose="020B0604020202020204" pitchFamily="34" charset="0"/>
              </a:rPr>
              <a:t>and</a:t>
            </a:r>
            <a:r>
              <a:rPr lang="en-GB" sz="1400" dirty="0">
                <a:solidFill>
                  <a:schemeClr val="tx1"/>
                </a:solidFill>
                <a:latin typeface="Arial" panose="020B0604020202020204" pitchFamily="34" charset="0"/>
                <a:ea typeface="+mn-ea"/>
                <a:cs typeface="Arial" panose="020B0604020202020204" pitchFamily="34" charset="0"/>
              </a:rPr>
              <a:t> provide </a:t>
            </a:r>
            <a:r>
              <a:rPr lang="en-GB" sz="1400" i="1" dirty="0">
                <a:solidFill>
                  <a:schemeClr val="tx1"/>
                </a:solidFill>
                <a:latin typeface="Arial" panose="020B0604020202020204" pitchFamily="34" charset="0"/>
                <a:ea typeface="+mn-ea"/>
                <a:cs typeface="Arial" panose="020B0604020202020204" pitchFamily="34" charset="0"/>
              </a:rPr>
              <a:t>practical application </a:t>
            </a:r>
            <a:r>
              <a:rPr lang="en-GB" sz="1400" dirty="0">
                <a:solidFill>
                  <a:schemeClr val="tx1"/>
                </a:solidFill>
                <a:latin typeface="Arial" panose="020B0604020202020204" pitchFamily="34" charset="0"/>
                <a:ea typeface="+mn-ea"/>
                <a:cs typeface="Arial" panose="020B0604020202020204" pitchFamily="34" charset="0"/>
              </a:rPr>
              <a:t>to underpin LT strategies (linked to Rwanda databases, other projection tools)</a:t>
            </a:r>
          </a:p>
          <a:p>
            <a:pPr lvl="1" eaLnBrk="1" hangingPunct="1">
              <a:lnSpc>
                <a:spcPct val="150000"/>
              </a:lnSpc>
              <a:buFont typeface="Wingdings" pitchFamily="2" charset="2"/>
              <a:buChar char="§"/>
              <a:defRPr/>
            </a:pPr>
            <a:r>
              <a:rPr lang="en-GB" sz="1400" i="1" dirty="0">
                <a:solidFill>
                  <a:schemeClr val="tx1"/>
                </a:solidFill>
                <a:latin typeface="Arial" panose="020B0604020202020204" pitchFamily="34" charset="0"/>
                <a:ea typeface="+mn-ea"/>
                <a:cs typeface="Arial" panose="020B0604020202020204" pitchFamily="34" charset="0"/>
              </a:rPr>
              <a:t>Quantify</a:t>
            </a:r>
            <a:r>
              <a:rPr lang="en-GB" sz="1400" dirty="0">
                <a:solidFill>
                  <a:schemeClr val="tx1"/>
                </a:solidFill>
                <a:latin typeface="Arial" panose="020B0604020202020204" pitchFamily="34" charset="0"/>
                <a:ea typeface="+mn-ea"/>
                <a:cs typeface="Arial" panose="020B0604020202020204" pitchFamily="34" charset="0"/>
              </a:rPr>
              <a:t> </a:t>
            </a:r>
            <a:r>
              <a:rPr lang="en-GB" sz="1400" i="1" dirty="0">
                <a:solidFill>
                  <a:schemeClr val="tx1"/>
                </a:solidFill>
                <a:latin typeface="Arial" panose="020B0604020202020204" pitchFamily="34" charset="0"/>
                <a:ea typeface="+mn-ea"/>
                <a:cs typeface="Arial" panose="020B0604020202020204" pitchFamily="34" charset="0"/>
              </a:rPr>
              <a:t>growth contributions </a:t>
            </a:r>
            <a:r>
              <a:rPr lang="en-GB" sz="1400" dirty="0">
                <a:solidFill>
                  <a:schemeClr val="tx1"/>
                </a:solidFill>
                <a:latin typeface="Arial" panose="020B0604020202020204" pitchFamily="34" charset="0"/>
                <a:ea typeface="+mn-ea"/>
                <a:cs typeface="Arial" panose="020B0604020202020204" pitchFamily="34" charset="0"/>
              </a:rPr>
              <a:t>of factors: human capital </a:t>
            </a:r>
            <a:r>
              <a:rPr lang="en-GB" sz="1400" dirty="0">
                <a:solidFill>
                  <a:schemeClr val="tx2"/>
                </a:solidFill>
                <a:latin typeface="Arial" panose="020B0604020202020204" pitchFamily="34" charset="0"/>
                <a:ea typeface="+mn-ea"/>
                <a:cs typeface="Arial" panose="020B0604020202020204" pitchFamily="34" charset="0"/>
              </a:rPr>
              <a:t>(</a:t>
            </a:r>
            <a:r>
              <a:rPr lang="en-GB" sz="1400" b="1" i="1" dirty="0">
                <a:solidFill>
                  <a:srgbClr val="C00000"/>
                </a:solidFill>
                <a:latin typeface="Arial" panose="020B0604020202020204" pitchFamily="34" charset="0"/>
                <a:ea typeface="+mn-ea"/>
                <a:cs typeface="Arial" panose="020B0604020202020204" pitchFamily="34" charset="0"/>
              </a:rPr>
              <a:t>H</a:t>
            </a:r>
            <a:r>
              <a:rPr lang="en-GB" sz="1400" dirty="0">
                <a:solidFill>
                  <a:schemeClr val="tx2"/>
                </a:solidFill>
                <a:latin typeface="Arial" panose="020B0604020202020204" pitchFamily="34" charset="0"/>
                <a:ea typeface="+mn-ea"/>
                <a:cs typeface="Arial" panose="020B0604020202020204" pitchFamily="34" charset="0"/>
              </a:rPr>
              <a:t>), </a:t>
            </a:r>
            <a:r>
              <a:rPr lang="en-GB" sz="1400" dirty="0">
                <a:solidFill>
                  <a:schemeClr val="tx1"/>
                </a:solidFill>
                <a:latin typeface="Arial" panose="020B0604020202020204" pitchFamily="34" charset="0"/>
                <a:ea typeface="+mn-ea"/>
                <a:cs typeface="Arial" panose="020B0604020202020204" pitchFamily="34" charset="0"/>
              </a:rPr>
              <a:t>public (infrastructure) capital </a:t>
            </a:r>
            <a:r>
              <a:rPr lang="en-GB" sz="1400" dirty="0">
                <a:solidFill>
                  <a:schemeClr val="tx2"/>
                </a:solidFill>
                <a:latin typeface="Arial" panose="020B0604020202020204" pitchFamily="34" charset="0"/>
                <a:ea typeface="+mn-ea"/>
                <a:cs typeface="Arial" panose="020B0604020202020204" pitchFamily="34" charset="0"/>
              </a:rPr>
              <a:t>(</a:t>
            </a:r>
            <a:r>
              <a:rPr lang="en-GB" sz="1400" b="1" i="1" dirty="0" err="1">
                <a:solidFill>
                  <a:srgbClr val="C00000"/>
                </a:solidFill>
                <a:latin typeface="Arial" panose="020B0604020202020204" pitchFamily="34" charset="0"/>
                <a:ea typeface="+mn-ea"/>
                <a:cs typeface="Arial" panose="020B0604020202020204" pitchFamily="34" charset="0"/>
              </a:rPr>
              <a:t>Kpu</a:t>
            </a:r>
            <a:r>
              <a:rPr lang="en-GB" sz="1400" dirty="0">
                <a:solidFill>
                  <a:schemeClr val="tx2"/>
                </a:solidFill>
                <a:latin typeface="Arial" panose="020B0604020202020204" pitchFamily="34" charset="0"/>
                <a:ea typeface="+mn-ea"/>
                <a:cs typeface="Arial" panose="020B0604020202020204" pitchFamily="34" charset="0"/>
              </a:rPr>
              <a:t>), </a:t>
            </a:r>
            <a:r>
              <a:rPr lang="en-GB" sz="1400" dirty="0">
                <a:solidFill>
                  <a:schemeClr val="tx1"/>
                </a:solidFill>
                <a:latin typeface="Arial" panose="020B0604020202020204" pitchFamily="34" charset="0"/>
                <a:ea typeface="+mn-ea"/>
                <a:cs typeface="Arial" panose="020B0604020202020204" pitchFamily="34" charset="0"/>
              </a:rPr>
              <a:t>and traditional growth factors </a:t>
            </a:r>
            <a:r>
              <a:rPr lang="en-GB" sz="1400" dirty="0">
                <a:solidFill>
                  <a:schemeClr val="tx2"/>
                </a:solidFill>
                <a:latin typeface="Arial" panose="020B0604020202020204" pitchFamily="34" charset="0"/>
                <a:ea typeface="+mn-ea"/>
                <a:cs typeface="Arial" panose="020B0604020202020204" pitchFamily="34" charset="0"/>
              </a:rPr>
              <a:t>(</a:t>
            </a:r>
            <a:r>
              <a:rPr lang="en-GB" sz="1400" b="1" i="1" dirty="0">
                <a:solidFill>
                  <a:srgbClr val="C00000"/>
                </a:solidFill>
                <a:latin typeface="Arial" panose="020B0604020202020204" pitchFamily="34" charset="0"/>
                <a:ea typeface="+mn-ea"/>
                <a:cs typeface="Arial" panose="020B0604020202020204" pitchFamily="34" charset="0"/>
              </a:rPr>
              <a:t>K</a:t>
            </a:r>
            <a:r>
              <a:rPr lang="en-GB" sz="1400" i="1" dirty="0">
                <a:latin typeface="Arial" panose="020B0604020202020204" pitchFamily="34" charset="0"/>
                <a:ea typeface="+mn-ea"/>
                <a:cs typeface="Arial" panose="020B0604020202020204" pitchFamily="34" charset="0"/>
              </a:rPr>
              <a:t>,</a:t>
            </a:r>
            <a:r>
              <a:rPr lang="en-GB" sz="1400" b="1" i="1" dirty="0">
                <a:solidFill>
                  <a:srgbClr val="C00000"/>
                </a:solidFill>
                <a:latin typeface="Arial" panose="020B0604020202020204" pitchFamily="34" charset="0"/>
                <a:ea typeface="+mn-ea"/>
                <a:cs typeface="Arial" panose="020B0604020202020204" pitchFamily="34" charset="0"/>
              </a:rPr>
              <a:t> L</a:t>
            </a:r>
            <a:r>
              <a:rPr lang="en-GB" sz="1400" i="1" dirty="0">
                <a:latin typeface="Arial" panose="020B0604020202020204" pitchFamily="34" charset="0"/>
                <a:ea typeface="+mn-ea"/>
                <a:cs typeface="Arial" panose="020B0604020202020204" pitchFamily="34" charset="0"/>
              </a:rPr>
              <a:t>,</a:t>
            </a:r>
            <a:r>
              <a:rPr lang="en-GB" sz="1400" b="1" i="1" dirty="0">
                <a:solidFill>
                  <a:srgbClr val="C00000"/>
                </a:solidFill>
                <a:latin typeface="Arial" panose="020B0604020202020204" pitchFamily="34" charset="0"/>
                <a:ea typeface="+mn-ea"/>
                <a:cs typeface="Arial" panose="020B0604020202020204" pitchFamily="34" charset="0"/>
              </a:rPr>
              <a:t> La</a:t>
            </a:r>
            <a:r>
              <a:rPr lang="en-GB" sz="1400" i="1" dirty="0">
                <a:latin typeface="Arial" panose="020B0604020202020204" pitchFamily="34" charset="0"/>
                <a:ea typeface="+mn-ea"/>
                <a:cs typeface="Arial" panose="020B0604020202020204" pitchFamily="34" charset="0"/>
              </a:rPr>
              <a:t>,</a:t>
            </a:r>
            <a:r>
              <a:rPr lang="en-GB" sz="1400" b="1" i="1" dirty="0">
                <a:solidFill>
                  <a:srgbClr val="C00000"/>
                </a:solidFill>
                <a:latin typeface="Arial" panose="020B0604020202020204" pitchFamily="34" charset="0"/>
                <a:ea typeface="+mn-ea"/>
                <a:cs typeface="Arial" panose="020B0604020202020204" pitchFamily="34" charset="0"/>
              </a:rPr>
              <a:t> TFP</a:t>
            </a:r>
            <a:r>
              <a:rPr lang="en-GB" sz="1400" dirty="0">
                <a:solidFill>
                  <a:schemeClr val="tx2"/>
                </a:solidFill>
                <a:latin typeface="Arial" panose="020B0604020202020204" pitchFamily="34" charset="0"/>
                <a:ea typeface="+mn-ea"/>
                <a:cs typeface="Arial" panose="020B0604020202020204" pitchFamily="34" charset="0"/>
              </a:rPr>
              <a:t>)</a:t>
            </a:r>
          </a:p>
          <a:p>
            <a:pPr lvl="1" eaLnBrk="1" hangingPunct="1">
              <a:lnSpc>
                <a:spcPct val="150000"/>
              </a:lnSpc>
              <a:buFont typeface="Wingdings" pitchFamily="2" charset="2"/>
              <a:buChar char="§"/>
              <a:defRPr/>
            </a:pPr>
            <a:r>
              <a:rPr lang="en-GB" sz="1400" i="1" dirty="0">
                <a:solidFill>
                  <a:schemeClr val="tx1"/>
                </a:solidFill>
                <a:latin typeface="Arial" panose="020B0604020202020204" pitchFamily="34" charset="0"/>
                <a:ea typeface="+mn-ea"/>
                <a:cs typeface="Arial" panose="020B0604020202020204" pitchFamily="34" charset="0"/>
              </a:rPr>
              <a:t>Explore role of human/public capital ‘</a:t>
            </a:r>
            <a:r>
              <a:rPr lang="en-GB" sz="1400" dirty="0">
                <a:solidFill>
                  <a:schemeClr val="tx1"/>
                </a:solidFill>
                <a:latin typeface="Arial" panose="020B0604020202020204" pitchFamily="34" charset="0"/>
                <a:ea typeface="+mn-ea"/>
                <a:cs typeface="Arial" panose="020B0604020202020204" pitchFamily="34" charset="0"/>
              </a:rPr>
              <a:t>produced’ by government (endogenous growth features): can raise </a:t>
            </a:r>
            <a:r>
              <a:rPr lang="en-GB" sz="1400" i="1" dirty="0">
                <a:solidFill>
                  <a:schemeClr val="tx1"/>
                </a:solidFill>
                <a:latin typeface="Arial" panose="020B0604020202020204" pitchFamily="34" charset="0"/>
                <a:ea typeface="+mn-ea"/>
                <a:cs typeface="Arial" panose="020B0604020202020204" pitchFamily="34" charset="0"/>
              </a:rPr>
              <a:t>levels of output</a:t>
            </a:r>
            <a:r>
              <a:rPr lang="en-GB" sz="1400" dirty="0">
                <a:solidFill>
                  <a:schemeClr val="tx1"/>
                </a:solidFill>
                <a:latin typeface="Arial" panose="020B0604020202020204" pitchFamily="34" charset="0"/>
                <a:ea typeface="+mn-ea"/>
                <a:cs typeface="Arial" panose="020B0604020202020204" pitchFamily="34" charset="0"/>
              </a:rPr>
              <a:t>, even if not the steady-state </a:t>
            </a:r>
            <a:r>
              <a:rPr lang="en-GB" sz="1400" i="1" dirty="0">
                <a:solidFill>
                  <a:schemeClr val="tx1"/>
                </a:solidFill>
                <a:latin typeface="Arial" panose="020B0604020202020204" pitchFamily="34" charset="0"/>
                <a:ea typeface="+mn-ea"/>
                <a:cs typeface="Arial" panose="020B0604020202020204" pitchFamily="34" charset="0"/>
              </a:rPr>
              <a:t>growth rates </a:t>
            </a:r>
            <a:r>
              <a:rPr lang="en-GB" sz="1400" dirty="0">
                <a:solidFill>
                  <a:schemeClr val="tx1"/>
                </a:solidFill>
                <a:latin typeface="Arial" panose="020B0604020202020204" pitchFamily="34" charset="0"/>
                <a:ea typeface="+mn-ea"/>
                <a:cs typeface="Arial" panose="020B0604020202020204" pitchFamily="34" charset="0"/>
              </a:rPr>
              <a:t>(in practice: a sequence of shifting steady states)</a:t>
            </a:r>
            <a:endParaRPr lang="en-US" sz="1400" dirty="0">
              <a:solidFill>
                <a:schemeClr val="tx1"/>
              </a:solidFill>
              <a:latin typeface="Arial" panose="020B0604020202020204" pitchFamily="34" charset="0"/>
              <a:ea typeface="+mn-ea"/>
              <a:cs typeface="Arial" panose="020B0604020202020204" pitchFamily="34" charset="0"/>
            </a:endParaRPr>
          </a:p>
          <a:p>
            <a:pPr lvl="1" eaLnBrk="1" hangingPunct="1">
              <a:lnSpc>
                <a:spcPct val="150000"/>
              </a:lnSpc>
              <a:buFont typeface="Wingdings" pitchFamily="2" charset="2"/>
              <a:buChar char="§"/>
              <a:defRPr/>
            </a:pPr>
            <a:r>
              <a:rPr lang="en-GB" sz="1400" i="1" dirty="0">
                <a:solidFill>
                  <a:schemeClr val="tx1"/>
                </a:solidFill>
                <a:latin typeface="Arial" panose="020B0604020202020204" pitchFamily="34" charset="0"/>
                <a:ea typeface="+mn-ea"/>
                <a:cs typeface="Arial" panose="020B0604020202020204" pitchFamily="34" charset="0"/>
              </a:rPr>
              <a:t>Assess</a:t>
            </a:r>
            <a:r>
              <a:rPr lang="en-GB" sz="1400" dirty="0">
                <a:solidFill>
                  <a:schemeClr val="tx1"/>
                </a:solidFill>
                <a:latin typeface="Arial" panose="020B0604020202020204" pitchFamily="34" charset="0"/>
                <a:ea typeface="+mn-ea"/>
                <a:cs typeface="Arial" panose="020B0604020202020204" pitchFamily="34" charset="0"/>
              </a:rPr>
              <a:t> </a:t>
            </a:r>
            <a:r>
              <a:rPr lang="en-GB" sz="1400" i="1" dirty="0">
                <a:solidFill>
                  <a:schemeClr val="tx1"/>
                </a:solidFill>
                <a:latin typeface="Arial" panose="020B0604020202020204" pitchFamily="34" charset="0"/>
                <a:ea typeface="+mn-ea"/>
                <a:cs typeface="Arial" panose="020B0604020202020204" pitchFamily="34" charset="0"/>
              </a:rPr>
              <a:t>key macro constraints </a:t>
            </a:r>
            <a:r>
              <a:rPr lang="en-GB" sz="1400" dirty="0">
                <a:solidFill>
                  <a:schemeClr val="tx1"/>
                </a:solidFill>
                <a:latin typeface="Arial" panose="020B0604020202020204" pitchFamily="34" charset="0"/>
                <a:ea typeface="+mn-ea"/>
                <a:cs typeface="Arial" panose="020B0604020202020204" pitchFamily="34" charset="0"/>
              </a:rPr>
              <a:t>and impact of alternative policies on growth, budget cost, and trade-offs between policy objectives</a:t>
            </a:r>
          </a:p>
          <a:p>
            <a:pPr lvl="1" eaLnBrk="1" hangingPunct="1">
              <a:lnSpc>
                <a:spcPct val="150000"/>
              </a:lnSpc>
              <a:buFont typeface="Wingdings" pitchFamily="2" charset="2"/>
              <a:buChar char="§"/>
              <a:defRPr/>
            </a:pPr>
            <a:r>
              <a:rPr lang="en-GB" sz="1400" i="1" dirty="0">
                <a:solidFill>
                  <a:schemeClr val="tx1"/>
                </a:solidFill>
                <a:latin typeface="Arial" panose="020B0604020202020204" pitchFamily="34" charset="0"/>
                <a:ea typeface="+mn-ea"/>
                <a:cs typeface="Arial" panose="020B0604020202020204" pitchFamily="34" charset="0"/>
              </a:rPr>
              <a:t>Capture</a:t>
            </a:r>
            <a:r>
              <a:rPr lang="en-GB" sz="1400" dirty="0">
                <a:solidFill>
                  <a:schemeClr val="tx1"/>
                </a:solidFill>
                <a:latin typeface="Arial" panose="020B0604020202020204" pitchFamily="34" charset="0"/>
                <a:ea typeface="+mn-ea"/>
                <a:cs typeface="Arial" panose="020B0604020202020204" pitchFamily="34" charset="0"/>
              </a:rPr>
              <a:t> </a:t>
            </a:r>
            <a:r>
              <a:rPr lang="en-GB" sz="1400" i="1" dirty="0">
                <a:solidFill>
                  <a:schemeClr val="tx1"/>
                </a:solidFill>
                <a:latin typeface="Arial" panose="020B0604020202020204" pitchFamily="34" charset="0"/>
                <a:ea typeface="+mn-ea"/>
                <a:cs typeface="Arial" panose="020B0604020202020204" pitchFamily="34" charset="0"/>
              </a:rPr>
              <a:t>education and health</a:t>
            </a:r>
            <a:r>
              <a:rPr lang="en-GB" sz="1400" dirty="0">
                <a:solidFill>
                  <a:schemeClr val="tx1"/>
                </a:solidFill>
                <a:latin typeface="Arial" panose="020B0604020202020204" pitchFamily="34" charset="0"/>
                <a:ea typeface="+mn-ea"/>
                <a:cs typeface="Arial" panose="020B0604020202020204" pitchFamily="34" charset="0"/>
              </a:rPr>
              <a:t>: key to social protection schemes—enhance productivity &amp; growth, in addition to human well-being &amp; social </a:t>
            </a:r>
            <a:r>
              <a:rPr lang="en-GB" sz="1400" dirty="0" smtClean="0">
                <a:solidFill>
                  <a:schemeClr val="tx1"/>
                </a:solidFill>
                <a:latin typeface="Arial" panose="020B0604020202020204" pitchFamily="34" charset="0"/>
                <a:ea typeface="+mn-ea"/>
                <a:cs typeface="Arial" panose="020B0604020202020204" pitchFamily="34" charset="0"/>
              </a:rPr>
              <a:t>cohesion.</a:t>
            </a:r>
            <a:endParaRPr lang="en-GB" sz="1400" dirty="0">
              <a:solidFill>
                <a:schemeClr val="tx1"/>
              </a:solidFill>
              <a:latin typeface="Arial" panose="020B0604020202020204" pitchFamily="34" charset="0"/>
              <a:ea typeface="+mn-ea"/>
              <a:cs typeface="Arial" panose="020B0604020202020204" pitchFamily="34" charset="0"/>
            </a:endParaRPr>
          </a:p>
          <a:p>
            <a:pPr eaLnBrk="1" hangingPunct="1">
              <a:defRPr/>
            </a:pPr>
            <a:endParaRPr lang="en-US" sz="1050" dirty="0"/>
          </a:p>
        </p:txBody>
      </p:sp>
      <p:sp>
        <p:nvSpPr>
          <p:cNvPr id="921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3949CBA-8184-4EF3-984C-8EAA03DF688F}" type="slidenum">
              <a:rPr lang="en-GB" altLang="en-US" smtClean="0">
                <a:solidFill>
                  <a:schemeClr val="bg1"/>
                </a:solidFill>
              </a:rPr>
              <a:pPr fontAlgn="base">
                <a:spcBef>
                  <a:spcPct val="0"/>
                </a:spcBef>
                <a:spcAft>
                  <a:spcPct val="0"/>
                </a:spcAft>
              </a:pPr>
              <a:t>3</a:t>
            </a:fld>
            <a:endParaRPr lang="en-GB" altLang="en-US" smtClean="0">
              <a:solidFill>
                <a:schemeClr val="bg1"/>
              </a:solidFill>
            </a:endParaRPr>
          </a:p>
        </p:txBody>
      </p:sp>
      <p:sp>
        <p:nvSpPr>
          <p:cNvPr id="4" name="Title 3"/>
          <p:cNvSpPr>
            <a:spLocks noGrp="1"/>
          </p:cNvSpPr>
          <p:nvPr>
            <p:ph type="title"/>
          </p:nvPr>
        </p:nvSpPr>
        <p:spPr>
          <a:xfrm>
            <a:off x="1219200" y="228600"/>
            <a:ext cx="7283450" cy="720725"/>
          </a:xfrm>
          <a:solidFill>
            <a:schemeClr val="bg2">
              <a:lumMod val="75000"/>
            </a:schemeClr>
          </a:solidFill>
        </p:spPr>
        <p:txBody>
          <a:bodyPr/>
          <a:lstStyle/>
          <a:p>
            <a:pPr eaLnBrk="1" hangingPunct="1">
              <a:defRPr/>
            </a:pPr>
            <a:r>
              <a:rPr lang="en-GB" sz="2800" dirty="0">
                <a:solidFill>
                  <a:srgbClr val="C80F0F"/>
                </a:solidFill>
              </a:rPr>
              <a:t>I. Rationale/features</a:t>
            </a:r>
            <a:endParaRPr lang="en-US" sz="2800" dirty="0">
              <a:latin typeface="Arial" panose="020B0604020202020204" pitchFamily="34" charset="0"/>
              <a:cs typeface="Arial" panose="020B0604020202020204" pitchFamily="34" charset="0"/>
            </a:endParaRPr>
          </a:p>
        </p:txBody>
      </p:sp>
      <p:pic>
        <p:nvPicPr>
          <p:cNvPr id="9221" name="Content Placeholder 6"/>
          <p:cNvPicPr>
            <a:picLocks noGrp="1" noChangeAspect="1"/>
          </p:cNvPicPr>
          <p:nvPr/>
        </p:nvPicPr>
        <p:blipFill>
          <a:blip r:embed="rId3">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025525"/>
            <a:ext cx="8305800" cy="5416550"/>
          </a:xfrm>
        </p:spPr>
        <p:txBody>
          <a:bodyPr/>
          <a:lstStyle/>
          <a:p>
            <a:pPr marL="0" lvl="1" indent="0" eaLnBrk="1" hangingPunct="1">
              <a:buFont typeface="Lucida Grande"/>
              <a:buNone/>
              <a:defRPr/>
            </a:pPr>
            <a:r>
              <a:rPr lang="en-GB" b="1" dirty="0" smtClean="0">
                <a:solidFill>
                  <a:srgbClr val="C00000"/>
                </a:solidFill>
                <a:latin typeface="Arial" pitchFamily="34" charset="0"/>
                <a:ea typeface="+mn-ea"/>
                <a:cs typeface="Arial" pitchFamily="34" charset="0"/>
              </a:rPr>
              <a:t>Demographic module </a:t>
            </a:r>
            <a:r>
              <a:rPr lang="en-GB" b="1" i="1" dirty="0" smtClean="0">
                <a:solidFill>
                  <a:srgbClr val="C00000"/>
                </a:solidFill>
                <a:latin typeface="Arial" pitchFamily="34" charset="0"/>
                <a:ea typeface="+mn-ea"/>
                <a:cs typeface="Arial" pitchFamily="34" charset="0"/>
              </a:rPr>
              <a:t>D-</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projects population, age structure, participation rates, labor force </a:t>
            </a:r>
            <a:r>
              <a:rPr lang="en-US" b="1" i="1" dirty="0" smtClean="0">
                <a:solidFill>
                  <a:schemeClr val="tx1"/>
                </a:solidFill>
                <a:latin typeface="Arial" panose="020B0604020202020204" pitchFamily="34" charset="0"/>
                <a:ea typeface="+mn-ea"/>
                <a:cs typeface="Arial" panose="020B0604020202020204" pitchFamily="34" charset="0"/>
              </a:rPr>
              <a:t>L</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has simplified structure compared to “full” demographic models</a:t>
            </a:r>
          </a:p>
          <a:p>
            <a:pPr marL="0" lvl="1" indent="0" eaLnBrk="1" hangingPunct="1">
              <a:spcBef>
                <a:spcPts val="1200"/>
              </a:spcBef>
              <a:buClr>
                <a:schemeClr val="accent3"/>
              </a:buClr>
              <a:buFont typeface="Lucida Grande"/>
              <a:buNone/>
              <a:defRPr/>
            </a:pPr>
            <a:r>
              <a:rPr lang="en-GB" b="1" dirty="0" smtClean="0">
                <a:solidFill>
                  <a:srgbClr val="C00000"/>
                </a:solidFill>
                <a:latin typeface="Arial" pitchFamily="34" charset="0"/>
                <a:ea typeface="+mn-ea"/>
                <a:cs typeface="Arial" pitchFamily="34" charset="0"/>
              </a:rPr>
              <a:t>Education module—“producing” </a:t>
            </a:r>
            <a:r>
              <a:rPr lang="en-GB" b="1" i="1" dirty="0" smtClean="0">
                <a:solidFill>
                  <a:srgbClr val="C00000"/>
                </a:solidFill>
                <a:latin typeface="Arial" pitchFamily="34" charset="0"/>
                <a:ea typeface="+mn-ea"/>
                <a:cs typeface="Arial" pitchFamily="34" charset="0"/>
              </a:rPr>
              <a:t>Human education capital H</a:t>
            </a:r>
            <a:r>
              <a:rPr lang="en-GB" sz="1600" b="1" i="1" dirty="0" smtClean="0">
                <a:solidFill>
                  <a:srgbClr val="C00000"/>
                </a:solidFill>
                <a:latin typeface="Arial" pitchFamily="34" charset="0"/>
                <a:ea typeface="+mn-ea"/>
                <a:cs typeface="Arial" pitchFamily="34" charset="0"/>
              </a:rPr>
              <a:t>e</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links targets for education indicators to number of school years </a:t>
            </a:r>
            <a:r>
              <a:rPr lang="en-US" b="1" i="1" dirty="0" smtClean="0">
                <a:solidFill>
                  <a:schemeClr val="tx1"/>
                </a:solidFill>
                <a:latin typeface="Arial" panose="020B0604020202020204" pitchFamily="34" charset="0"/>
                <a:ea typeface="+mn-ea"/>
                <a:cs typeface="Arial" panose="020B0604020202020204" pitchFamily="34" charset="0"/>
              </a:rPr>
              <a:t>s </a:t>
            </a:r>
            <a:r>
              <a:rPr lang="en-US" dirty="0" smtClean="0">
                <a:solidFill>
                  <a:schemeClr val="tx1"/>
                </a:solidFill>
                <a:latin typeface="Arial" panose="020B0604020202020204" pitchFamily="34" charset="0"/>
                <a:ea typeface="+mn-ea"/>
                <a:cs typeface="Arial" panose="020B0604020202020204" pitchFamily="34" charset="0"/>
              </a:rPr>
              <a:t>produced and average education level of the work force</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links education level to education spending and to macro productivity</a:t>
            </a:r>
          </a:p>
          <a:p>
            <a:pPr marL="0" lvl="1" indent="0" eaLnBrk="1" hangingPunct="1">
              <a:spcBef>
                <a:spcPts val="1200"/>
              </a:spcBef>
              <a:buClr>
                <a:schemeClr val="accent3"/>
              </a:buClr>
              <a:buFont typeface="Lucida Grande"/>
              <a:buNone/>
              <a:defRPr/>
            </a:pPr>
            <a:r>
              <a:rPr lang="en-GB" b="1" dirty="0" smtClean="0">
                <a:solidFill>
                  <a:srgbClr val="C00000"/>
                </a:solidFill>
                <a:latin typeface="Arial" pitchFamily="34" charset="0"/>
                <a:ea typeface="+mn-ea"/>
                <a:cs typeface="Arial" pitchFamily="34" charset="0"/>
              </a:rPr>
              <a:t>Health module —“producing” </a:t>
            </a:r>
            <a:r>
              <a:rPr lang="en-GB" b="1" i="1" dirty="0" smtClean="0">
                <a:solidFill>
                  <a:srgbClr val="C00000"/>
                </a:solidFill>
                <a:latin typeface="Arial" pitchFamily="34" charset="0"/>
                <a:ea typeface="+mn-ea"/>
                <a:cs typeface="Arial" pitchFamily="34" charset="0"/>
              </a:rPr>
              <a:t>Human health capital  </a:t>
            </a:r>
            <a:r>
              <a:rPr lang="en-GB" b="1" i="1" dirty="0" err="1" smtClean="0">
                <a:solidFill>
                  <a:srgbClr val="C00000"/>
                </a:solidFill>
                <a:latin typeface="Arial" pitchFamily="34" charset="0"/>
                <a:ea typeface="+mn-ea"/>
                <a:cs typeface="Arial" pitchFamily="34" charset="0"/>
              </a:rPr>
              <a:t>H</a:t>
            </a:r>
            <a:r>
              <a:rPr lang="en-GB" sz="1600" b="1" i="1" dirty="0" err="1" smtClean="0">
                <a:solidFill>
                  <a:srgbClr val="C00000"/>
                </a:solidFill>
                <a:latin typeface="Arial" pitchFamily="34" charset="0"/>
                <a:ea typeface="+mn-ea"/>
                <a:cs typeface="Arial" pitchFamily="34" charset="0"/>
              </a:rPr>
              <a:t>h</a:t>
            </a:r>
            <a:endParaRPr lang="en-GB" sz="1600" b="1" i="1" dirty="0" smtClean="0">
              <a:solidFill>
                <a:srgbClr val="C00000"/>
              </a:solidFill>
              <a:latin typeface="Arial" pitchFamily="34" charset="0"/>
              <a:ea typeface="+mn-ea"/>
              <a:cs typeface="Arial" pitchFamily="34" charset="0"/>
            </a:endParaRP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links targets for health coverage to life expectancy </a:t>
            </a:r>
            <a:r>
              <a:rPr lang="en-US" b="1" i="1" dirty="0" smtClean="0">
                <a:solidFill>
                  <a:schemeClr val="tx1"/>
                </a:solidFill>
                <a:latin typeface="Arial" panose="020B0604020202020204" pitchFamily="34" charset="0"/>
                <a:ea typeface="+mn-ea"/>
                <a:cs typeface="Arial" panose="020B0604020202020204" pitchFamily="34" charset="0"/>
              </a:rPr>
              <a:t>le </a:t>
            </a:r>
            <a:r>
              <a:rPr lang="en-US" dirty="0" smtClean="0">
                <a:solidFill>
                  <a:schemeClr val="tx1"/>
                </a:solidFill>
                <a:latin typeface="Arial" panose="020B0604020202020204" pitchFamily="34" charset="0"/>
                <a:ea typeface="+mn-ea"/>
                <a:cs typeface="Arial" panose="020B0604020202020204" pitchFamily="34" charset="0"/>
              </a:rPr>
              <a:t>of work force</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links health outcome to health spending and to macro productivity</a:t>
            </a:r>
          </a:p>
          <a:p>
            <a:pPr marL="0" lvl="1" indent="0" eaLnBrk="1" hangingPunct="1">
              <a:spcBef>
                <a:spcPts val="1200"/>
              </a:spcBef>
              <a:buClr>
                <a:schemeClr val="accent3"/>
              </a:buClr>
              <a:buFont typeface="Lucida Grande"/>
              <a:buNone/>
              <a:defRPr/>
            </a:pPr>
            <a:r>
              <a:rPr lang="en-GB" b="1" dirty="0" smtClean="0">
                <a:solidFill>
                  <a:srgbClr val="C00000"/>
                </a:solidFill>
                <a:latin typeface="Arial" pitchFamily="34" charset="0"/>
                <a:ea typeface="+mn-ea"/>
                <a:cs typeface="Arial" pitchFamily="34" charset="0"/>
              </a:rPr>
              <a:t>Economic block:  </a:t>
            </a:r>
            <a:r>
              <a:rPr lang="en-GB" b="1" i="1" dirty="0" smtClean="0">
                <a:solidFill>
                  <a:srgbClr val="C00000"/>
                </a:solidFill>
                <a:latin typeface="Arial" pitchFamily="34" charset="0"/>
                <a:ea typeface="+mn-ea"/>
                <a:cs typeface="Arial" pitchFamily="34" charset="0"/>
              </a:rPr>
              <a:t>DGE</a:t>
            </a:r>
            <a:r>
              <a:rPr lang="en-GB" b="1" dirty="0" smtClean="0">
                <a:solidFill>
                  <a:srgbClr val="C00000"/>
                </a:solidFill>
                <a:latin typeface="Arial" pitchFamily="34" charset="0"/>
                <a:ea typeface="+mn-ea"/>
                <a:cs typeface="Arial" pitchFamily="34" charset="0"/>
              </a:rPr>
              <a:t> </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links growth, public investment </a:t>
            </a:r>
            <a:r>
              <a:rPr lang="en-US" b="1" i="1" dirty="0" err="1" smtClean="0">
                <a:solidFill>
                  <a:schemeClr val="tx1"/>
                </a:solidFill>
                <a:latin typeface="Arial" panose="020B0604020202020204" pitchFamily="34" charset="0"/>
                <a:ea typeface="+mn-ea"/>
                <a:cs typeface="Arial" panose="020B0604020202020204" pitchFamily="34" charset="0"/>
              </a:rPr>
              <a:t>K</a:t>
            </a:r>
            <a:r>
              <a:rPr lang="en-US" sz="1600" b="1" i="1" dirty="0" err="1" smtClean="0">
                <a:solidFill>
                  <a:schemeClr val="tx1"/>
                </a:solidFill>
                <a:latin typeface="Arial" panose="020B0604020202020204" pitchFamily="34" charset="0"/>
                <a:ea typeface="+mn-ea"/>
                <a:cs typeface="Arial" panose="020B0604020202020204" pitchFamily="34" charset="0"/>
              </a:rPr>
              <a:t>pu</a:t>
            </a:r>
            <a:r>
              <a:rPr lang="en-US" dirty="0" smtClean="0">
                <a:solidFill>
                  <a:schemeClr val="tx1"/>
                </a:solidFill>
                <a:latin typeface="Arial" panose="020B0604020202020204" pitchFamily="34" charset="0"/>
                <a:ea typeface="+mn-ea"/>
                <a:cs typeface="Arial" panose="020B0604020202020204" pitchFamily="34" charset="0"/>
              </a:rPr>
              <a:t>, debt sustainability </a:t>
            </a:r>
            <a:r>
              <a:rPr lang="en-US" sz="1600" dirty="0" smtClean="0">
                <a:solidFill>
                  <a:schemeClr val="tx1"/>
                </a:solidFill>
                <a:latin typeface="Arial" panose="020B0604020202020204" pitchFamily="34" charset="0"/>
                <a:ea typeface="+mn-ea"/>
                <a:cs typeface="Arial" panose="020B0604020202020204" pitchFamily="34" charset="0"/>
              </a:rPr>
              <a:t>(post-HIPC scaling-up)</a:t>
            </a:r>
          </a:p>
          <a:p>
            <a:pPr lvl="1" eaLnBrk="1" hangingPunct="1">
              <a:buClr>
                <a:schemeClr val="accent3"/>
              </a:buClr>
              <a:buFont typeface="Wingdings" panose="05000000000000000000" pitchFamily="2" charset="2"/>
              <a:buChar char="Ø"/>
              <a:defRPr/>
            </a:pPr>
            <a:r>
              <a:rPr lang="en-US" dirty="0" smtClean="0">
                <a:solidFill>
                  <a:schemeClr val="tx1"/>
                </a:solidFill>
                <a:latin typeface="Arial" panose="020B0604020202020204" pitchFamily="34" charset="0"/>
                <a:ea typeface="+mn-ea"/>
                <a:cs typeface="Arial" panose="020B0604020202020204" pitchFamily="34" charset="0"/>
              </a:rPr>
              <a:t>macro production function, consumption, investment, capital inflows, </a:t>
            </a:r>
            <a:r>
              <a:rPr lang="en-GB" dirty="0" smtClean="0">
                <a:solidFill>
                  <a:schemeClr val="tx1"/>
                </a:solidFill>
                <a:latin typeface="Arial" pitchFamily="34" charset="0"/>
                <a:ea typeface="+mn-ea"/>
                <a:cs typeface="Arial" pitchFamily="34" charset="0"/>
              </a:rPr>
              <a:t>debt, reflecting </a:t>
            </a:r>
            <a:r>
              <a:rPr lang="en-GB" dirty="0" err="1" smtClean="0">
                <a:solidFill>
                  <a:schemeClr val="tx1"/>
                </a:solidFill>
                <a:latin typeface="Arial" pitchFamily="34" charset="0"/>
                <a:ea typeface="+mn-ea"/>
                <a:cs typeface="Arial" pitchFamily="34" charset="0"/>
              </a:rPr>
              <a:t>behavior</a:t>
            </a:r>
            <a:r>
              <a:rPr lang="en-GB" dirty="0" smtClean="0">
                <a:solidFill>
                  <a:schemeClr val="tx1"/>
                </a:solidFill>
                <a:latin typeface="Arial" pitchFamily="34" charset="0"/>
                <a:ea typeface="+mn-ea"/>
                <a:cs typeface="Arial" pitchFamily="34" charset="0"/>
              </a:rPr>
              <a:t>, relative prices (real interest rate, real exchange rate)</a:t>
            </a:r>
          </a:p>
          <a:p>
            <a:pPr eaLnBrk="1" hangingPunct="1">
              <a:defRPr/>
            </a:pPr>
            <a:endParaRPr lang="en-US" sz="1000" dirty="0"/>
          </a:p>
        </p:txBody>
      </p:sp>
      <p:sp>
        <p:nvSpPr>
          <p:cNvPr id="1024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3CAA7CC-EA1C-440C-BD90-ABCC59A006E1}" type="slidenum">
              <a:rPr lang="en-GB" altLang="en-US" smtClean="0">
                <a:solidFill>
                  <a:schemeClr val="bg1"/>
                </a:solidFill>
              </a:rPr>
              <a:pPr fontAlgn="base">
                <a:spcBef>
                  <a:spcPct val="0"/>
                </a:spcBef>
                <a:spcAft>
                  <a:spcPct val="0"/>
                </a:spcAft>
              </a:pPr>
              <a:t>4</a:t>
            </a:fld>
            <a:endParaRPr lang="en-GB" altLang="en-US" smtClean="0">
              <a:solidFill>
                <a:schemeClr val="bg1"/>
              </a:solidFill>
            </a:endParaRPr>
          </a:p>
        </p:txBody>
      </p:sp>
      <p:sp>
        <p:nvSpPr>
          <p:cNvPr id="4" name="Title 3"/>
          <p:cNvSpPr>
            <a:spLocks noGrp="1"/>
          </p:cNvSpPr>
          <p:nvPr>
            <p:ph type="title"/>
          </p:nvPr>
        </p:nvSpPr>
        <p:spPr>
          <a:xfrm>
            <a:off x="1320800" y="304800"/>
            <a:ext cx="7283450" cy="720725"/>
          </a:xfrm>
          <a:solidFill>
            <a:schemeClr val="bg2">
              <a:lumMod val="75000"/>
            </a:schemeClr>
          </a:solidFill>
        </p:spPr>
        <p:txBody>
          <a:bodyPr/>
          <a:lstStyle/>
          <a:p>
            <a:pPr eaLnBrk="1" hangingPunct="1">
              <a:defRPr/>
            </a:pPr>
            <a:r>
              <a:rPr lang="en-GB" sz="2800" dirty="0">
                <a:solidFill>
                  <a:srgbClr val="C80F0F"/>
                </a:solidFill>
              </a:rPr>
              <a:t>II. Model blocks</a:t>
            </a:r>
            <a:br>
              <a:rPr lang="en-GB" sz="2800" dirty="0">
                <a:solidFill>
                  <a:srgbClr val="C80F0F"/>
                </a:solidFill>
              </a:rPr>
            </a:br>
            <a:endParaRPr lang="en-US" sz="2800" dirty="0"/>
          </a:p>
        </p:txBody>
      </p:sp>
      <p:pic>
        <p:nvPicPr>
          <p:cNvPr id="10245" name="Picture 2" descr="C:\Users\akouwenaar\Documents\aa Local Docs\MyWorkingDocs\AK files\Rwa\MINECOFIN policy docs\Logo_Mineco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Content Placeholder 6"/>
          <p:cNvPicPr>
            <a:picLocks noGrp="1" noChangeAspect="1"/>
          </p:cNvPicPr>
          <p:nvPr/>
        </p:nvPicPr>
        <p:blipFill>
          <a:blip r:embed="rId4">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0"/>
          </p:nvPr>
        </p:nvSpPr>
        <p:spPr>
          <a:xfrm>
            <a:off x="468313" y="1025525"/>
            <a:ext cx="8135937" cy="5070475"/>
          </a:xfrm>
        </p:spPr>
        <p:txBody>
          <a:bodyPr/>
          <a:lstStyle/>
          <a:p>
            <a:pPr lvl="1" eaLnBrk="1" hangingPunct="1">
              <a:lnSpc>
                <a:spcPct val="150000"/>
              </a:lnSpc>
              <a:spcBef>
                <a:spcPts val="1200"/>
              </a:spcBef>
              <a:buFont typeface="Lucida Grande"/>
              <a:buNone/>
            </a:pPr>
            <a:endParaRPr lang="en-GB" altLang="en-US" sz="1600" b="1" i="1" smtClean="0">
              <a:solidFill>
                <a:srgbClr val="C00000"/>
              </a:solidFill>
              <a:latin typeface="Arial" panose="020B0604020202020204" pitchFamily="34" charset="0"/>
              <a:cs typeface="Arial" panose="020B0604020202020204" pitchFamily="34" charset="0"/>
            </a:endParaRPr>
          </a:p>
          <a:p>
            <a:pPr lvl="1" eaLnBrk="1" hangingPunct="1">
              <a:lnSpc>
                <a:spcPct val="150000"/>
              </a:lnSpc>
              <a:spcBef>
                <a:spcPts val="1200"/>
              </a:spcBef>
              <a:buFont typeface="Lucida Grande"/>
              <a:buNone/>
            </a:pPr>
            <a:endParaRPr lang="en-GB" altLang="en-US" sz="1600" b="1" i="1" smtClean="0">
              <a:solidFill>
                <a:srgbClr val="C00000"/>
              </a:solidFill>
              <a:latin typeface="Arial" panose="020B0604020202020204" pitchFamily="34" charset="0"/>
              <a:cs typeface="Arial" panose="020B0604020202020204" pitchFamily="34" charset="0"/>
            </a:endParaRPr>
          </a:p>
          <a:p>
            <a:pPr lvl="1" eaLnBrk="1" hangingPunct="1">
              <a:lnSpc>
                <a:spcPct val="150000"/>
              </a:lnSpc>
              <a:spcBef>
                <a:spcPts val="1200"/>
              </a:spcBef>
              <a:buFont typeface="Lucida Grande"/>
              <a:buNone/>
            </a:pPr>
            <a:endParaRPr lang="en-GB" altLang="en-US" sz="1600" b="1" i="1" smtClean="0">
              <a:solidFill>
                <a:srgbClr val="C00000"/>
              </a:solidFill>
              <a:latin typeface="Arial" panose="020B0604020202020204" pitchFamily="34" charset="0"/>
              <a:cs typeface="Arial" panose="020B0604020202020204" pitchFamily="34" charset="0"/>
            </a:endParaRPr>
          </a:p>
          <a:p>
            <a:pPr lvl="1" eaLnBrk="1" hangingPunct="1">
              <a:lnSpc>
                <a:spcPct val="150000"/>
              </a:lnSpc>
              <a:spcBef>
                <a:spcPts val="1200"/>
              </a:spcBef>
              <a:buFont typeface="Lucida Grande"/>
              <a:buNone/>
            </a:pPr>
            <a:endParaRPr lang="en-GB" altLang="en-US" sz="1600" b="1" i="1" smtClean="0">
              <a:solidFill>
                <a:srgbClr val="C00000"/>
              </a:solidFill>
              <a:latin typeface="Arial" panose="020B0604020202020204" pitchFamily="34" charset="0"/>
              <a:cs typeface="Arial" panose="020B0604020202020204" pitchFamily="34" charset="0"/>
            </a:endParaRPr>
          </a:p>
          <a:p>
            <a:pPr lvl="1" eaLnBrk="1" hangingPunct="1">
              <a:lnSpc>
                <a:spcPct val="150000"/>
              </a:lnSpc>
              <a:spcBef>
                <a:spcPts val="1200"/>
              </a:spcBef>
              <a:buFont typeface="Lucida Grande"/>
              <a:buNone/>
            </a:pPr>
            <a:endParaRPr lang="en-GB" altLang="en-US" sz="1600" b="1" i="1" smtClean="0">
              <a:solidFill>
                <a:srgbClr val="C00000"/>
              </a:solidFill>
              <a:latin typeface="Arial" panose="020B0604020202020204" pitchFamily="34" charset="0"/>
              <a:cs typeface="Arial" panose="020B0604020202020204" pitchFamily="34" charset="0"/>
            </a:endParaRPr>
          </a:p>
          <a:p>
            <a:pPr lvl="1" eaLnBrk="1" hangingPunct="1">
              <a:lnSpc>
                <a:spcPct val="150000"/>
              </a:lnSpc>
              <a:spcBef>
                <a:spcPts val="1200"/>
              </a:spcBef>
              <a:buFont typeface="Lucida Grande"/>
              <a:buNone/>
            </a:pPr>
            <a:r>
              <a:rPr lang="en-GB" altLang="en-US" sz="1600" b="1" i="1" smtClean="0">
                <a:solidFill>
                  <a:srgbClr val="C00000"/>
                </a:solidFill>
                <a:latin typeface="Arial" panose="020B0604020202020204" pitchFamily="34" charset="0"/>
                <a:cs typeface="Arial" panose="020B0604020202020204" pitchFamily="34" charset="0"/>
              </a:rPr>
              <a:t>     </a:t>
            </a:r>
          </a:p>
          <a:p>
            <a:pPr lvl="1" eaLnBrk="1" hangingPunct="1">
              <a:lnSpc>
                <a:spcPct val="150000"/>
              </a:lnSpc>
              <a:spcBef>
                <a:spcPts val="1200"/>
              </a:spcBef>
              <a:buFont typeface="Lucida Grande"/>
              <a:buNone/>
            </a:pPr>
            <a:r>
              <a:rPr lang="en-GB" altLang="en-US" sz="1400" b="1" i="1" smtClean="0">
                <a:solidFill>
                  <a:srgbClr val="C00000"/>
                </a:solidFill>
                <a:latin typeface="Arial" panose="020B0604020202020204" pitchFamily="34" charset="0"/>
                <a:cs typeface="Arial" panose="020B0604020202020204" pitchFamily="34" charset="0"/>
              </a:rPr>
              <a:t>     </a:t>
            </a:r>
          </a:p>
          <a:p>
            <a:pPr lvl="1" eaLnBrk="1" hangingPunct="1">
              <a:lnSpc>
                <a:spcPct val="150000"/>
              </a:lnSpc>
              <a:spcBef>
                <a:spcPts val="1200"/>
              </a:spcBef>
              <a:buFont typeface="Lucida Grande"/>
              <a:buNone/>
            </a:pPr>
            <a:r>
              <a:rPr lang="en-GB" altLang="en-US" sz="1400" b="1" i="1" smtClean="0">
                <a:solidFill>
                  <a:srgbClr val="C00000"/>
                </a:solidFill>
                <a:latin typeface="Arial" panose="020B0604020202020204" pitchFamily="34" charset="0"/>
                <a:cs typeface="Arial" panose="020B0604020202020204" pitchFamily="34" charset="0"/>
              </a:rPr>
              <a:t>       Y</a:t>
            </a:r>
            <a:r>
              <a:rPr lang="en-GB" altLang="en-US" sz="1400" b="1" smtClean="0">
                <a:solidFill>
                  <a:srgbClr val="C00000"/>
                </a:solidFill>
                <a:latin typeface="Arial" panose="020B0604020202020204" pitchFamily="34" charset="0"/>
                <a:cs typeface="Arial" panose="020B0604020202020204" pitchFamily="34" charset="0"/>
              </a:rPr>
              <a:t>    </a:t>
            </a:r>
            <a:r>
              <a:rPr lang="en-GB" altLang="en-US" sz="1400" smtClean="0">
                <a:solidFill>
                  <a:schemeClr val="tx1"/>
                </a:solidFill>
                <a:latin typeface="Arial" panose="020B0604020202020204" pitchFamily="34" charset="0"/>
                <a:cs typeface="Arial" panose="020B0604020202020204" pitchFamily="34" charset="0"/>
              </a:rPr>
              <a:t>sector value added excluding government (treated separately)</a:t>
            </a:r>
            <a:r>
              <a:rPr lang="en-US" altLang="en-US" sz="1400" smtClean="0">
                <a:solidFill>
                  <a:schemeClr val="tx1"/>
                </a:solidFill>
                <a:latin typeface="Arial" panose="020B0604020202020204" pitchFamily="34" charset="0"/>
                <a:cs typeface="Arial" panose="020B0604020202020204" pitchFamily="34" charset="0"/>
              </a:rPr>
              <a:t> </a:t>
            </a:r>
          </a:p>
          <a:p>
            <a:pPr lvl="1" eaLnBrk="1" hangingPunct="1">
              <a:lnSpc>
                <a:spcPct val="150000"/>
              </a:lnSpc>
              <a:buFont typeface="Lucida Grande"/>
              <a:buNone/>
            </a:pPr>
            <a:r>
              <a:rPr lang="en-US" altLang="en-US" sz="1400" smtClean="0">
                <a:latin typeface="Arial" panose="020B0604020202020204" pitchFamily="34" charset="0"/>
                <a:cs typeface="Arial" panose="020B0604020202020204" pitchFamily="34" charset="0"/>
              </a:rPr>
              <a:t>	</a:t>
            </a:r>
            <a:r>
              <a:rPr lang="en-US" altLang="en-US" sz="1400" b="1" i="1" smtClean="0">
                <a:solidFill>
                  <a:srgbClr val="C00000"/>
                </a:solidFill>
                <a:latin typeface="Arial" panose="020B0604020202020204" pitchFamily="34" charset="0"/>
                <a:cs typeface="Arial" panose="020B0604020202020204" pitchFamily="34" charset="0"/>
              </a:rPr>
              <a:t> L    </a:t>
            </a:r>
            <a:r>
              <a:rPr lang="en-US" altLang="en-US" sz="1400" smtClean="0">
                <a:solidFill>
                  <a:schemeClr val="tx1"/>
                </a:solidFill>
                <a:latin typeface="Arial" panose="020B0604020202020204" pitchFamily="34" charset="0"/>
                <a:cs typeface="Arial" panose="020B0604020202020204" pitchFamily="34" charset="0"/>
              </a:rPr>
              <a:t>labor force excl. govt workers</a:t>
            </a:r>
            <a:r>
              <a:rPr lang="en-US" altLang="en-US" sz="1400" b="1" smtClean="0">
                <a:solidFill>
                  <a:schemeClr val="tx1"/>
                </a:solidFill>
                <a:latin typeface="Arial" panose="020B0604020202020204" pitchFamily="34" charset="0"/>
                <a:cs typeface="Arial" panose="020B0604020202020204" pitchFamily="34" charset="0"/>
              </a:rPr>
              <a:t> </a:t>
            </a:r>
            <a:r>
              <a:rPr lang="en-US" altLang="en-US" sz="1400" smtClean="0">
                <a:solidFill>
                  <a:srgbClr val="0B5395"/>
                </a:solidFill>
                <a:latin typeface="Arial" panose="020B0604020202020204" pitchFamily="34" charset="0"/>
                <a:cs typeface="Arial" panose="020B0604020202020204" pitchFamily="34" charset="0"/>
              </a:rPr>
              <a:t>(</a:t>
            </a:r>
            <a:r>
              <a:rPr lang="en-US" altLang="en-US" sz="1400" b="1" i="1" smtClean="0">
                <a:solidFill>
                  <a:srgbClr val="C00000"/>
                </a:solidFill>
                <a:latin typeface="Arial" panose="020B0604020202020204" pitchFamily="34" charset="0"/>
                <a:cs typeface="Arial" panose="020B0604020202020204" pitchFamily="34" charset="0"/>
              </a:rPr>
              <a:t>LG</a:t>
            </a:r>
            <a:r>
              <a:rPr lang="en-US" altLang="en-US" sz="1200" b="1" i="1" smtClean="0">
                <a:solidFill>
                  <a:srgbClr val="C00000"/>
                </a:solidFill>
                <a:latin typeface="Arial" panose="020B0604020202020204" pitchFamily="34" charset="0"/>
                <a:cs typeface="Arial" panose="020B0604020202020204" pitchFamily="34" charset="0"/>
              </a:rPr>
              <a:t>e</a:t>
            </a:r>
            <a:r>
              <a:rPr lang="en-US" altLang="en-US" sz="1400" i="1" smtClean="0">
                <a:latin typeface="Arial" panose="020B0604020202020204" pitchFamily="34" charset="0"/>
                <a:cs typeface="Arial" panose="020B0604020202020204" pitchFamily="34" charset="0"/>
              </a:rPr>
              <a:t>,</a:t>
            </a:r>
            <a:r>
              <a:rPr lang="en-US" altLang="en-US" sz="1400" b="1" i="1" smtClean="0">
                <a:solidFill>
                  <a:srgbClr val="C00000"/>
                </a:solidFill>
                <a:latin typeface="Arial" panose="020B0604020202020204" pitchFamily="34" charset="0"/>
                <a:cs typeface="Arial" panose="020B0604020202020204" pitchFamily="34" charset="0"/>
              </a:rPr>
              <a:t> LG</a:t>
            </a:r>
            <a:r>
              <a:rPr lang="en-US" altLang="en-US" sz="1200" b="1" i="1" smtClean="0">
                <a:solidFill>
                  <a:srgbClr val="C00000"/>
                </a:solidFill>
                <a:latin typeface="Arial" panose="020B0604020202020204" pitchFamily="34" charset="0"/>
                <a:cs typeface="Arial" panose="020B0604020202020204" pitchFamily="34" charset="0"/>
              </a:rPr>
              <a:t>h</a:t>
            </a:r>
            <a:r>
              <a:rPr lang="en-US" altLang="en-US" sz="1400" i="1" smtClean="0">
                <a:latin typeface="Arial" panose="020B0604020202020204" pitchFamily="34" charset="0"/>
                <a:cs typeface="Arial" panose="020B0604020202020204" pitchFamily="34" charset="0"/>
              </a:rPr>
              <a:t>,.</a:t>
            </a:r>
            <a:r>
              <a:rPr lang="en-US" altLang="en-US" sz="1400" smtClean="0">
                <a:latin typeface="Arial" panose="020B0604020202020204" pitchFamily="34" charset="0"/>
                <a:cs typeface="Arial" panose="020B0604020202020204" pitchFamily="34" charset="0"/>
              </a:rPr>
              <a:t>.</a:t>
            </a:r>
            <a:r>
              <a:rPr lang="en-US" altLang="en-US" sz="1400" smtClean="0">
                <a:solidFill>
                  <a:srgbClr val="0B5395"/>
                </a:solidFill>
                <a:latin typeface="Arial" panose="020B0604020202020204" pitchFamily="34" charset="0"/>
                <a:cs typeface="Arial" panose="020B0604020202020204" pitchFamily="34" charset="0"/>
              </a:rPr>
              <a:t>)</a:t>
            </a:r>
            <a:r>
              <a:rPr lang="en-US" altLang="en-US" sz="1400" b="1" smtClean="0">
                <a:solidFill>
                  <a:srgbClr val="C00000"/>
                </a:solidFill>
                <a:latin typeface="Arial" panose="020B0604020202020204" pitchFamily="34" charset="0"/>
                <a:cs typeface="Arial" panose="020B0604020202020204" pitchFamily="34" charset="0"/>
              </a:rPr>
              <a:t> </a:t>
            </a:r>
            <a:r>
              <a:rPr lang="en-US" altLang="en-US" sz="1400" smtClean="0">
                <a:solidFill>
                  <a:schemeClr val="tx1"/>
                </a:solidFill>
                <a:latin typeface="Arial" panose="020B0604020202020204" pitchFamily="34" charset="0"/>
                <a:cs typeface="Arial" panose="020B0604020202020204" pitchFamily="34" charset="0"/>
              </a:rPr>
              <a:t>producing human capital </a:t>
            </a:r>
          </a:p>
          <a:p>
            <a:pPr lvl="1" eaLnBrk="1" hangingPunct="1">
              <a:lnSpc>
                <a:spcPct val="150000"/>
              </a:lnSpc>
              <a:buFont typeface="Lucida Grande"/>
              <a:buNone/>
            </a:pPr>
            <a:r>
              <a:rPr lang="en-US" altLang="en-US" sz="1400" b="1" i="1" smtClean="0">
                <a:solidFill>
                  <a:srgbClr val="C00000"/>
                </a:solidFill>
                <a:latin typeface="Arial" panose="020B0604020202020204" pitchFamily="34" charset="0"/>
                <a:cs typeface="Arial" panose="020B0604020202020204" pitchFamily="34" charset="0"/>
              </a:rPr>
              <a:t>	χ </a:t>
            </a:r>
            <a:r>
              <a:rPr lang="en-US" altLang="en-US" sz="1400" b="1" smtClean="0">
                <a:latin typeface="Arial" panose="020B0604020202020204" pitchFamily="34" charset="0"/>
                <a:cs typeface="Arial" panose="020B0604020202020204" pitchFamily="34" charset="0"/>
              </a:rPr>
              <a:t>    </a:t>
            </a:r>
            <a:r>
              <a:rPr lang="en-US" altLang="en-US" sz="1400" smtClean="0">
                <a:solidFill>
                  <a:schemeClr val="tx1"/>
                </a:solidFill>
                <a:latin typeface="Arial" panose="020B0604020202020204" pitchFamily="34" charset="0"/>
                <a:cs typeface="Arial" panose="020B0604020202020204" pitchFamily="34" charset="0"/>
              </a:rPr>
              <a:t>return on public investment through project and sector Cost-Benefit Analysis</a:t>
            </a:r>
            <a:endParaRPr lang="en-US" altLang="en-US" sz="1400" i="1" smtClean="0">
              <a:solidFill>
                <a:schemeClr val="tx1"/>
              </a:solidFill>
              <a:latin typeface="Arial" panose="020B0604020202020204" pitchFamily="34" charset="0"/>
              <a:cs typeface="Arial" panose="020B0604020202020204" pitchFamily="34" charset="0"/>
            </a:endParaRPr>
          </a:p>
          <a:p>
            <a:pPr marL="0" indent="0" eaLnBrk="1" hangingPunct="1">
              <a:buFont typeface="Wingdings 3" panose="05040102010807070707" pitchFamily="18" charset="2"/>
              <a:buNone/>
            </a:pPr>
            <a:endParaRPr lang="en-US" altLang="en-US" sz="2000" smtClean="0">
              <a:latin typeface="Arial" panose="020B0604020202020204" pitchFamily="34" charset="0"/>
              <a:ea typeface="MS PMincho"/>
              <a:cs typeface="Arial" panose="020B0604020202020204" pitchFamily="34" charset="0"/>
            </a:endParaRPr>
          </a:p>
        </p:txBody>
      </p:sp>
      <p:sp>
        <p:nvSpPr>
          <p:cNvPr id="112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32B7112-E2DB-4C6F-87B2-EAF70A07F052}" type="slidenum">
              <a:rPr lang="en-GB" altLang="en-US" smtClean="0">
                <a:solidFill>
                  <a:schemeClr val="bg1"/>
                </a:solidFill>
              </a:rPr>
              <a:pPr fontAlgn="base">
                <a:spcBef>
                  <a:spcPct val="0"/>
                </a:spcBef>
                <a:spcAft>
                  <a:spcPct val="0"/>
                </a:spcAft>
              </a:pPr>
              <a:t>5</a:t>
            </a:fld>
            <a:endParaRPr lang="en-GB" altLang="en-US" smtClean="0">
              <a:solidFill>
                <a:schemeClr val="bg1"/>
              </a:solidFill>
            </a:endParaRPr>
          </a:p>
        </p:txBody>
      </p:sp>
      <p:sp>
        <p:nvSpPr>
          <p:cNvPr id="4" name="Title 3"/>
          <p:cNvSpPr>
            <a:spLocks noGrp="1"/>
          </p:cNvSpPr>
          <p:nvPr>
            <p:ph type="title"/>
          </p:nvPr>
        </p:nvSpPr>
        <p:spPr>
          <a:xfrm>
            <a:off x="1320800" y="304800"/>
            <a:ext cx="7283450" cy="720725"/>
          </a:xfrm>
          <a:solidFill>
            <a:schemeClr val="bg2">
              <a:lumMod val="75000"/>
            </a:schemeClr>
          </a:solidFill>
        </p:spPr>
        <p:txBody>
          <a:bodyPr/>
          <a:lstStyle/>
          <a:p>
            <a:pPr eaLnBrk="1" hangingPunct="1">
              <a:defRPr/>
            </a:pPr>
            <a:r>
              <a:rPr lang="en-GB" sz="2800" dirty="0">
                <a:solidFill>
                  <a:srgbClr val="C80F0F"/>
                </a:solidFill>
              </a:rPr>
              <a:t>II. Macro production function </a:t>
            </a:r>
            <a:r>
              <a:rPr lang="en-GB" sz="2800" dirty="0"/>
              <a:t/>
            </a:r>
            <a:br>
              <a:rPr lang="en-GB" sz="2800" dirty="0"/>
            </a:br>
            <a:endParaRPr lang="en-US" sz="2800" dirty="0"/>
          </a:p>
        </p:txBody>
      </p:sp>
      <p:pic>
        <p:nvPicPr>
          <p:cNvPr id="1126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144588"/>
            <a:ext cx="6324600" cy="3309937"/>
          </a:xfrm>
          <a:prstGeom prst="rect">
            <a:avLst/>
          </a:prstGeom>
          <a:solidFill>
            <a:srgbClr val="FFFFE7"/>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0"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Content Placeholder 6"/>
          <p:cNvPicPr>
            <a:picLocks noGrp="1" noChangeAspect="1"/>
          </p:cNvPicPr>
          <p:nvPr/>
        </p:nvPicPr>
        <p:blipFill>
          <a:blip r:embed="rId5">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0"/>
          </p:nvPr>
        </p:nvSpPr>
        <p:spPr>
          <a:xfrm>
            <a:off x="468313" y="1025525"/>
            <a:ext cx="8135937" cy="4994275"/>
          </a:xfrm>
        </p:spPr>
        <p:txBody>
          <a:bodyPr/>
          <a:lstStyle/>
          <a:p>
            <a:pPr marL="0" indent="0" eaLnBrk="1" hangingPunct="1">
              <a:buFont typeface="Wingdings 3" panose="05040102010807070707" pitchFamily="18" charset="2"/>
              <a:buNone/>
            </a:pPr>
            <a:r>
              <a:rPr lang="en-US" altLang="en-US" sz="2200" smtClean="0">
                <a:latin typeface="Arial" panose="020B0604020202020204" pitchFamily="34" charset="0"/>
                <a:ea typeface="MS PMincho"/>
                <a:cs typeface="Arial" panose="020B0604020202020204" pitchFamily="34" charset="0"/>
              </a:rPr>
              <a:t>.</a:t>
            </a:r>
          </a:p>
        </p:txBody>
      </p:sp>
      <p:sp>
        <p:nvSpPr>
          <p:cNvPr id="1229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C1D82BA-2517-41A0-A1C3-84486C497757}" type="slidenum">
              <a:rPr lang="en-GB" altLang="en-US" smtClean="0">
                <a:solidFill>
                  <a:schemeClr val="bg1"/>
                </a:solidFill>
              </a:rPr>
              <a:pPr fontAlgn="base">
                <a:spcBef>
                  <a:spcPct val="0"/>
                </a:spcBef>
                <a:spcAft>
                  <a:spcPct val="0"/>
                </a:spcAft>
              </a:pPr>
              <a:t>6</a:t>
            </a:fld>
            <a:endParaRPr lang="en-GB" altLang="en-US" smtClean="0">
              <a:solidFill>
                <a:schemeClr val="bg1"/>
              </a:solidFill>
            </a:endParaRPr>
          </a:p>
        </p:txBody>
      </p:sp>
      <p:sp>
        <p:nvSpPr>
          <p:cNvPr id="4" name="Title 3"/>
          <p:cNvSpPr>
            <a:spLocks noGrp="1"/>
          </p:cNvSpPr>
          <p:nvPr>
            <p:ph type="title"/>
          </p:nvPr>
        </p:nvSpPr>
        <p:spPr>
          <a:xfrm>
            <a:off x="1320800" y="304800"/>
            <a:ext cx="7283450" cy="720725"/>
          </a:xfrm>
          <a:solidFill>
            <a:schemeClr val="bg2">
              <a:lumMod val="75000"/>
            </a:schemeClr>
          </a:solidFill>
        </p:spPr>
        <p:txBody>
          <a:bodyPr/>
          <a:lstStyle/>
          <a:p>
            <a:pPr eaLnBrk="1" hangingPunct="1">
              <a:defRPr/>
            </a:pPr>
            <a:r>
              <a:rPr lang="en-GB" sz="2800" dirty="0">
                <a:solidFill>
                  <a:srgbClr val="C80F0F"/>
                </a:solidFill>
              </a:rPr>
              <a:t>II. Growth accounting past, 2000-16 </a:t>
            </a:r>
            <a:r>
              <a:rPr lang="en-GB" sz="2800" dirty="0"/>
              <a:t/>
            </a:r>
            <a:br>
              <a:rPr lang="en-GB" sz="2800" dirty="0"/>
            </a:br>
            <a:endParaRPr lang="en-US" sz="2800" dirty="0"/>
          </a:p>
        </p:txBody>
      </p:sp>
      <p:pic>
        <p:nvPicPr>
          <p:cNvPr id="1229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13" y="1128713"/>
            <a:ext cx="844550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Content Placeholder 6"/>
          <p:cNvPicPr>
            <a:picLocks noGrp="1" noChangeAspect="1"/>
          </p:cNvPicPr>
          <p:nvPr/>
        </p:nvPicPr>
        <p:blipFill>
          <a:blip r:embed="rId5">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BFC427C4-911E-4188-A37D-2B0FC24D6EB8}" type="slidenum">
              <a:rPr lang="en-GB" altLang="en-US" smtClean="0">
                <a:solidFill>
                  <a:schemeClr val="bg1"/>
                </a:solidFill>
              </a:rPr>
              <a:pPr fontAlgn="base">
                <a:spcBef>
                  <a:spcPct val="0"/>
                </a:spcBef>
                <a:spcAft>
                  <a:spcPct val="0"/>
                </a:spcAft>
              </a:pPr>
              <a:t>7</a:t>
            </a:fld>
            <a:endParaRPr lang="en-GB" altLang="en-US" smtClean="0">
              <a:solidFill>
                <a:schemeClr val="bg1"/>
              </a:solidFill>
            </a:endParaRPr>
          </a:p>
        </p:txBody>
      </p:sp>
      <p:sp>
        <p:nvSpPr>
          <p:cNvPr id="4" name="Title 3"/>
          <p:cNvSpPr>
            <a:spLocks noGrp="1"/>
          </p:cNvSpPr>
          <p:nvPr>
            <p:ph type="title"/>
          </p:nvPr>
        </p:nvSpPr>
        <p:spPr>
          <a:xfrm>
            <a:off x="1320800" y="0"/>
            <a:ext cx="7283450" cy="873125"/>
          </a:xfrm>
          <a:solidFill>
            <a:schemeClr val="bg2">
              <a:lumMod val="75000"/>
            </a:schemeClr>
          </a:solidFill>
        </p:spPr>
        <p:txBody>
          <a:bodyPr/>
          <a:lstStyle/>
          <a:p>
            <a:pPr eaLnBrk="1" hangingPunct="1">
              <a:defRPr/>
            </a:pPr>
            <a:r>
              <a:rPr lang="en-GB" dirty="0">
                <a:solidFill>
                  <a:srgbClr val="C80F0F"/>
                </a:solidFill>
              </a:rPr>
              <a:t>I</a:t>
            </a:r>
            <a:r>
              <a:rPr lang="en-GB" sz="2800" dirty="0">
                <a:solidFill>
                  <a:srgbClr val="C80F0F"/>
                </a:solidFill>
              </a:rPr>
              <a:t>II. </a:t>
            </a:r>
            <a:r>
              <a:rPr lang="en-GB" sz="2800" dirty="0">
                <a:solidFill>
                  <a:srgbClr val="C00000"/>
                </a:solidFill>
                <a:cs typeface="Arial" panose="020B0604020202020204" pitchFamily="34" charset="0"/>
              </a:rPr>
              <a:t>Specification D-DGE model—</a:t>
            </a:r>
            <a:r>
              <a:rPr lang="en-GB" dirty="0">
                <a:solidFill>
                  <a:srgbClr val="C00000"/>
                </a:solidFill>
                <a:cs typeface="Arial" panose="020B0604020202020204" pitchFamily="34" charset="0"/>
              </a:rPr>
              <a:t>demographic block (example)</a:t>
            </a:r>
            <a:r>
              <a:rPr lang="en-GB" sz="2800" dirty="0"/>
              <a:t/>
            </a:r>
            <a:br>
              <a:rPr lang="en-GB" sz="2800" dirty="0"/>
            </a:br>
            <a:endParaRPr lang="en-US" sz="2800" dirty="0"/>
          </a:p>
        </p:txBody>
      </p:sp>
      <p:pic>
        <p:nvPicPr>
          <p:cNvPr id="5" name="Picture 4">
            <a:extLst>
              <a:ext uri="{FF2B5EF4-FFF2-40B4-BE49-F238E27FC236}">
                <a16:creationId xmlns:a16="http://schemas.microsoft.com/office/drawing/2014/main" id="{0E4A7CCA-3CB9-4143-9381-0DECD659E4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21296" y="3886200"/>
            <a:ext cx="5308103" cy="2019300"/>
          </a:xfrm>
          <a:prstGeom prst="rect">
            <a:avLst/>
          </a:prstGeom>
          <a:noFill/>
          <a:ln>
            <a:noFill/>
          </a:ln>
          <a:effectLst>
            <a:glow rad="127000">
              <a:schemeClr val="accent1">
                <a:alpha val="29000"/>
              </a:schemeClr>
            </a:glow>
          </a:effectLst>
        </p:spPr>
      </p:pic>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t="-806" r="-525"/>
            </a:stretch>
          </a:blipFill>
        </p:spPr>
        <p:txBody>
          <a:bodyPr/>
          <a:lstStyle/>
          <a:p>
            <a:r>
              <a:rPr lang="en-US">
                <a:noFill/>
              </a:rPr>
              <a:t> </a:t>
            </a:r>
          </a:p>
        </p:txBody>
      </p:sp>
      <p:pic>
        <p:nvPicPr>
          <p:cNvPr id="7" name="Picture 6">
            <a:extLst>
              <a:ext uri="{FF2B5EF4-FFF2-40B4-BE49-F238E27FC236}">
                <a16:creationId xmlns:a16="http://schemas.microsoft.com/office/drawing/2014/main" id="{0E4A7CCA-3CB9-4143-9381-0DECD659E4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735070"/>
            <a:ext cx="4780885" cy="2609850"/>
          </a:xfrm>
          <a:prstGeom prst="rect">
            <a:avLst/>
          </a:prstGeom>
          <a:noFill/>
          <a:ln>
            <a:noFill/>
          </a:ln>
          <a:effectLst>
            <a:glow rad="127000">
              <a:schemeClr val="accent1">
                <a:alpha val="29000"/>
              </a:schemeClr>
            </a:glow>
          </a:effectLst>
        </p:spPr>
      </p:pic>
      <p:pic>
        <p:nvPicPr>
          <p:cNvPr id="13319"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Content Placeholder 6"/>
          <p:cNvPicPr>
            <a:picLocks noGrp="1" noChangeAspect="1"/>
          </p:cNvPicPr>
          <p:nvPr/>
        </p:nvPicPr>
        <p:blipFill>
          <a:blip r:embed="rId5">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97CAF74-F30D-4F83-A45E-CF00169E4431}" type="slidenum">
              <a:rPr lang="en-GB" altLang="en-US" smtClean="0">
                <a:solidFill>
                  <a:schemeClr val="bg1"/>
                </a:solidFill>
              </a:rPr>
              <a:pPr fontAlgn="base">
                <a:spcBef>
                  <a:spcPct val="0"/>
                </a:spcBef>
                <a:spcAft>
                  <a:spcPct val="0"/>
                </a:spcAft>
              </a:pPr>
              <a:t>8</a:t>
            </a:fld>
            <a:endParaRPr lang="en-GB" altLang="en-US" smtClean="0">
              <a:solidFill>
                <a:schemeClr val="bg1"/>
              </a:solidFill>
            </a:endParaRPr>
          </a:p>
        </p:txBody>
      </p:sp>
      <p:sp>
        <p:nvSpPr>
          <p:cNvPr id="4" name="Title 3"/>
          <p:cNvSpPr>
            <a:spLocks noGrp="1"/>
          </p:cNvSpPr>
          <p:nvPr>
            <p:ph type="title"/>
          </p:nvPr>
        </p:nvSpPr>
        <p:spPr>
          <a:xfrm>
            <a:off x="1320800" y="304800"/>
            <a:ext cx="7283450" cy="720725"/>
          </a:xfrm>
          <a:solidFill>
            <a:schemeClr val="bg2">
              <a:lumMod val="75000"/>
            </a:schemeClr>
          </a:solidFill>
        </p:spPr>
        <p:txBody>
          <a:bodyPr/>
          <a:lstStyle/>
          <a:p>
            <a:pPr eaLnBrk="1" hangingPunct="1">
              <a:defRPr/>
            </a:pPr>
            <a:r>
              <a:rPr lang="en-GB" dirty="0">
                <a:solidFill>
                  <a:srgbClr val="C80F0F"/>
                </a:solidFill>
              </a:rPr>
              <a:t>III. Specification D-DGE—education block </a:t>
            </a:r>
            <a:r>
              <a:rPr lang="en-GB" dirty="0"/>
              <a:t/>
            </a:r>
            <a:br>
              <a:rPr lang="en-GB" dirty="0"/>
            </a:br>
            <a:endParaRPr lang="en-US" dirty="0"/>
          </a:p>
        </p:txBody>
      </p:sp>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450" t="-403" r="-300" b="-2957"/>
            </a:stretch>
          </a:blipFill>
        </p:spPr>
        <p:txBody>
          <a:bodyPr/>
          <a:lstStyle/>
          <a:p>
            <a:r>
              <a:rPr lang="en-US">
                <a:noFill/>
              </a:rPr>
              <a:t> </a:t>
            </a:r>
          </a:p>
        </p:txBody>
      </p:sp>
      <p:pic>
        <p:nvPicPr>
          <p:cNvPr id="5"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Grp="1" noChangeAspect="1"/>
          </p:cNvPicPr>
          <p:nvPr/>
        </p:nvPicPr>
        <p:blipFill>
          <a:blip r:embed="rId5">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914400"/>
            <a:ext cx="8458200" cy="5527675"/>
          </a:xfrm>
        </p:spPr>
        <p:txBody>
          <a:bodyPr/>
          <a:lstStyle/>
          <a:p>
            <a:pPr marL="457200" indent="-457200" algn="just" eaLnBrk="1" hangingPunct="1">
              <a:buFont typeface="Arial" pitchFamily="34" charset="0"/>
              <a:buChar char="•"/>
              <a:defRPr/>
            </a:pPr>
            <a:r>
              <a:rPr lang="en-US" sz="2400" b="1" dirty="0">
                <a:latin typeface="Arial" panose="020B0604020202020204" pitchFamily="34" charset="0"/>
                <a:cs typeface="Arial" panose="020B0604020202020204" pitchFamily="34" charset="0"/>
              </a:rPr>
              <a:t>Education targets and inputs</a:t>
            </a:r>
          </a:p>
          <a:p>
            <a:pPr marL="0" indent="0" algn="just" eaLnBrk="1" hangingPunct="1">
              <a:buFont typeface="Wingdings 3" panose="05040102010807070707" pitchFamily="18" charset="2"/>
              <a:buNone/>
              <a:defRPr/>
            </a:pPr>
            <a:endParaRPr lang="en-US" sz="2400" dirty="0"/>
          </a:p>
          <a:p>
            <a:pPr marL="0" indent="0" eaLnBrk="1" hangingPunct="1">
              <a:buFont typeface="Wingdings 3" panose="05040102010807070707" pitchFamily="18" charset="2"/>
              <a:buNone/>
              <a:defRPr/>
            </a:pPr>
            <a:endParaRPr lang="en-US" sz="2200" dirty="0"/>
          </a:p>
        </p:txBody>
      </p:sp>
      <p:sp>
        <p:nvSpPr>
          <p:cNvPr id="1536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236122B-594A-4540-8413-31FF2C822418}" type="slidenum">
              <a:rPr lang="en-GB" altLang="en-US" smtClean="0">
                <a:solidFill>
                  <a:schemeClr val="bg1"/>
                </a:solidFill>
              </a:rPr>
              <a:pPr fontAlgn="base">
                <a:spcBef>
                  <a:spcPct val="0"/>
                </a:spcBef>
                <a:spcAft>
                  <a:spcPct val="0"/>
                </a:spcAft>
              </a:pPr>
              <a:t>9</a:t>
            </a:fld>
            <a:endParaRPr lang="en-GB" altLang="en-US" smtClean="0">
              <a:solidFill>
                <a:schemeClr val="bg1"/>
              </a:solidFill>
            </a:endParaRPr>
          </a:p>
        </p:txBody>
      </p:sp>
      <p:sp>
        <p:nvSpPr>
          <p:cNvPr id="4" name="Title 3"/>
          <p:cNvSpPr>
            <a:spLocks noGrp="1"/>
          </p:cNvSpPr>
          <p:nvPr>
            <p:ph type="title"/>
          </p:nvPr>
        </p:nvSpPr>
        <p:spPr>
          <a:xfrm>
            <a:off x="1320800" y="304800"/>
            <a:ext cx="7283450" cy="720725"/>
          </a:xfrm>
          <a:solidFill>
            <a:schemeClr val="bg2">
              <a:lumMod val="75000"/>
            </a:schemeClr>
          </a:solidFill>
        </p:spPr>
        <p:txBody>
          <a:bodyPr/>
          <a:lstStyle/>
          <a:p>
            <a:pPr eaLnBrk="1" hangingPunct="1">
              <a:defRPr/>
            </a:pPr>
            <a:r>
              <a:rPr lang="en-GB" dirty="0">
                <a:solidFill>
                  <a:srgbClr val="C80F0F"/>
                </a:solidFill>
              </a:rPr>
              <a:t>III. Specification D-DGE—education block </a:t>
            </a:r>
            <a:endParaRPr lang="en-US" dirty="0"/>
          </a:p>
        </p:txBody>
      </p:sp>
      <p:pic>
        <p:nvPicPr>
          <p:cNvPr id="1536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1371600"/>
            <a:ext cx="11336337" cy="5094288"/>
          </a:xfrm>
          <a:prstGeom prst="rect">
            <a:avLst/>
          </a:prstGeom>
          <a:noFill/>
          <a:ln w="9525">
            <a:solidFill>
              <a:schemeClr val="tx1">
                <a:alpha val="94116"/>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C:\Users\akouwenaar\Documents\aa Local Docs\MyWorkingDocs\AK files\Rwa\MINECOFIN policy docs\Logo_Mineco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0"/>
            <a:ext cx="942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nvPicPr>
        <p:blipFill>
          <a:blip r:embed="rId5">
            <a:extLst>
              <a:ext uri="{28A0092B-C50C-407E-A947-70E740481C1C}">
                <a14:useLocalDpi xmlns:a14="http://schemas.microsoft.com/office/drawing/2010/main" val="0"/>
              </a:ext>
            </a:extLst>
          </a:blip>
          <a:srcRect t="6795" r="37965"/>
          <a:stretch>
            <a:fillRect/>
          </a:stretch>
        </p:blipFill>
        <p:spPr bwMode="auto">
          <a:xfrm>
            <a:off x="8305800" y="6092825"/>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INICOM">
      <a:majorFont>
        <a:latin typeface="Cambria"/>
        <a:ea typeface=""/>
        <a:cs typeface=""/>
      </a:majorFont>
      <a:minorFont>
        <a:latin typeface="Calibr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solidFill>
          <a:srgbClr val="FFCCFF"/>
        </a:solidFill>
      </a:spPr>
      <a:bodyPr wrap="square" rtlCol="0">
        <a:spAutoFit/>
      </a:bodyPr>
      <a:lstStyle>
        <a:defPPr>
          <a:defRPr sz="16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1600</TotalTime>
  <Words>2403</Words>
  <Application>Microsoft Office PowerPoint</Application>
  <PresentationFormat>On-screen Show (4:3)</PresentationFormat>
  <Paragraphs>229</Paragraphs>
  <Slides>28</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Arial</vt:lpstr>
      <vt:lpstr>Arial Narrow</vt:lpstr>
      <vt:lpstr>Bookman Old Style</vt:lpstr>
      <vt:lpstr>Calibri</vt:lpstr>
      <vt:lpstr>Cambria</vt:lpstr>
      <vt:lpstr>Cambria Math</vt:lpstr>
      <vt:lpstr>Century Gothic</vt:lpstr>
      <vt:lpstr>Gill Sans MT</vt:lpstr>
      <vt:lpstr>Lucida Grande</vt:lpstr>
      <vt:lpstr>MS PMincho</vt:lpstr>
      <vt:lpstr>Rockwell Condensed</vt:lpstr>
      <vt:lpstr>Times New Roman</vt:lpstr>
      <vt:lpstr>Trebuchet MS</vt:lpstr>
      <vt:lpstr>Wingdings</vt:lpstr>
      <vt:lpstr>Wingdings 3</vt:lpstr>
      <vt:lpstr>Default Theme</vt:lpstr>
      <vt:lpstr>PowerPoint Presentation</vt:lpstr>
      <vt:lpstr>D-DGE Model for high-growth scenarios for Rwanda</vt:lpstr>
      <vt:lpstr>I. Rationale/features</vt:lpstr>
      <vt:lpstr>II. Model blocks </vt:lpstr>
      <vt:lpstr>II. Macro production function  </vt:lpstr>
      <vt:lpstr>II. Growth accounting past, 2000-16  </vt:lpstr>
      <vt:lpstr>III. Specification D-DGE model—demographic block (example) </vt:lpstr>
      <vt:lpstr>III. Specification D-DGE—education block  </vt:lpstr>
      <vt:lpstr>III. Specification D-DGE—education block </vt:lpstr>
      <vt:lpstr>III. D-DGE—education block: illustration  </vt:lpstr>
      <vt:lpstr>III. D-DGE—education block:  illustration </vt:lpstr>
      <vt:lpstr>III. D-DGE model—health block </vt:lpstr>
      <vt:lpstr>III. Demographic DGE model—health block </vt:lpstr>
      <vt:lpstr>III. D-DGE model: main economic blocks </vt:lpstr>
      <vt:lpstr>III. DGE model: main economic blocks </vt:lpstr>
      <vt:lpstr>III. DGE model: main economic blocks </vt:lpstr>
      <vt:lpstr>III. DGE model: main economic blocks </vt:lpstr>
      <vt:lpstr>IV. Policy scenarios: ‘High-income 2050’ </vt:lpstr>
      <vt:lpstr>IV. Policy scenarios: ‘High-income 2050’</vt:lpstr>
      <vt:lpstr>IV. Policy scenarios: ‘High-income 2050’ </vt:lpstr>
      <vt:lpstr>IV. Policy scenarios: ‘High-income 2050’ </vt:lpstr>
      <vt:lpstr>IV. Policy scenarios: ‘High-income 2050’ </vt:lpstr>
      <vt:lpstr>IV. Policy scenarios: ‘High-income 2050’ </vt:lpstr>
      <vt:lpstr>IV. Policy scenarios: ‘High-income 2050’ </vt:lpstr>
      <vt:lpstr>V. D-DGE model for Rwanda: conclusion</vt:lpstr>
      <vt:lpstr>V. D-DGE model for Rwanda: conclusion</vt:lpstr>
      <vt:lpstr>V. D-DGE model for Rwanda: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Louis</dc:creator>
  <cp:lastModifiedBy>EPRN RWANDA</cp:lastModifiedBy>
  <cp:revision>129</cp:revision>
  <cp:lastPrinted>2013-05-17T08:49:18Z</cp:lastPrinted>
  <dcterms:created xsi:type="dcterms:W3CDTF">2012-08-21T12:53:26Z</dcterms:created>
  <dcterms:modified xsi:type="dcterms:W3CDTF">2020-09-17T15:45:41Z</dcterms:modified>
</cp:coreProperties>
</file>