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  <p:sldMasterId id="2147483698" r:id="rId3"/>
  </p:sldMasterIdLst>
  <p:notesMasterIdLst>
    <p:notesMasterId r:id="rId16"/>
  </p:notesMasterIdLst>
  <p:handoutMasterIdLst>
    <p:handoutMasterId r:id="rId17"/>
  </p:handoutMasterIdLst>
  <p:sldIdLst>
    <p:sldId id="283" r:id="rId4"/>
    <p:sldId id="330" r:id="rId5"/>
    <p:sldId id="374" r:id="rId6"/>
    <p:sldId id="375" r:id="rId7"/>
    <p:sldId id="327" r:id="rId8"/>
    <p:sldId id="373" r:id="rId9"/>
    <p:sldId id="376" r:id="rId10"/>
    <p:sldId id="321" r:id="rId11"/>
    <p:sldId id="325" r:id="rId12"/>
    <p:sldId id="377" r:id="rId13"/>
    <p:sldId id="372" r:id="rId14"/>
    <p:sldId id="378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5F42"/>
    <a:srgbClr val="9E835C"/>
    <a:srgbClr val="DFBE9D"/>
    <a:srgbClr val="E7CFB7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8" autoAdjust="0"/>
    <p:restoredTop sz="71866" autoAdjust="0"/>
  </p:normalViewPr>
  <p:slideViewPr>
    <p:cSldViewPr>
      <p:cViewPr varScale="1">
        <p:scale>
          <a:sx n="99" d="100"/>
          <a:sy n="99" d="100"/>
        </p:scale>
        <p:origin x="437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dirty="0">
                <a:solidFill>
                  <a:schemeClr val="tx1"/>
                </a:solidFill>
              </a:rPr>
              <a:t>Figure: Number of  people who live below $1.90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World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Sheet1!$A$5:$A$7</c:f>
              <c:numCache>
                <c:formatCode>General</c:formatCode>
                <c:ptCount val="3"/>
                <c:pt idx="0">
                  <c:v>1990</c:v>
                </c:pt>
                <c:pt idx="1">
                  <c:v>2010</c:v>
                </c:pt>
                <c:pt idx="2">
                  <c:v>2015</c:v>
                </c:pt>
              </c:numCache>
            </c:numRef>
          </c:cat>
          <c:val>
            <c:numRef>
              <c:f>Sheet1!$B$5:$B$7</c:f>
              <c:numCache>
                <c:formatCode>General</c:formatCode>
                <c:ptCount val="3"/>
                <c:pt idx="0">
                  <c:v>1896</c:v>
                </c:pt>
                <c:pt idx="1">
                  <c:v>1087</c:v>
                </c:pt>
                <c:pt idx="2">
                  <c:v>734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2F-48AF-9AAA-ADB853DE427F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sub-Saharan Africa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Sheet1!$A$5:$A$7</c:f>
              <c:numCache>
                <c:formatCode>General</c:formatCode>
                <c:ptCount val="3"/>
                <c:pt idx="0">
                  <c:v>1990</c:v>
                </c:pt>
                <c:pt idx="1">
                  <c:v>2010</c:v>
                </c:pt>
                <c:pt idx="2">
                  <c:v>2015</c:v>
                </c:pt>
              </c:numCache>
            </c:numRef>
          </c:cat>
          <c:val>
            <c:numRef>
              <c:f>Sheet1!$C$5:$C$7</c:f>
              <c:numCache>
                <c:formatCode>General</c:formatCode>
                <c:ptCount val="3"/>
                <c:pt idx="0">
                  <c:v>279</c:v>
                </c:pt>
                <c:pt idx="1">
                  <c:v>403</c:v>
                </c:pt>
                <c:pt idx="2">
                  <c:v>412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2F-48AF-9AAA-ADB853DE42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170352"/>
        <c:axId val="332169696"/>
      </c:lineChart>
      <c:catAx>
        <c:axId val="33217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2169696"/>
        <c:crosses val="autoZero"/>
        <c:auto val="1"/>
        <c:lblAlgn val="ctr"/>
        <c:lblOffset val="100"/>
        <c:noMultiLvlLbl val="0"/>
      </c:catAx>
      <c:valAx>
        <c:axId val="33216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2170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[Chart in Microsoft Word]Sheet2!PivotTable1</c:name>
    <c:fmtId val="-1"/>
  </c:pivotSource>
  <c:chart>
    <c:autoTitleDeleted val="0"/>
    <c:pivotFmts>
      <c:pivotFmt>
        <c:idx val="0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Sheet2!$B$3:$B$4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Sheet2!$A$5:$A$18</c:f>
              <c:multiLvlStrCache>
                <c:ptCount val="8"/>
                <c:lvl>
                  <c:pt idx="0">
                    <c:v>2010</c:v>
                  </c:pt>
                  <c:pt idx="1">
                    <c:v>2011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2007</c:v>
                  </c:pt>
                  <c:pt idx="5">
                    <c:v>2006</c:v>
                  </c:pt>
                  <c:pt idx="6">
                    <c:v>2011</c:v>
                  </c:pt>
                  <c:pt idx="7">
                    <c:v>2007</c:v>
                  </c:pt>
                </c:lvl>
                <c:lvl>
                  <c:pt idx="0">
                    <c:v>Ethiopia</c:v>
                  </c:pt>
                  <c:pt idx="2">
                    <c:v>Kenya</c:v>
                  </c:pt>
                  <c:pt idx="4">
                    <c:v>Nigeria</c:v>
                  </c:pt>
                  <c:pt idx="5">
                    <c:v>Rwanda</c:v>
                  </c:pt>
                  <c:pt idx="7">
                    <c:v>South Africa</c:v>
                  </c:pt>
                </c:lvl>
              </c:multiLvlStrCache>
            </c:multiLvlStrRef>
          </c:cat>
          <c:val>
            <c:numRef>
              <c:f>Sheet2!$B$5:$B$18</c:f>
              <c:numCache>
                <c:formatCode>General</c:formatCode>
                <c:ptCount val="8"/>
                <c:pt idx="0">
                  <c:v>0.63587333333333318</c:v>
                </c:pt>
                <c:pt idx="3">
                  <c:v>0.6</c:v>
                </c:pt>
                <c:pt idx="4">
                  <c:v>0.62041666666666651</c:v>
                </c:pt>
                <c:pt idx="6">
                  <c:v>0.55980000000000008</c:v>
                </c:pt>
                <c:pt idx="7">
                  <c:v>0.85775000000000001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E3-439F-AA40-BA5708264092}"/>
            </c:ext>
          </c:extLst>
        </c:ser>
        <c:ser>
          <c:idx val="1"/>
          <c:order val="1"/>
          <c:tx>
            <c:strRef>
              <c:f>Sheet2!$C$3:$C$4</c:f>
              <c:strCache>
                <c:ptCount val="1"/>
                <c:pt idx="0">
                  <c:v>WBES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Sheet2!$A$5:$A$18</c:f>
              <c:multiLvlStrCache>
                <c:ptCount val="8"/>
                <c:lvl>
                  <c:pt idx="0">
                    <c:v>2010</c:v>
                  </c:pt>
                  <c:pt idx="1">
                    <c:v>2011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2007</c:v>
                  </c:pt>
                  <c:pt idx="5">
                    <c:v>2006</c:v>
                  </c:pt>
                  <c:pt idx="6">
                    <c:v>2011</c:v>
                  </c:pt>
                  <c:pt idx="7">
                    <c:v>2007</c:v>
                  </c:pt>
                </c:lvl>
                <c:lvl>
                  <c:pt idx="0">
                    <c:v>Ethiopia</c:v>
                  </c:pt>
                  <c:pt idx="2">
                    <c:v>Kenya</c:v>
                  </c:pt>
                  <c:pt idx="4">
                    <c:v>Nigeria</c:v>
                  </c:pt>
                  <c:pt idx="5">
                    <c:v>Rwanda</c:v>
                  </c:pt>
                  <c:pt idx="7">
                    <c:v>South Africa</c:v>
                  </c:pt>
                </c:lvl>
              </c:multiLvlStrCache>
            </c:multiLvlStrRef>
          </c:cat>
          <c:val>
            <c:numRef>
              <c:f>Sheet2!$C$5:$C$18</c:f>
              <c:numCache>
                <c:formatCode>General</c:formatCode>
                <c:ptCount val="8"/>
                <c:pt idx="1">
                  <c:v>0.73</c:v>
                </c:pt>
                <c:pt idx="2">
                  <c:v>0.72240000000000004</c:v>
                </c:pt>
                <c:pt idx="4">
                  <c:v>0.66900000000000004</c:v>
                </c:pt>
                <c:pt idx="5">
                  <c:v>0.66500000000000004</c:v>
                </c:pt>
                <c:pt idx="7">
                  <c:v>0.8175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E3-439F-AA40-BA57082640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8882320"/>
        <c:axId val="438882648"/>
      </c:barChart>
      <c:catAx>
        <c:axId val="43888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882648"/>
        <c:crosses val="autoZero"/>
        <c:auto val="1"/>
        <c:lblAlgn val="ctr"/>
        <c:lblOffset val="100"/>
        <c:noMultiLvlLbl val="0"/>
      </c:catAx>
      <c:valAx>
        <c:axId val="438882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882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86257D-8CB8-4B70-A1A5-8CB5508BD00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9178DA6B-3611-4531-9DD6-F765321C8A36}">
      <dgm:prSet phldrT="[Text]" custT="1"/>
      <dgm:spPr>
        <a:xfrm rot="16200000">
          <a:off x="-1011942" y="1744444"/>
          <a:ext cx="4296895" cy="816410"/>
        </a:xfrm>
        <a:prstGeom prst="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2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Productive Capacities</a:t>
          </a:r>
          <a:endParaRPr lang="en-CH" sz="24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EAF12BEE-8A71-45FA-8247-9E95174AADE5}" type="parTrans" cxnId="{1262A991-C888-4F42-90DE-A66923F68CB9}">
      <dgm:prSet/>
      <dgm:spPr/>
      <dgm:t>
        <a:bodyPr/>
        <a:lstStyle/>
        <a:p>
          <a:endParaRPr lang="en-CH"/>
        </a:p>
      </dgm:t>
    </dgm:pt>
    <dgm:pt modelId="{CD571125-91F7-4789-B0B4-414D5CA6EECA}" type="sibTrans" cxnId="{1262A991-C888-4F42-90DE-A66923F68CB9}">
      <dgm:prSet/>
      <dgm:spPr/>
      <dgm:t>
        <a:bodyPr/>
        <a:lstStyle/>
        <a:p>
          <a:endParaRPr lang="en-CH"/>
        </a:p>
      </dgm:t>
    </dgm:pt>
    <dgm:pt modelId="{DAF1A461-3DCF-4172-8A48-E0E957E8E9EA}">
      <dgm:prSet phldrT="[Text]" custT="1"/>
      <dgm:spPr>
        <a:xfrm>
          <a:off x="2080274" y="723932"/>
          <a:ext cx="2677825" cy="816410"/>
        </a:xfrm>
        <a:prstGeom prst="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16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Productive resources</a:t>
          </a:r>
        </a:p>
        <a:p>
          <a:pPr>
            <a:buFont typeface="Arial" panose="020B0604020202020204" pitchFamily="34" charset="0"/>
            <a:buNone/>
          </a:pPr>
          <a:r>
            <a:rPr lang="en-US" sz="11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-human resources</a:t>
          </a:r>
        </a:p>
        <a:p>
          <a:pPr>
            <a:buNone/>
          </a:pPr>
          <a:r>
            <a:rPr lang="en-US" sz="11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-natural resources</a:t>
          </a:r>
        </a:p>
        <a:p>
          <a:pPr>
            <a:buNone/>
          </a:pPr>
          <a:r>
            <a:rPr lang="en-US" sz="11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-physical capital</a:t>
          </a:r>
        </a:p>
        <a:p>
          <a:pPr>
            <a:buNone/>
          </a:pPr>
          <a:endParaRPr lang="en-CH" sz="7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</dgm:t>
    </dgm:pt>
    <dgm:pt modelId="{72F88921-9DD3-4EC7-B06D-1BC5D6194EB6}" type="parTrans" cxnId="{C76F1D36-0685-4CD1-8BF8-28C54312437E}">
      <dgm:prSet/>
      <dgm:spPr>
        <a:xfrm>
          <a:off x="1544709" y="1132137"/>
          <a:ext cx="535565" cy="1020512"/>
        </a:xfrm>
        <a:custGeom>
          <a:avLst/>
          <a:gdLst/>
          <a:ahLst/>
          <a:cxnLst/>
          <a:rect l="0" t="0" r="0" b="0"/>
          <a:pathLst>
            <a:path>
              <a:moveTo>
                <a:pt x="0" y="1020512"/>
              </a:moveTo>
              <a:lnTo>
                <a:pt x="267782" y="1020512"/>
              </a:lnTo>
              <a:lnTo>
                <a:pt x="267782" y="0"/>
              </a:lnTo>
              <a:lnTo>
                <a:pt x="535565" y="0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CH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229FB88-104F-4D71-97CA-889906FB2CB6}" type="sibTrans" cxnId="{C76F1D36-0685-4CD1-8BF8-28C54312437E}">
      <dgm:prSet/>
      <dgm:spPr/>
      <dgm:t>
        <a:bodyPr/>
        <a:lstStyle/>
        <a:p>
          <a:endParaRPr lang="en-CH"/>
        </a:p>
      </dgm:t>
    </dgm:pt>
    <dgm:pt modelId="{0F909B35-4CE9-4780-B3DA-6EDCD4071CEB}">
      <dgm:prSet phldrT="[Text]" custT="1"/>
      <dgm:spPr>
        <a:xfrm>
          <a:off x="2080274" y="1744444"/>
          <a:ext cx="2677825" cy="816410"/>
        </a:xfrm>
        <a:prstGeom prst="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16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Firm capabilities</a:t>
          </a:r>
        </a:p>
        <a:p>
          <a:pPr>
            <a:buNone/>
          </a:pPr>
          <a:r>
            <a:rPr lang="en-US" sz="11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-organizational</a:t>
          </a:r>
        </a:p>
        <a:p>
          <a:pPr>
            <a:buNone/>
          </a:pPr>
          <a:r>
            <a:rPr lang="en-US" sz="11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-technological</a:t>
          </a:r>
          <a:endParaRPr lang="en-CH" sz="11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gm:t>
    </dgm:pt>
    <dgm:pt modelId="{C48A07B1-0CB0-485A-89B4-90C82D8C49C2}" type="parTrans" cxnId="{96E351F6-3402-4460-BFE2-0B7D5D15BA0E}">
      <dgm:prSet/>
      <dgm:spPr>
        <a:xfrm>
          <a:off x="1544709" y="2106930"/>
          <a:ext cx="5355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5565" y="45720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CH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EF5A6C70-ADC9-460F-ADD1-1195FDA5314B}" type="sibTrans" cxnId="{96E351F6-3402-4460-BFE2-0B7D5D15BA0E}">
      <dgm:prSet/>
      <dgm:spPr/>
      <dgm:t>
        <a:bodyPr/>
        <a:lstStyle/>
        <a:p>
          <a:endParaRPr lang="en-CH"/>
        </a:p>
      </dgm:t>
    </dgm:pt>
    <dgm:pt modelId="{00B8A66B-2195-4036-826A-D046F6F8599C}">
      <dgm:prSet phldrT="[Text]" custT="1"/>
      <dgm:spPr>
        <a:xfrm>
          <a:off x="2080274" y="2764957"/>
          <a:ext cx="2677825" cy="816410"/>
        </a:xfrm>
        <a:prstGeom prst="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16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Production linkages</a:t>
          </a:r>
        </a:p>
        <a:p>
          <a:pPr>
            <a:buNone/>
          </a:pPr>
          <a:r>
            <a:rPr lang="en-US" sz="11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-backward and forward</a:t>
          </a:r>
        </a:p>
        <a:p>
          <a:pPr>
            <a:buNone/>
          </a:pPr>
          <a:r>
            <a:rPr lang="en-US" sz="11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-domestic and foreign firms</a:t>
          </a:r>
        </a:p>
        <a:p>
          <a:pPr>
            <a:buNone/>
          </a:pPr>
          <a:r>
            <a:rPr lang="en-US" sz="11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-small and large firms</a:t>
          </a:r>
          <a:endParaRPr lang="en-CH" sz="11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gm:t>
    </dgm:pt>
    <dgm:pt modelId="{F35233DB-DBE5-4CD5-9BCB-720DD6EB5B28}" type="parTrans" cxnId="{22B55BF1-C79B-4687-801C-3D17FB5456A5}">
      <dgm:prSet/>
      <dgm:spPr>
        <a:xfrm>
          <a:off x="1544709" y="2152650"/>
          <a:ext cx="535565" cy="1020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7782" y="0"/>
              </a:lnTo>
              <a:lnTo>
                <a:pt x="267782" y="1020512"/>
              </a:lnTo>
              <a:lnTo>
                <a:pt x="535565" y="1020512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CH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BACA82D-B440-44E1-BEDD-2C001F8BE417}" type="sibTrans" cxnId="{22B55BF1-C79B-4687-801C-3D17FB5456A5}">
      <dgm:prSet/>
      <dgm:spPr/>
      <dgm:t>
        <a:bodyPr/>
        <a:lstStyle/>
        <a:p>
          <a:endParaRPr lang="en-CH"/>
        </a:p>
      </dgm:t>
    </dgm:pt>
    <dgm:pt modelId="{5BE29E92-8CEE-411F-9826-D051F84AFFFE}" type="pres">
      <dgm:prSet presAssocID="{2886257D-8CB8-4B70-A1A5-8CB5508BD00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9CA8D9-5FC4-42AE-8EF4-E702AA7DC142}" type="pres">
      <dgm:prSet presAssocID="{9178DA6B-3611-4531-9DD6-F765321C8A36}" presName="root1" presStyleCnt="0"/>
      <dgm:spPr/>
    </dgm:pt>
    <dgm:pt modelId="{A81D2AE8-243D-43E7-B192-4DF201A0FEC2}" type="pres">
      <dgm:prSet presAssocID="{9178DA6B-3611-4531-9DD6-F765321C8A3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47CBAD-134E-4652-9905-FB87A630AFAE}" type="pres">
      <dgm:prSet presAssocID="{9178DA6B-3611-4531-9DD6-F765321C8A36}" presName="level2hierChild" presStyleCnt="0"/>
      <dgm:spPr/>
    </dgm:pt>
    <dgm:pt modelId="{EF4CF4EE-5E13-4B68-8A4E-0238F20AF2D4}" type="pres">
      <dgm:prSet presAssocID="{72F88921-9DD3-4EC7-B06D-1BC5D6194EB6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34BDF864-8525-4268-8077-D76A383A293C}" type="pres">
      <dgm:prSet presAssocID="{72F88921-9DD3-4EC7-B06D-1BC5D6194EB6}" presName="connTx" presStyleLbl="parChTrans1D2" presStyleIdx="0" presStyleCnt="3"/>
      <dgm:spPr/>
      <dgm:t>
        <a:bodyPr/>
        <a:lstStyle/>
        <a:p>
          <a:endParaRPr lang="en-US"/>
        </a:p>
      </dgm:t>
    </dgm:pt>
    <dgm:pt modelId="{AFF4D8A4-AC97-4FEB-B8C9-C461513ABE5F}" type="pres">
      <dgm:prSet presAssocID="{DAF1A461-3DCF-4172-8A48-E0E957E8E9EA}" presName="root2" presStyleCnt="0"/>
      <dgm:spPr/>
    </dgm:pt>
    <dgm:pt modelId="{4080FE0C-FBB0-40ED-A954-B7EE43E2466F}" type="pres">
      <dgm:prSet presAssocID="{DAF1A461-3DCF-4172-8A48-E0E957E8E9EA}" presName="LevelTwoTextNode" presStyleLbl="node2" presStyleIdx="0" presStyleCnt="3" custScaleY="1118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97F64F-65FF-4F45-B30D-EC694292DE49}" type="pres">
      <dgm:prSet presAssocID="{DAF1A461-3DCF-4172-8A48-E0E957E8E9EA}" presName="level3hierChild" presStyleCnt="0"/>
      <dgm:spPr/>
    </dgm:pt>
    <dgm:pt modelId="{C064526E-A5E1-4F4A-BA7C-47D212575A56}" type="pres">
      <dgm:prSet presAssocID="{C48A07B1-0CB0-485A-89B4-90C82D8C49C2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39228BBA-BCEA-4631-AE34-D281B5D39549}" type="pres">
      <dgm:prSet presAssocID="{C48A07B1-0CB0-485A-89B4-90C82D8C49C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3B8DB807-675B-4214-852A-7AFF3844DC35}" type="pres">
      <dgm:prSet presAssocID="{0F909B35-4CE9-4780-B3DA-6EDCD4071CEB}" presName="root2" presStyleCnt="0"/>
      <dgm:spPr/>
    </dgm:pt>
    <dgm:pt modelId="{BCCD6778-1406-4F24-B7CF-70A810E2EE70}" type="pres">
      <dgm:prSet presAssocID="{0F909B35-4CE9-4780-B3DA-6EDCD4071CE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C121C2-0049-4A48-ABEA-68E12639CCE3}" type="pres">
      <dgm:prSet presAssocID="{0F909B35-4CE9-4780-B3DA-6EDCD4071CEB}" presName="level3hierChild" presStyleCnt="0"/>
      <dgm:spPr/>
    </dgm:pt>
    <dgm:pt modelId="{E303C7B0-9A18-47D6-827D-45CD3D47B2A8}" type="pres">
      <dgm:prSet presAssocID="{F35233DB-DBE5-4CD5-9BCB-720DD6EB5B28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E168CA91-3946-41AA-B03A-0ADF89DFABFE}" type="pres">
      <dgm:prSet presAssocID="{F35233DB-DBE5-4CD5-9BCB-720DD6EB5B28}" presName="connTx" presStyleLbl="parChTrans1D2" presStyleIdx="2" presStyleCnt="3"/>
      <dgm:spPr/>
      <dgm:t>
        <a:bodyPr/>
        <a:lstStyle/>
        <a:p>
          <a:endParaRPr lang="en-US"/>
        </a:p>
      </dgm:t>
    </dgm:pt>
    <dgm:pt modelId="{8EDF8517-85AE-4135-B191-6065852287F9}" type="pres">
      <dgm:prSet presAssocID="{00B8A66B-2195-4036-826A-D046F6F8599C}" presName="root2" presStyleCnt="0"/>
      <dgm:spPr/>
    </dgm:pt>
    <dgm:pt modelId="{3F1CC761-48E4-480F-93F4-8FE49E6B4A69}" type="pres">
      <dgm:prSet presAssocID="{00B8A66B-2195-4036-826A-D046F6F8599C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951602-0E52-4C28-BFB8-05753F107E2F}" type="pres">
      <dgm:prSet presAssocID="{00B8A66B-2195-4036-826A-D046F6F8599C}" presName="level3hierChild" presStyleCnt="0"/>
      <dgm:spPr/>
    </dgm:pt>
  </dgm:ptLst>
  <dgm:cxnLst>
    <dgm:cxn modelId="{A6A32CCF-7505-423F-9800-9C78681F2210}" type="presOf" srcId="{F35233DB-DBE5-4CD5-9BCB-720DD6EB5B28}" destId="{E168CA91-3946-41AA-B03A-0ADF89DFABFE}" srcOrd="1" destOrd="0" presId="urn:microsoft.com/office/officeart/2008/layout/HorizontalMultiLevelHierarchy"/>
    <dgm:cxn modelId="{4E1429F3-C9CB-4A28-B1EA-84F540C3E66B}" type="presOf" srcId="{0F909B35-4CE9-4780-B3DA-6EDCD4071CEB}" destId="{BCCD6778-1406-4F24-B7CF-70A810E2EE70}" srcOrd="0" destOrd="0" presId="urn:microsoft.com/office/officeart/2008/layout/HorizontalMultiLevelHierarchy"/>
    <dgm:cxn modelId="{1E3CA1C6-2205-40EE-A369-F1266977BD45}" type="presOf" srcId="{2886257D-8CB8-4B70-A1A5-8CB5508BD00B}" destId="{5BE29E92-8CEE-411F-9826-D051F84AFFFE}" srcOrd="0" destOrd="0" presId="urn:microsoft.com/office/officeart/2008/layout/HorizontalMultiLevelHierarchy"/>
    <dgm:cxn modelId="{96E351F6-3402-4460-BFE2-0B7D5D15BA0E}" srcId="{9178DA6B-3611-4531-9DD6-F765321C8A36}" destId="{0F909B35-4CE9-4780-B3DA-6EDCD4071CEB}" srcOrd="1" destOrd="0" parTransId="{C48A07B1-0CB0-485A-89B4-90C82D8C49C2}" sibTransId="{EF5A6C70-ADC9-460F-ADD1-1195FDA5314B}"/>
    <dgm:cxn modelId="{C76F1D36-0685-4CD1-8BF8-28C54312437E}" srcId="{9178DA6B-3611-4531-9DD6-F765321C8A36}" destId="{DAF1A461-3DCF-4172-8A48-E0E957E8E9EA}" srcOrd="0" destOrd="0" parTransId="{72F88921-9DD3-4EC7-B06D-1BC5D6194EB6}" sibTransId="{6229FB88-104F-4D71-97CA-889906FB2CB6}"/>
    <dgm:cxn modelId="{5B649DB3-72D8-44FD-B8A1-5C4CA6670786}" type="presOf" srcId="{C48A07B1-0CB0-485A-89B4-90C82D8C49C2}" destId="{39228BBA-BCEA-4631-AE34-D281B5D39549}" srcOrd="1" destOrd="0" presId="urn:microsoft.com/office/officeart/2008/layout/HorizontalMultiLevelHierarchy"/>
    <dgm:cxn modelId="{AAF1176C-4847-4501-A42F-94AC4F76B51C}" type="presOf" srcId="{72F88921-9DD3-4EC7-B06D-1BC5D6194EB6}" destId="{34BDF864-8525-4268-8077-D76A383A293C}" srcOrd="1" destOrd="0" presId="urn:microsoft.com/office/officeart/2008/layout/HorizontalMultiLevelHierarchy"/>
    <dgm:cxn modelId="{1262A991-C888-4F42-90DE-A66923F68CB9}" srcId="{2886257D-8CB8-4B70-A1A5-8CB5508BD00B}" destId="{9178DA6B-3611-4531-9DD6-F765321C8A36}" srcOrd="0" destOrd="0" parTransId="{EAF12BEE-8A71-45FA-8247-9E95174AADE5}" sibTransId="{CD571125-91F7-4789-B0B4-414D5CA6EECA}"/>
    <dgm:cxn modelId="{2AE9F92D-2926-4E14-8587-FA7DD3C67B8B}" type="presOf" srcId="{9178DA6B-3611-4531-9DD6-F765321C8A36}" destId="{A81D2AE8-243D-43E7-B192-4DF201A0FEC2}" srcOrd="0" destOrd="0" presId="urn:microsoft.com/office/officeart/2008/layout/HorizontalMultiLevelHierarchy"/>
    <dgm:cxn modelId="{52F6CBE5-2ED5-4CE1-BC22-F5243ADE9EAA}" type="presOf" srcId="{00B8A66B-2195-4036-826A-D046F6F8599C}" destId="{3F1CC761-48E4-480F-93F4-8FE49E6B4A69}" srcOrd="0" destOrd="0" presId="urn:microsoft.com/office/officeart/2008/layout/HorizontalMultiLevelHierarchy"/>
    <dgm:cxn modelId="{40AC06CF-F4D7-4CE2-B32D-EE38C054174A}" type="presOf" srcId="{C48A07B1-0CB0-485A-89B4-90C82D8C49C2}" destId="{C064526E-A5E1-4F4A-BA7C-47D212575A56}" srcOrd="0" destOrd="0" presId="urn:microsoft.com/office/officeart/2008/layout/HorizontalMultiLevelHierarchy"/>
    <dgm:cxn modelId="{01E4780B-5815-4CFF-BEC6-D3C1B00374C1}" type="presOf" srcId="{F35233DB-DBE5-4CD5-9BCB-720DD6EB5B28}" destId="{E303C7B0-9A18-47D6-827D-45CD3D47B2A8}" srcOrd="0" destOrd="0" presId="urn:microsoft.com/office/officeart/2008/layout/HorizontalMultiLevelHierarchy"/>
    <dgm:cxn modelId="{22B55BF1-C79B-4687-801C-3D17FB5456A5}" srcId="{9178DA6B-3611-4531-9DD6-F765321C8A36}" destId="{00B8A66B-2195-4036-826A-D046F6F8599C}" srcOrd="2" destOrd="0" parTransId="{F35233DB-DBE5-4CD5-9BCB-720DD6EB5B28}" sibTransId="{ABACA82D-B440-44E1-BEDD-2C001F8BE417}"/>
    <dgm:cxn modelId="{C1985877-3987-4CF8-97DC-50EAD03600E2}" type="presOf" srcId="{72F88921-9DD3-4EC7-B06D-1BC5D6194EB6}" destId="{EF4CF4EE-5E13-4B68-8A4E-0238F20AF2D4}" srcOrd="0" destOrd="0" presId="urn:microsoft.com/office/officeart/2008/layout/HorizontalMultiLevelHierarchy"/>
    <dgm:cxn modelId="{500AA977-4DD3-4C16-8035-E6CFE29BB3A4}" type="presOf" srcId="{DAF1A461-3DCF-4172-8A48-E0E957E8E9EA}" destId="{4080FE0C-FBB0-40ED-A954-B7EE43E2466F}" srcOrd="0" destOrd="0" presId="urn:microsoft.com/office/officeart/2008/layout/HorizontalMultiLevelHierarchy"/>
    <dgm:cxn modelId="{ADC61544-0A36-413F-88CE-E680BF48601C}" type="presParOf" srcId="{5BE29E92-8CEE-411F-9826-D051F84AFFFE}" destId="{EE9CA8D9-5FC4-42AE-8EF4-E702AA7DC142}" srcOrd="0" destOrd="0" presId="urn:microsoft.com/office/officeart/2008/layout/HorizontalMultiLevelHierarchy"/>
    <dgm:cxn modelId="{9CDE5911-209C-4FFC-945C-7186FF832B42}" type="presParOf" srcId="{EE9CA8D9-5FC4-42AE-8EF4-E702AA7DC142}" destId="{A81D2AE8-243D-43E7-B192-4DF201A0FEC2}" srcOrd="0" destOrd="0" presId="urn:microsoft.com/office/officeart/2008/layout/HorizontalMultiLevelHierarchy"/>
    <dgm:cxn modelId="{99C05520-6B5F-4901-B697-A4F9BB756F77}" type="presParOf" srcId="{EE9CA8D9-5FC4-42AE-8EF4-E702AA7DC142}" destId="{FA47CBAD-134E-4652-9905-FB87A630AFAE}" srcOrd="1" destOrd="0" presId="urn:microsoft.com/office/officeart/2008/layout/HorizontalMultiLevelHierarchy"/>
    <dgm:cxn modelId="{8BF4FD0A-8BCC-4CB6-ABDF-A407518518E0}" type="presParOf" srcId="{FA47CBAD-134E-4652-9905-FB87A630AFAE}" destId="{EF4CF4EE-5E13-4B68-8A4E-0238F20AF2D4}" srcOrd="0" destOrd="0" presId="urn:microsoft.com/office/officeart/2008/layout/HorizontalMultiLevelHierarchy"/>
    <dgm:cxn modelId="{59B12058-9065-4948-9748-B3D42DA15646}" type="presParOf" srcId="{EF4CF4EE-5E13-4B68-8A4E-0238F20AF2D4}" destId="{34BDF864-8525-4268-8077-D76A383A293C}" srcOrd="0" destOrd="0" presId="urn:microsoft.com/office/officeart/2008/layout/HorizontalMultiLevelHierarchy"/>
    <dgm:cxn modelId="{04D5BBAA-A26C-44D2-8984-09B575AD178F}" type="presParOf" srcId="{FA47CBAD-134E-4652-9905-FB87A630AFAE}" destId="{AFF4D8A4-AC97-4FEB-B8C9-C461513ABE5F}" srcOrd="1" destOrd="0" presId="urn:microsoft.com/office/officeart/2008/layout/HorizontalMultiLevelHierarchy"/>
    <dgm:cxn modelId="{7E98C0A1-2E37-48CD-9BAA-84A5C72891FF}" type="presParOf" srcId="{AFF4D8A4-AC97-4FEB-B8C9-C461513ABE5F}" destId="{4080FE0C-FBB0-40ED-A954-B7EE43E2466F}" srcOrd="0" destOrd="0" presId="urn:microsoft.com/office/officeart/2008/layout/HorizontalMultiLevelHierarchy"/>
    <dgm:cxn modelId="{CBAFF2D7-8339-46D8-ABDB-C8052B83B2A8}" type="presParOf" srcId="{AFF4D8A4-AC97-4FEB-B8C9-C461513ABE5F}" destId="{4E97F64F-65FF-4F45-B30D-EC694292DE49}" srcOrd="1" destOrd="0" presId="urn:microsoft.com/office/officeart/2008/layout/HorizontalMultiLevelHierarchy"/>
    <dgm:cxn modelId="{4B591337-F3C3-40A6-AB7E-96D1800DFA84}" type="presParOf" srcId="{FA47CBAD-134E-4652-9905-FB87A630AFAE}" destId="{C064526E-A5E1-4F4A-BA7C-47D212575A56}" srcOrd="2" destOrd="0" presId="urn:microsoft.com/office/officeart/2008/layout/HorizontalMultiLevelHierarchy"/>
    <dgm:cxn modelId="{6A0D4FDB-46A8-4BD3-A6DB-99EEA6687C9F}" type="presParOf" srcId="{C064526E-A5E1-4F4A-BA7C-47D212575A56}" destId="{39228BBA-BCEA-4631-AE34-D281B5D39549}" srcOrd="0" destOrd="0" presId="urn:microsoft.com/office/officeart/2008/layout/HorizontalMultiLevelHierarchy"/>
    <dgm:cxn modelId="{E28270A9-1DA8-4003-B974-B9985B3147C8}" type="presParOf" srcId="{FA47CBAD-134E-4652-9905-FB87A630AFAE}" destId="{3B8DB807-675B-4214-852A-7AFF3844DC35}" srcOrd="3" destOrd="0" presId="urn:microsoft.com/office/officeart/2008/layout/HorizontalMultiLevelHierarchy"/>
    <dgm:cxn modelId="{1118D9E0-07F1-44DC-BACF-267C3C9B70F8}" type="presParOf" srcId="{3B8DB807-675B-4214-852A-7AFF3844DC35}" destId="{BCCD6778-1406-4F24-B7CF-70A810E2EE70}" srcOrd="0" destOrd="0" presId="urn:microsoft.com/office/officeart/2008/layout/HorizontalMultiLevelHierarchy"/>
    <dgm:cxn modelId="{EB5102DF-1B1F-4EB5-9CAF-4F4FBF35EFB1}" type="presParOf" srcId="{3B8DB807-675B-4214-852A-7AFF3844DC35}" destId="{E8C121C2-0049-4A48-ABEA-68E12639CCE3}" srcOrd="1" destOrd="0" presId="urn:microsoft.com/office/officeart/2008/layout/HorizontalMultiLevelHierarchy"/>
    <dgm:cxn modelId="{011A0A78-657E-4C32-B1D6-2DADA3444172}" type="presParOf" srcId="{FA47CBAD-134E-4652-9905-FB87A630AFAE}" destId="{E303C7B0-9A18-47D6-827D-45CD3D47B2A8}" srcOrd="4" destOrd="0" presId="urn:microsoft.com/office/officeart/2008/layout/HorizontalMultiLevelHierarchy"/>
    <dgm:cxn modelId="{B44CAF73-0D17-4346-8463-FF959770F2C8}" type="presParOf" srcId="{E303C7B0-9A18-47D6-827D-45CD3D47B2A8}" destId="{E168CA91-3946-41AA-B03A-0ADF89DFABFE}" srcOrd="0" destOrd="0" presId="urn:microsoft.com/office/officeart/2008/layout/HorizontalMultiLevelHierarchy"/>
    <dgm:cxn modelId="{C79ACA7A-28AF-4B8C-97E4-DE2C1D19BF50}" type="presParOf" srcId="{FA47CBAD-134E-4652-9905-FB87A630AFAE}" destId="{8EDF8517-85AE-4135-B191-6065852287F9}" srcOrd="5" destOrd="0" presId="urn:microsoft.com/office/officeart/2008/layout/HorizontalMultiLevelHierarchy"/>
    <dgm:cxn modelId="{BDE6A326-0057-4D20-A69F-49A13CA21D42}" type="presParOf" srcId="{8EDF8517-85AE-4135-B191-6065852287F9}" destId="{3F1CC761-48E4-480F-93F4-8FE49E6B4A69}" srcOrd="0" destOrd="0" presId="urn:microsoft.com/office/officeart/2008/layout/HorizontalMultiLevelHierarchy"/>
    <dgm:cxn modelId="{A3FE21B7-4421-4AFB-B1BD-D80141E4D6FF}" type="presParOf" srcId="{8EDF8517-85AE-4135-B191-6065852287F9}" destId="{48951602-0E52-4C28-BFB8-05753F107E2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4C551C-DE8E-4412-9FA5-B0AC686A8988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19D833-D5A6-4E8C-93A3-743302D1D9DD}">
      <dgm:prSet/>
      <dgm:spPr/>
      <dgm:t>
        <a:bodyPr/>
        <a:lstStyle/>
        <a:p>
          <a:r>
            <a:rPr lang="en-ZA" dirty="0">
              <a:solidFill>
                <a:srgbClr val="00B0F0"/>
              </a:solidFill>
            </a:rPr>
            <a:t>RWANDA</a:t>
          </a:r>
          <a:endParaRPr lang="en-US" dirty="0">
            <a:solidFill>
              <a:srgbClr val="00B0F0"/>
            </a:solidFill>
          </a:endParaRPr>
        </a:p>
      </dgm:t>
    </dgm:pt>
    <dgm:pt modelId="{73FE2521-3E54-4317-98BB-F666FE4A21F4}" type="parTrans" cxnId="{0658AA9C-C0F2-4354-BCC5-8D8396819C07}">
      <dgm:prSet/>
      <dgm:spPr/>
      <dgm:t>
        <a:bodyPr/>
        <a:lstStyle/>
        <a:p>
          <a:endParaRPr lang="en-US"/>
        </a:p>
      </dgm:t>
    </dgm:pt>
    <dgm:pt modelId="{63ACF4BC-1BFB-46BC-9983-81C860EBFB9C}" type="sibTrans" cxnId="{0658AA9C-C0F2-4354-BCC5-8D8396819C07}">
      <dgm:prSet/>
      <dgm:spPr/>
      <dgm:t>
        <a:bodyPr/>
        <a:lstStyle/>
        <a:p>
          <a:endParaRPr lang="en-US"/>
        </a:p>
      </dgm:t>
    </dgm:pt>
    <dgm:pt modelId="{FDA0AB01-F695-4472-8383-E77394E55B57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ETHIOPIA</a:t>
          </a:r>
        </a:p>
      </dgm:t>
    </dgm:pt>
    <dgm:pt modelId="{3676296B-3AA1-4E05-8424-322D1A3E1710}" type="parTrans" cxnId="{6B04F797-A741-4BFA-B628-E644037B5F0E}">
      <dgm:prSet/>
      <dgm:spPr/>
      <dgm:t>
        <a:bodyPr/>
        <a:lstStyle/>
        <a:p>
          <a:endParaRPr lang="en-US"/>
        </a:p>
      </dgm:t>
    </dgm:pt>
    <dgm:pt modelId="{9FCE460B-8A40-4709-96C3-9429895A0A8F}" type="sibTrans" cxnId="{6B04F797-A741-4BFA-B628-E644037B5F0E}">
      <dgm:prSet/>
      <dgm:spPr/>
      <dgm:t>
        <a:bodyPr/>
        <a:lstStyle/>
        <a:p>
          <a:endParaRPr lang="en-US"/>
        </a:p>
      </dgm:t>
    </dgm:pt>
    <dgm:pt modelId="{0099809B-6691-4DAD-A4B0-2ED3C2072B5F}">
      <dgm:prSet custT="1"/>
      <dgm:spPr/>
      <dgm:t>
        <a:bodyPr/>
        <a:lstStyle/>
        <a:p>
          <a:r>
            <a:rPr lang="en-US" sz="1000" dirty="0"/>
            <a:t>Shortage of raw materials</a:t>
          </a:r>
        </a:p>
        <a:p>
          <a:endParaRPr lang="en-US" sz="1000" dirty="0"/>
        </a:p>
        <a:p>
          <a:r>
            <a:rPr lang="en-US" sz="1000" dirty="0"/>
            <a:t>Low domestic demand</a:t>
          </a:r>
        </a:p>
        <a:p>
          <a:endParaRPr lang="en-US" sz="1000" dirty="0"/>
        </a:p>
        <a:p>
          <a:r>
            <a:rPr lang="en-US" sz="1000" dirty="0"/>
            <a:t>Absence of credit facilities</a:t>
          </a:r>
        </a:p>
        <a:p>
          <a:endParaRPr lang="en-US" sz="1000" dirty="0"/>
        </a:p>
        <a:p>
          <a:r>
            <a:rPr lang="en-US" sz="1000" dirty="0"/>
            <a:t>Shortage of foreign exchange</a:t>
          </a:r>
        </a:p>
        <a:p>
          <a:endParaRPr lang="en-US" sz="1000" dirty="0"/>
        </a:p>
        <a:p>
          <a:r>
            <a:rPr lang="en-US" sz="1000" dirty="0"/>
            <a:t>Lack of adequate skills</a:t>
          </a:r>
        </a:p>
      </dgm:t>
    </dgm:pt>
    <dgm:pt modelId="{F770E56C-626D-4598-AC2A-5EA5F5F63C09}" type="parTrans" cxnId="{EF19184C-6114-46E6-A0E7-7C049F8627FB}">
      <dgm:prSet/>
      <dgm:spPr/>
      <dgm:t>
        <a:bodyPr/>
        <a:lstStyle/>
        <a:p>
          <a:endParaRPr lang="en-US"/>
        </a:p>
      </dgm:t>
    </dgm:pt>
    <dgm:pt modelId="{46A96391-268E-4AB4-8BE0-024E293E5C88}" type="sibTrans" cxnId="{EF19184C-6114-46E6-A0E7-7C049F8627FB}">
      <dgm:prSet/>
      <dgm:spPr/>
      <dgm:t>
        <a:bodyPr/>
        <a:lstStyle/>
        <a:p>
          <a:endParaRPr lang="en-US"/>
        </a:p>
      </dgm:t>
    </dgm:pt>
    <dgm:pt modelId="{43CFE876-70B5-43AB-B733-9446F4D9BCC6}">
      <dgm:prSet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KENYA</a:t>
          </a:r>
        </a:p>
      </dgm:t>
    </dgm:pt>
    <dgm:pt modelId="{9C980124-DA96-4D37-8BDA-D2E1CEC4A84A}" type="parTrans" cxnId="{A0D22BD6-A93D-4306-9A87-8F84C73AD6A4}">
      <dgm:prSet/>
      <dgm:spPr/>
      <dgm:t>
        <a:bodyPr/>
        <a:lstStyle/>
        <a:p>
          <a:endParaRPr lang="en-US"/>
        </a:p>
      </dgm:t>
    </dgm:pt>
    <dgm:pt modelId="{214BFC0B-23FE-4356-91DC-C9F0DFD5BF95}" type="sibTrans" cxnId="{A0D22BD6-A93D-4306-9A87-8F84C73AD6A4}">
      <dgm:prSet/>
      <dgm:spPr/>
      <dgm:t>
        <a:bodyPr/>
        <a:lstStyle/>
        <a:p>
          <a:endParaRPr lang="en-US"/>
        </a:p>
      </dgm:t>
    </dgm:pt>
    <dgm:pt modelId="{CDA2BCB8-40AF-4F68-9FC2-994ECEB2F6D3}">
      <dgm:prSet custT="1"/>
      <dgm:spPr/>
      <dgm:t>
        <a:bodyPr/>
        <a:lstStyle/>
        <a:p>
          <a:r>
            <a:rPr lang="en-ZA" sz="1000" dirty="0"/>
            <a:t>Volatile demand</a:t>
          </a:r>
        </a:p>
        <a:p>
          <a:endParaRPr lang="en-ZA" sz="1000" dirty="0"/>
        </a:p>
        <a:p>
          <a:r>
            <a:rPr lang="en-ZA" sz="1000" dirty="0"/>
            <a:t>High cost of electricity</a:t>
          </a:r>
        </a:p>
        <a:p>
          <a:endParaRPr lang="en-ZA" sz="1000" dirty="0"/>
        </a:p>
        <a:p>
          <a:r>
            <a:rPr lang="en-US" sz="1000" dirty="0"/>
            <a:t>High cost of materials</a:t>
          </a:r>
        </a:p>
        <a:p>
          <a:endParaRPr lang="en-US" sz="1000" dirty="0"/>
        </a:p>
        <a:p>
          <a:r>
            <a:rPr lang="en-US" sz="1000" dirty="0"/>
            <a:t>Delays in sourcing inputs</a:t>
          </a:r>
        </a:p>
        <a:p>
          <a:endParaRPr lang="en-US" sz="1000" dirty="0"/>
        </a:p>
        <a:p>
          <a:r>
            <a:rPr lang="en-US" sz="1000" dirty="0"/>
            <a:t>Lack of skilled </a:t>
          </a:r>
          <a:r>
            <a:rPr lang="en-US" sz="1000" dirty="0" err="1"/>
            <a:t>labour</a:t>
          </a:r>
          <a:endParaRPr lang="en-US" sz="1000" dirty="0"/>
        </a:p>
        <a:p>
          <a:endParaRPr lang="en-US" sz="1000" dirty="0"/>
        </a:p>
        <a:p>
          <a:endParaRPr lang="en-US" sz="1000" dirty="0"/>
        </a:p>
      </dgm:t>
    </dgm:pt>
    <dgm:pt modelId="{4D782CFB-C037-43CF-AA45-C225B96E9D9A}" type="parTrans" cxnId="{998E063D-9C80-4994-A63D-41BF68780F74}">
      <dgm:prSet/>
      <dgm:spPr/>
      <dgm:t>
        <a:bodyPr/>
        <a:lstStyle/>
        <a:p>
          <a:endParaRPr lang="en-US"/>
        </a:p>
      </dgm:t>
    </dgm:pt>
    <dgm:pt modelId="{8F1A60E5-2369-4823-93F3-20A48F2DCCF3}" type="sibTrans" cxnId="{998E063D-9C80-4994-A63D-41BF68780F74}">
      <dgm:prSet/>
      <dgm:spPr/>
      <dgm:t>
        <a:bodyPr/>
        <a:lstStyle/>
        <a:p>
          <a:endParaRPr lang="en-US"/>
        </a:p>
      </dgm:t>
    </dgm:pt>
    <dgm:pt modelId="{68E875C0-AA20-4E0F-8575-2F06DB45450B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SOUTH AFRICA</a:t>
          </a:r>
        </a:p>
      </dgm:t>
    </dgm:pt>
    <dgm:pt modelId="{7E66A909-C6DA-4122-95BE-F3CCC2AC9596}" type="parTrans" cxnId="{BDCFA875-4C1E-4FB3-9C17-17CE2DF562E5}">
      <dgm:prSet/>
      <dgm:spPr/>
      <dgm:t>
        <a:bodyPr/>
        <a:lstStyle/>
        <a:p>
          <a:endParaRPr lang="en-US"/>
        </a:p>
      </dgm:t>
    </dgm:pt>
    <dgm:pt modelId="{71813C9D-5A29-432A-B8EE-EA4A4DD50614}" type="sibTrans" cxnId="{BDCFA875-4C1E-4FB3-9C17-17CE2DF562E5}">
      <dgm:prSet/>
      <dgm:spPr/>
      <dgm:t>
        <a:bodyPr/>
        <a:lstStyle/>
        <a:p>
          <a:endParaRPr lang="en-US"/>
        </a:p>
      </dgm:t>
    </dgm:pt>
    <dgm:pt modelId="{D8DF7179-F33D-4E6E-AB69-542C7ADF7878}">
      <dgm:prSet custT="1"/>
      <dgm:spPr/>
      <dgm:t>
        <a:bodyPr/>
        <a:lstStyle/>
        <a:p>
          <a:r>
            <a:rPr lang="en-ZA" sz="1000" dirty="0"/>
            <a:t>Low demand</a:t>
          </a:r>
        </a:p>
        <a:p>
          <a:endParaRPr lang="en-ZA" sz="1000" dirty="0"/>
        </a:p>
        <a:p>
          <a:r>
            <a:rPr lang="en-ZA" sz="1000" dirty="0"/>
            <a:t>Downtime due to maintenance and seasonal factors</a:t>
          </a:r>
        </a:p>
        <a:p>
          <a:endParaRPr lang="en-ZA" sz="1000" dirty="0"/>
        </a:p>
        <a:p>
          <a:r>
            <a:rPr lang="en-ZA" sz="1000" dirty="0"/>
            <a:t>Shortage of raw materials</a:t>
          </a:r>
        </a:p>
        <a:p>
          <a:endParaRPr lang="en-ZA" sz="1000" dirty="0"/>
        </a:p>
        <a:p>
          <a:r>
            <a:rPr lang="en-ZA" sz="1000" dirty="0"/>
            <a:t>Shortage of skilled labour</a:t>
          </a:r>
        </a:p>
        <a:p>
          <a:endParaRPr lang="en-ZA" sz="1000" dirty="0"/>
        </a:p>
        <a:p>
          <a:endParaRPr lang="en-ZA" sz="1000" dirty="0"/>
        </a:p>
        <a:p>
          <a:endParaRPr lang="en-ZA" sz="1000" dirty="0"/>
        </a:p>
        <a:p>
          <a:endParaRPr lang="en-US" sz="1000" dirty="0"/>
        </a:p>
      </dgm:t>
    </dgm:pt>
    <dgm:pt modelId="{557DEBE5-1545-44A2-AE95-7F64D76FCF98}" type="parTrans" cxnId="{6D00205C-001F-410E-AC75-84CA95492082}">
      <dgm:prSet/>
      <dgm:spPr/>
      <dgm:t>
        <a:bodyPr/>
        <a:lstStyle/>
        <a:p>
          <a:endParaRPr lang="en-US"/>
        </a:p>
      </dgm:t>
    </dgm:pt>
    <dgm:pt modelId="{AB4CA27F-2120-4525-B826-FCBD9C298B7E}" type="sibTrans" cxnId="{6D00205C-001F-410E-AC75-84CA95492082}">
      <dgm:prSet/>
      <dgm:spPr/>
      <dgm:t>
        <a:bodyPr/>
        <a:lstStyle/>
        <a:p>
          <a:endParaRPr lang="en-US"/>
        </a:p>
      </dgm:t>
    </dgm:pt>
    <dgm:pt modelId="{96807D50-C975-4655-9DE2-77D30EA32D7D}">
      <dgm:prSet/>
      <dgm:spPr/>
      <dgm:t>
        <a:bodyPr/>
        <a:lstStyle/>
        <a:p>
          <a:r>
            <a:rPr lang="en-US" dirty="0"/>
            <a:t>NIGERIA</a:t>
          </a:r>
        </a:p>
      </dgm:t>
    </dgm:pt>
    <dgm:pt modelId="{BDA336BD-FC27-45FA-BBBF-165285CCC4AA}" type="parTrans" cxnId="{17BC2A1D-9DE1-4EED-AA67-EE2C13AD56E1}">
      <dgm:prSet/>
      <dgm:spPr/>
      <dgm:t>
        <a:bodyPr/>
        <a:lstStyle/>
        <a:p>
          <a:endParaRPr lang="en-US"/>
        </a:p>
      </dgm:t>
    </dgm:pt>
    <dgm:pt modelId="{FEC1F999-435D-498A-9066-58E5A4AEBEFA}" type="sibTrans" cxnId="{17BC2A1D-9DE1-4EED-AA67-EE2C13AD56E1}">
      <dgm:prSet/>
      <dgm:spPr/>
      <dgm:t>
        <a:bodyPr/>
        <a:lstStyle/>
        <a:p>
          <a:endParaRPr lang="en-US"/>
        </a:p>
      </dgm:t>
    </dgm:pt>
    <dgm:pt modelId="{80549FEF-4B51-4B00-ADF4-2BB223990994}">
      <dgm:prSet custT="1"/>
      <dgm:spPr/>
      <dgm:t>
        <a:bodyPr/>
        <a:lstStyle/>
        <a:p>
          <a:r>
            <a:rPr lang="en-ZA" sz="1000" dirty="0"/>
            <a:t>High cost of imported raw materials and inputs</a:t>
          </a:r>
        </a:p>
        <a:p>
          <a:endParaRPr lang="en-ZA" sz="1000" dirty="0"/>
        </a:p>
        <a:p>
          <a:r>
            <a:rPr lang="en-ZA" sz="1000" dirty="0"/>
            <a:t>Unreliable power supply</a:t>
          </a:r>
        </a:p>
        <a:p>
          <a:endParaRPr lang="en-ZA" sz="1000" dirty="0"/>
        </a:p>
        <a:p>
          <a:r>
            <a:rPr lang="en-ZA" sz="1000" dirty="0"/>
            <a:t>Lack of adequate financing for purchasing inputs</a:t>
          </a:r>
        </a:p>
        <a:p>
          <a:endParaRPr lang="en-ZA" sz="1000" dirty="0"/>
        </a:p>
        <a:p>
          <a:r>
            <a:rPr lang="en-ZA" sz="1000" dirty="0"/>
            <a:t>Low domestic demand</a:t>
          </a:r>
        </a:p>
        <a:p>
          <a:endParaRPr lang="en-US" sz="1000" dirty="0"/>
        </a:p>
        <a:p>
          <a:endParaRPr lang="en-US" sz="1000" dirty="0"/>
        </a:p>
      </dgm:t>
    </dgm:pt>
    <dgm:pt modelId="{8DC57206-B917-48BF-8A62-E56C54376C16}" type="parTrans" cxnId="{E0CD88D2-0F79-4FED-B833-27C2BC728BF8}">
      <dgm:prSet/>
      <dgm:spPr/>
      <dgm:t>
        <a:bodyPr/>
        <a:lstStyle/>
        <a:p>
          <a:endParaRPr lang="en-US"/>
        </a:p>
      </dgm:t>
    </dgm:pt>
    <dgm:pt modelId="{EBA2A1D9-0EF5-4B2A-9851-FE8EDE6A7805}" type="sibTrans" cxnId="{E0CD88D2-0F79-4FED-B833-27C2BC728BF8}">
      <dgm:prSet/>
      <dgm:spPr/>
      <dgm:t>
        <a:bodyPr/>
        <a:lstStyle/>
        <a:p>
          <a:endParaRPr lang="en-US"/>
        </a:p>
      </dgm:t>
    </dgm:pt>
    <dgm:pt modelId="{81D922BC-F492-45C6-A6CC-D14D4709DFC1}">
      <dgm:prSet custT="1"/>
      <dgm:spPr/>
      <dgm:t>
        <a:bodyPr/>
        <a:lstStyle/>
        <a:p>
          <a:r>
            <a:rPr lang="en-US" sz="1000" dirty="0"/>
            <a:t>Low domestic demand</a:t>
          </a:r>
        </a:p>
      </dgm:t>
    </dgm:pt>
    <dgm:pt modelId="{4E67FE8C-4772-479F-BBCB-07E57C50A44C}" type="sibTrans" cxnId="{3309203F-1532-488E-9E01-DDB38C3D7A21}">
      <dgm:prSet/>
      <dgm:spPr/>
      <dgm:t>
        <a:bodyPr/>
        <a:lstStyle/>
        <a:p>
          <a:endParaRPr lang="en-US"/>
        </a:p>
      </dgm:t>
    </dgm:pt>
    <dgm:pt modelId="{EBEB80A2-E027-4262-BB57-B69CCCC59CCF}" type="parTrans" cxnId="{3309203F-1532-488E-9E01-DDB38C3D7A21}">
      <dgm:prSet/>
      <dgm:spPr/>
      <dgm:t>
        <a:bodyPr/>
        <a:lstStyle/>
        <a:p>
          <a:endParaRPr lang="en-US"/>
        </a:p>
      </dgm:t>
    </dgm:pt>
    <dgm:pt modelId="{7B2A121F-A450-494B-B1CC-F606BEAB39CF}">
      <dgm:prSet custT="1"/>
      <dgm:spPr/>
      <dgm:t>
        <a:bodyPr/>
        <a:lstStyle/>
        <a:p>
          <a:endParaRPr lang="en-US" sz="1000" dirty="0"/>
        </a:p>
        <a:p>
          <a:r>
            <a:rPr lang="en-US" sz="1000" dirty="0"/>
            <a:t>Unreliable supply of inputs</a:t>
          </a:r>
        </a:p>
      </dgm:t>
    </dgm:pt>
    <dgm:pt modelId="{B77D71FB-A2B1-4E7F-8037-3EB4D9107D4D}" type="sibTrans" cxnId="{BA81B963-570C-463A-AA6A-630B4BF37CA6}">
      <dgm:prSet/>
      <dgm:spPr/>
      <dgm:t>
        <a:bodyPr/>
        <a:lstStyle/>
        <a:p>
          <a:endParaRPr lang="en-US"/>
        </a:p>
      </dgm:t>
    </dgm:pt>
    <dgm:pt modelId="{F1776DC4-A2E0-4B1E-9CF4-03B2603C5129}" type="parTrans" cxnId="{BA81B963-570C-463A-AA6A-630B4BF37CA6}">
      <dgm:prSet/>
      <dgm:spPr/>
      <dgm:t>
        <a:bodyPr/>
        <a:lstStyle/>
        <a:p>
          <a:endParaRPr lang="en-US"/>
        </a:p>
      </dgm:t>
    </dgm:pt>
    <dgm:pt modelId="{70716738-4E06-40FC-AB34-F5A2EB8A5230}">
      <dgm:prSet custT="1"/>
      <dgm:spPr/>
      <dgm:t>
        <a:bodyPr/>
        <a:lstStyle/>
        <a:p>
          <a:endParaRPr lang="en-US" sz="1000" dirty="0"/>
        </a:p>
        <a:p>
          <a:r>
            <a:rPr lang="en-US" sz="1000" dirty="0"/>
            <a:t>Lack of adequate working capital</a:t>
          </a:r>
        </a:p>
        <a:p>
          <a:endParaRPr lang="en-US" sz="1000" dirty="0"/>
        </a:p>
        <a:p>
          <a:r>
            <a:rPr lang="en-US" sz="1000" dirty="0"/>
            <a:t>Lack of skilled </a:t>
          </a:r>
          <a:r>
            <a:rPr lang="en-US" sz="1000" dirty="0" err="1"/>
            <a:t>labour</a:t>
          </a:r>
          <a:endParaRPr lang="en-US" sz="1000" dirty="0"/>
        </a:p>
        <a:p>
          <a:endParaRPr lang="en-US" sz="1000" dirty="0"/>
        </a:p>
      </dgm:t>
    </dgm:pt>
    <dgm:pt modelId="{99478785-D8EE-4B82-AA3D-E0A3D83D34B5}" type="sibTrans" cxnId="{3BE3FB56-CC87-4E33-B9BA-65908E3F28E5}">
      <dgm:prSet/>
      <dgm:spPr/>
      <dgm:t>
        <a:bodyPr/>
        <a:lstStyle/>
        <a:p>
          <a:endParaRPr lang="en-US"/>
        </a:p>
      </dgm:t>
    </dgm:pt>
    <dgm:pt modelId="{952EAD45-0AFB-4C36-B112-7793D6435229}" type="parTrans" cxnId="{3BE3FB56-CC87-4E33-B9BA-65908E3F28E5}">
      <dgm:prSet/>
      <dgm:spPr/>
      <dgm:t>
        <a:bodyPr/>
        <a:lstStyle/>
        <a:p>
          <a:endParaRPr lang="en-US"/>
        </a:p>
      </dgm:t>
    </dgm:pt>
    <dgm:pt modelId="{B2D3AE94-D372-48CC-99D5-BD91BB8ED329}" type="pres">
      <dgm:prSet presAssocID="{BF4C551C-DE8E-4412-9FA5-B0AC686A8988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F5C89FB-2650-4EBC-80CF-0C89894896A5}" type="pres">
      <dgm:prSet presAssocID="{CD19D833-D5A6-4E8C-93A3-743302D1D9DD}" presName="parentText1" presStyleLbl="node1" presStyleIdx="0" presStyleCnt="5" custLinFactNeighborX="232" custLinFactNeighborY="-27961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C4540-765D-4150-8E86-2652446BB1CB}" type="pres">
      <dgm:prSet presAssocID="{CD19D833-D5A6-4E8C-93A3-743302D1D9DD}" presName="childText1" presStyleLbl="solidAlignAcc1" presStyleIdx="0" presStyleCnt="5" custScaleY="129350" custLinFactNeighborX="1897" custLinFactNeighborY="-115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C12966-92EC-4E43-860A-1B737D20FD52}" type="pres">
      <dgm:prSet presAssocID="{FDA0AB01-F695-4472-8383-E77394E55B57}" presName="parentText2" presStyleLbl="node1" presStyleIdx="1" presStyleCnt="5" custLinFactNeighborX="427" custLinFactNeighborY="-31111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880B0-EB88-44D7-876F-A4A068B65158}" type="pres">
      <dgm:prSet presAssocID="{FDA0AB01-F695-4472-8383-E77394E55B57}" presName="childText2" presStyleLbl="solidAlignAcc1" presStyleIdx="1" presStyleCnt="5" custScaleY="116117" custLinFactNeighborX="1896" custLinFactNeighborY="-191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2DDA8-FA9F-41F0-9C88-8482940CEE06}" type="pres">
      <dgm:prSet presAssocID="{43CFE876-70B5-43AB-B733-9446F4D9BCC6}" presName="parentText3" presStyleLbl="node1" presStyleIdx="2" presStyleCnt="5" custLinFactNeighborX="552" custLinFactNeighborY="-31111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C77FC-85E1-4C7B-B5AE-A6B2745BBE75}" type="pres">
      <dgm:prSet presAssocID="{43CFE876-70B5-43AB-B733-9446F4D9BCC6}" presName="childText3" presStyleLbl="solidAlignAcc1" presStyleIdx="2" presStyleCnt="5" custScaleY="114654" custLinFactNeighborX="3302" custLinFactNeighborY="-86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15E0B0-27D8-4765-A0BF-F9D4C6952CDF}" type="pres">
      <dgm:prSet presAssocID="{68E875C0-AA20-4E0F-8575-2F06DB45450B}" presName="parentText4" presStyleLbl="node1" presStyleIdx="3" presStyleCnt="5" custLinFactNeighborX="521" custLinFactNeighborY="-31111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4CEC9-850D-4AA5-B772-FD73FB1F0543}" type="pres">
      <dgm:prSet presAssocID="{68E875C0-AA20-4E0F-8575-2F06DB45450B}" presName="childText4" presStyleLbl="solidAlignAcc1" presStyleIdx="3" presStyleCnt="5" custScaleY="112046" custLinFactNeighborX="2537" custLinFactNeighborY="-213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9E060-1529-4E20-816F-B0B0E5B3C8C2}" type="pres">
      <dgm:prSet presAssocID="{96807D50-C975-4655-9DE2-77D30EA32D7D}" presName="parentText5" presStyleLbl="node1" presStyleIdx="4" presStyleCnt="5" custLinFactNeighborX="2216" custLinFactNeighborY="-25191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8BB17-E657-4EA1-BE27-E1650A352E73}" type="pres">
      <dgm:prSet presAssocID="{96807D50-C975-4655-9DE2-77D30EA32D7D}" presName="childText5" presStyleLbl="solidAlignAcc1" presStyleIdx="4" presStyleCnt="5" custLinFactNeighborX="2538" custLinFactNeighborY="-195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09203F-1532-488E-9E01-DDB38C3D7A21}" srcId="{CD19D833-D5A6-4E8C-93A3-743302D1D9DD}" destId="{81D922BC-F492-45C6-A6CC-D14D4709DFC1}" srcOrd="0" destOrd="0" parTransId="{EBEB80A2-E027-4262-BB57-B69CCCC59CCF}" sibTransId="{4E67FE8C-4772-479F-BBCB-07E57C50A44C}"/>
    <dgm:cxn modelId="{0658AA9C-C0F2-4354-BCC5-8D8396819C07}" srcId="{BF4C551C-DE8E-4412-9FA5-B0AC686A8988}" destId="{CD19D833-D5A6-4E8C-93A3-743302D1D9DD}" srcOrd="0" destOrd="0" parTransId="{73FE2521-3E54-4317-98BB-F666FE4A21F4}" sibTransId="{63ACF4BC-1BFB-46BC-9983-81C860EBFB9C}"/>
    <dgm:cxn modelId="{6D00205C-001F-410E-AC75-84CA95492082}" srcId="{68E875C0-AA20-4E0F-8575-2F06DB45450B}" destId="{D8DF7179-F33D-4E6E-AB69-542C7ADF7878}" srcOrd="0" destOrd="0" parTransId="{557DEBE5-1545-44A2-AE95-7F64D76FCF98}" sibTransId="{AB4CA27F-2120-4525-B826-FCBD9C298B7E}"/>
    <dgm:cxn modelId="{BF1E6FAB-99EE-43B5-8ECF-821E0AE6AB03}" type="presOf" srcId="{68E875C0-AA20-4E0F-8575-2F06DB45450B}" destId="{6215E0B0-27D8-4765-A0BF-F9D4C6952CDF}" srcOrd="0" destOrd="0" presId="urn:microsoft.com/office/officeart/2009/3/layout/IncreasingArrowsProcess"/>
    <dgm:cxn modelId="{E0CD88D2-0F79-4FED-B833-27C2BC728BF8}" srcId="{96807D50-C975-4655-9DE2-77D30EA32D7D}" destId="{80549FEF-4B51-4B00-ADF4-2BB223990994}" srcOrd="0" destOrd="0" parTransId="{8DC57206-B917-48BF-8A62-E56C54376C16}" sibTransId="{EBA2A1D9-0EF5-4B2A-9851-FE8EDE6A7805}"/>
    <dgm:cxn modelId="{EF19184C-6114-46E6-A0E7-7C049F8627FB}" srcId="{FDA0AB01-F695-4472-8383-E77394E55B57}" destId="{0099809B-6691-4DAD-A4B0-2ED3C2072B5F}" srcOrd="0" destOrd="0" parTransId="{F770E56C-626D-4598-AC2A-5EA5F5F63C09}" sibTransId="{46A96391-268E-4AB4-8BE0-024E293E5C88}"/>
    <dgm:cxn modelId="{BA81B963-570C-463A-AA6A-630B4BF37CA6}" srcId="{CD19D833-D5A6-4E8C-93A3-743302D1D9DD}" destId="{7B2A121F-A450-494B-B1CC-F606BEAB39CF}" srcOrd="1" destOrd="0" parTransId="{F1776DC4-A2E0-4B1E-9CF4-03B2603C5129}" sibTransId="{B77D71FB-A2B1-4E7F-8037-3EB4D9107D4D}"/>
    <dgm:cxn modelId="{6B04F797-A741-4BFA-B628-E644037B5F0E}" srcId="{BF4C551C-DE8E-4412-9FA5-B0AC686A8988}" destId="{FDA0AB01-F695-4472-8383-E77394E55B57}" srcOrd="1" destOrd="0" parTransId="{3676296B-3AA1-4E05-8424-322D1A3E1710}" sibTransId="{9FCE460B-8A40-4709-96C3-9429895A0A8F}"/>
    <dgm:cxn modelId="{DF578D88-B6FB-4214-9714-5F74BA75E0D8}" type="presOf" srcId="{43CFE876-70B5-43AB-B733-9446F4D9BCC6}" destId="{4A72DDA8-FA9F-41F0-9C88-8482940CEE06}" srcOrd="0" destOrd="0" presId="urn:microsoft.com/office/officeart/2009/3/layout/IncreasingArrowsProcess"/>
    <dgm:cxn modelId="{93A5420E-D5EA-4234-AA41-638D24F321D1}" type="presOf" srcId="{BF4C551C-DE8E-4412-9FA5-B0AC686A8988}" destId="{B2D3AE94-D372-48CC-99D5-BD91BB8ED329}" srcOrd="0" destOrd="0" presId="urn:microsoft.com/office/officeart/2009/3/layout/IncreasingArrowsProcess"/>
    <dgm:cxn modelId="{8A6F9B06-C0AC-4AAA-9F5A-3515A63F5790}" type="presOf" srcId="{CD19D833-D5A6-4E8C-93A3-743302D1D9DD}" destId="{3F5C89FB-2650-4EBC-80CF-0C89894896A5}" srcOrd="0" destOrd="0" presId="urn:microsoft.com/office/officeart/2009/3/layout/IncreasingArrowsProcess"/>
    <dgm:cxn modelId="{F6E355B9-5E82-42C2-9465-007F3ED2B4E6}" type="presOf" srcId="{81D922BC-F492-45C6-A6CC-D14D4709DFC1}" destId="{974C4540-765D-4150-8E86-2652446BB1CB}" srcOrd="0" destOrd="0" presId="urn:microsoft.com/office/officeart/2009/3/layout/IncreasingArrowsProcess"/>
    <dgm:cxn modelId="{17BC2A1D-9DE1-4EED-AA67-EE2C13AD56E1}" srcId="{BF4C551C-DE8E-4412-9FA5-B0AC686A8988}" destId="{96807D50-C975-4655-9DE2-77D30EA32D7D}" srcOrd="4" destOrd="0" parTransId="{BDA336BD-FC27-45FA-BBBF-165285CCC4AA}" sibTransId="{FEC1F999-435D-498A-9066-58E5A4AEBEFA}"/>
    <dgm:cxn modelId="{3BE3FB56-CC87-4E33-B9BA-65908E3F28E5}" srcId="{CD19D833-D5A6-4E8C-93A3-743302D1D9DD}" destId="{70716738-4E06-40FC-AB34-F5A2EB8A5230}" srcOrd="2" destOrd="0" parTransId="{952EAD45-0AFB-4C36-B112-7793D6435229}" sibTransId="{99478785-D8EE-4B82-AA3D-E0A3D83D34B5}"/>
    <dgm:cxn modelId="{BDCFA875-4C1E-4FB3-9C17-17CE2DF562E5}" srcId="{BF4C551C-DE8E-4412-9FA5-B0AC686A8988}" destId="{68E875C0-AA20-4E0F-8575-2F06DB45450B}" srcOrd="3" destOrd="0" parTransId="{7E66A909-C6DA-4122-95BE-F3CCC2AC9596}" sibTransId="{71813C9D-5A29-432A-B8EE-EA4A4DD50614}"/>
    <dgm:cxn modelId="{469C8CF4-EDAC-4A42-8E36-6D87A2DA1858}" type="presOf" srcId="{96807D50-C975-4655-9DE2-77D30EA32D7D}" destId="{7F19E060-1529-4E20-816F-B0B0E5B3C8C2}" srcOrd="0" destOrd="0" presId="urn:microsoft.com/office/officeart/2009/3/layout/IncreasingArrowsProcess"/>
    <dgm:cxn modelId="{0E2AAEB3-2B72-4946-8341-3B7347F3E74F}" type="presOf" srcId="{80549FEF-4B51-4B00-ADF4-2BB223990994}" destId="{4BD8BB17-E657-4EA1-BE27-E1650A352E73}" srcOrd="0" destOrd="0" presId="urn:microsoft.com/office/officeart/2009/3/layout/IncreasingArrowsProcess"/>
    <dgm:cxn modelId="{4673A3E4-ADC5-4179-855A-8BE824F2445E}" type="presOf" srcId="{FDA0AB01-F695-4472-8383-E77394E55B57}" destId="{63C12966-92EC-4E43-860A-1B737D20FD52}" srcOrd="0" destOrd="0" presId="urn:microsoft.com/office/officeart/2009/3/layout/IncreasingArrowsProcess"/>
    <dgm:cxn modelId="{99F33BC5-52E4-4FC1-87B7-5EC868FE806B}" type="presOf" srcId="{70716738-4E06-40FC-AB34-F5A2EB8A5230}" destId="{974C4540-765D-4150-8E86-2652446BB1CB}" srcOrd="0" destOrd="2" presId="urn:microsoft.com/office/officeart/2009/3/layout/IncreasingArrowsProcess"/>
    <dgm:cxn modelId="{998E063D-9C80-4994-A63D-41BF68780F74}" srcId="{43CFE876-70B5-43AB-B733-9446F4D9BCC6}" destId="{CDA2BCB8-40AF-4F68-9FC2-994ECEB2F6D3}" srcOrd="0" destOrd="0" parTransId="{4D782CFB-C037-43CF-AA45-C225B96E9D9A}" sibTransId="{8F1A60E5-2369-4823-93F3-20A48F2DCCF3}"/>
    <dgm:cxn modelId="{CBD951D6-CA7B-4A64-AECA-B86C5F0D6B32}" type="presOf" srcId="{CDA2BCB8-40AF-4F68-9FC2-994ECEB2F6D3}" destId="{664C77FC-85E1-4C7B-B5AE-A6B2745BBE75}" srcOrd="0" destOrd="0" presId="urn:microsoft.com/office/officeart/2009/3/layout/IncreasingArrowsProcess"/>
    <dgm:cxn modelId="{8D3AB3D0-68AC-49E7-B9C7-B125232ADB82}" type="presOf" srcId="{D8DF7179-F33D-4E6E-AB69-542C7ADF7878}" destId="{E554CEC9-850D-4AA5-B772-FD73FB1F0543}" srcOrd="0" destOrd="0" presId="urn:microsoft.com/office/officeart/2009/3/layout/IncreasingArrowsProcess"/>
    <dgm:cxn modelId="{562DC40B-829F-4E01-8588-929AFC2FFB27}" type="presOf" srcId="{0099809B-6691-4DAD-A4B0-2ED3C2072B5F}" destId="{526880B0-EB88-44D7-876F-A4A068B65158}" srcOrd="0" destOrd="0" presId="urn:microsoft.com/office/officeart/2009/3/layout/IncreasingArrowsProcess"/>
    <dgm:cxn modelId="{42EBC81A-886E-46AC-967B-6CE05407F18A}" type="presOf" srcId="{7B2A121F-A450-494B-B1CC-F606BEAB39CF}" destId="{974C4540-765D-4150-8E86-2652446BB1CB}" srcOrd="0" destOrd="1" presId="urn:microsoft.com/office/officeart/2009/3/layout/IncreasingArrowsProcess"/>
    <dgm:cxn modelId="{A0D22BD6-A93D-4306-9A87-8F84C73AD6A4}" srcId="{BF4C551C-DE8E-4412-9FA5-B0AC686A8988}" destId="{43CFE876-70B5-43AB-B733-9446F4D9BCC6}" srcOrd="2" destOrd="0" parTransId="{9C980124-DA96-4D37-8BDA-D2E1CEC4A84A}" sibTransId="{214BFC0B-23FE-4356-91DC-C9F0DFD5BF95}"/>
    <dgm:cxn modelId="{72B8C6E9-23F8-4B83-876A-654AB6228921}" type="presParOf" srcId="{B2D3AE94-D372-48CC-99D5-BD91BB8ED329}" destId="{3F5C89FB-2650-4EBC-80CF-0C89894896A5}" srcOrd="0" destOrd="0" presId="urn:microsoft.com/office/officeart/2009/3/layout/IncreasingArrowsProcess"/>
    <dgm:cxn modelId="{7143D168-B6E7-4EAE-AD6D-2017B9A38370}" type="presParOf" srcId="{B2D3AE94-D372-48CC-99D5-BD91BB8ED329}" destId="{974C4540-765D-4150-8E86-2652446BB1CB}" srcOrd="1" destOrd="0" presId="urn:microsoft.com/office/officeart/2009/3/layout/IncreasingArrowsProcess"/>
    <dgm:cxn modelId="{74D13828-3C7B-45E6-9208-5C7E7FD275E0}" type="presParOf" srcId="{B2D3AE94-D372-48CC-99D5-BD91BB8ED329}" destId="{63C12966-92EC-4E43-860A-1B737D20FD52}" srcOrd="2" destOrd="0" presId="urn:microsoft.com/office/officeart/2009/3/layout/IncreasingArrowsProcess"/>
    <dgm:cxn modelId="{9A93317E-E68B-4684-A421-E925B56E3A19}" type="presParOf" srcId="{B2D3AE94-D372-48CC-99D5-BD91BB8ED329}" destId="{526880B0-EB88-44D7-876F-A4A068B65158}" srcOrd="3" destOrd="0" presId="urn:microsoft.com/office/officeart/2009/3/layout/IncreasingArrowsProcess"/>
    <dgm:cxn modelId="{0B7E0243-0FB5-4347-8C25-F882B1182223}" type="presParOf" srcId="{B2D3AE94-D372-48CC-99D5-BD91BB8ED329}" destId="{4A72DDA8-FA9F-41F0-9C88-8482940CEE06}" srcOrd="4" destOrd="0" presId="urn:microsoft.com/office/officeart/2009/3/layout/IncreasingArrowsProcess"/>
    <dgm:cxn modelId="{76CC540A-DBE5-4F62-8A1F-97E549A31C6F}" type="presParOf" srcId="{B2D3AE94-D372-48CC-99D5-BD91BB8ED329}" destId="{664C77FC-85E1-4C7B-B5AE-A6B2745BBE75}" srcOrd="5" destOrd="0" presId="urn:microsoft.com/office/officeart/2009/3/layout/IncreasingArrowsProcess"/>
    <dgm:cxn modelId="{40FC94BA-2813-42A5-BF03-397B287BE005}" type="presParOf" srcId="{B2D3AE94-D372-48CC-99D5-BD91BB8ED329}" destId="{6215E0B0-27D8-4765-A0BF-F9D4C6952CDF}" srcOrd="6" destOrd="0" presId="urn:microsoft.com/office/officeart/2009/3/layout/IncreasingArrowsProcess"/>
    <dgm:cxn modelId="{147AE56C-8D69-4298-BC6B-250F8FC5AD36}" type="presParOf" srcId="{B2D3AE94-D372-48CC-99D5-BD91BB8ED329}" destId="{E554CEC9-850D-4AA5-B772-FD73FB1F0543}" srcOrd="7" destOrd="0" presId="urn:microsoft.com/office/officeart/2009/3/layout/IncreasingArrowsProcess"/>
    <dgm:cxn modelId="{723028C5-AAF5-46D8-8D5C-43766BB8CBF6}" type="presParOf" srcId="{B2D3AE94-D372-48CC-99D5-BD91BB8ED329}" destId="{7F19E060-1529-4E20-816F-B0B0E5B3C8C2}" srcOrd="8" destOrd="0" presId="urn:microsoft.com/office/officeart/2009/3/layout/IncreasingArrowsProcess"/>
    <dgm:cxn modelId="{90C341EC-D449-402C-AA17-D0E222C1D7CF}" type="presParOf" srcId="{B2D3AE94-D372-48CC-99D5-BD91BB8ED329}" destId="{4BD8BB17-E657-4EA1-BE27-E1650A352E73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3C7B0-9A18-47D6-827D-45CD3D47B2A8}">
      <dsp:nvSpPr>
        <dsp:cNvPr id="0" name=""/>
        <dsp:cNvSpPr/>
      </dsp:nvSpPr>
      <dsp:spPr>
        <a:xfrm>
          <a:off x="2488232" y="2524236"/>
          <a:ext cx="628013" cy="1253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7782" y="0"/>
              </a:lnTo>
              <a:lnTo>
                <a:pt x="267782" y="1020512"/>
              </a:lnTo>
              <a:lnTo>
                <a:pt x="535565" y="1020512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H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2767189" y="3115926"/>
        <a:ext cx="0" cy="0"/>
      </dsp:txXfrm>
    </dsp:sp>
    <dsp:sp modelId="{C064526E-A5E1-4F4A-BA7C-47D212575A56}">
      <dsp:nvSpPr>
        <dsp:cNvPr id="0" name=""/>
        <dsp:cNvSpPr/>
      </dsp:nvSpPr>
      <dsp:spPr>
        <a:xfrm>
          <a:off x="2488232" y="2478516"/>
          <a:ext cx="6280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5565" y="45720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H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2786475" y="2508472"/>
        <a:ext cx="0" cy="0"/>
      </dsp:txXfrm>
    </dsp:sp>
    <dsp:sp modelId="{EF4CF4EE-5E13-4B68-8A4E-0238F20AF2D4}">
      <dsp:nvSpPr>
        <dsp:cNvPr id="0" name=""/>
        <dsp:cNvSpPr/>
      </dsp:nvSpPr>
      <dsp:spPr>
        <a:xfrm>
          <a:off x="2488232" y="1327564"/>
          <a:ext cx="628013" cy="1196671"/>
        </a:xfrm>
        <a:custGeom>
          <a:avLst/>
          <a:gdLst/>
          <a:ahLst/>
          <a:cxnLst/>
          <a:rect l="0" t="0" r="0" b="0"/>
          <a:pathLst>
            <a:path>
              <a:moveTo>
                <a:pt x="0" y="1020512"/>
              </a:moveTo>
              <a:lnTo>
                <a:pt x="267782" y="1020512"/>
              </a:lnTo>
              <a:lnTo>
                <a:pt x="267782" y="0"/>
              </a:lnTo>
              <a:lnTo>
                <a:pt x="535565" y="0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H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2768453" y="1892114"/>
        <a:ext cx="0" cy="0"/>
      </dsp:txXfrm>
    </dsp:sp>
    <dsp:sp modelId="{A81D2AE8-243D-43E7-B192-4DF201A0FEC2}">
      <dsp:nvSpPr>
        <dsp:cNvPr id="0" name=""/>
        <dsp:cNvSpPr/>
      </dsp:nvSpPr>
      <dsp:spPr>
        <a:xfrm rot="16200000">
          <a:off x="-509744" y="2045567"/>
          <a:ext cx="5038617" cy="957337"/>
        </a:xfrm>
        <a:prstGeom prst="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Productive Capacities</a:t>
          </a:r>
          <a:endParaRPr lang="en-CH" sz="24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-509744" y="2045567"/>
        <a:ext cx="5038617" cy="957337"/>
      </dsp:txXfrm>
    </dsp:sp>
    <dsp:sp modelId="{4080FE0C-FBB0-40ED-A954-B7EE43E2466F}">
      <dsp:nvSpPr>
        <dsp:cNvPr id="0" name=""/>
        <dsp:cNvSpPr/>
      </dsp:nvSpPr>
      <dsp:spPr>
        <a:xfrm>
          <a:off x="3116246" y="792087"/>
          <a:ext cx="3140066" cy="1070954"/>
        </a:xfrm>
        <a:prstGeom prst="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Productive resources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1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-human resources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-natural resources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-physical capital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H" sz="7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3116246" y="792087"/>
        <a:ext cx="3140066" cy="1070954"/>
      </dsp:txXfrm>
    </dsp:sp>
    <dsp:sp modelId="{BCCD6778-1406-4F24-B7CF-70A810E2EE70}">
      <dsp:nvSpPr>
        <dsp:cNvPr id="0" name=""/>
        <dsp:cNvSpPr/>
      </dsp:nvSpPr>
      <dsp:spPr>
        <a:xfrm>
          <a:off x="3116246" y="2102376"/>
          <a:ext cx="3140066" cy="957337"/>
        </a:xfrm>
        <a:prstGeom prst="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Firm capabilities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-organizational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-technological</a:t>
          </a:r>
          <a:endParaRPr lang="en-CH" sz="1100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sp:txBody>
      <dsp:txXfrm>
        <a:off x="3116246" y="2102376"/>
        <a:ext cx="3140066" cy="957337"/>
      </dsp:txXfrm>
    </dsp:sp>
    <dsp:sp modelId="{3F1CC761-48E4-480F-93F4-8FE49E6B4A69}">
      <dsp:nvSpPr>
        <dsp:cNvPr id="0" name=""/>
        <dsp:cNvSpPr/>
      </dsp:nvSpPr>
      <dsp:spPr>
        <a:xfrm>
          <a:off x="3116246" y="3299047"/>
          <a:ext cx="3140066" cy="957337"/>
        </a:xfrm>
        <a:prstGeom prst="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Production linkages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-backward and forward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-domestic and foreign firms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-small and large firms</a:t>
          </a:r>
          <a:endParaRPr lang="en-CH" sz="1100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sp:txBody>
      <dsp:txXfrm>
        <a:off x="3116246" y="3299047"/>
        <a:ext cx="3140066" cy="9573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C89FB-2650-4EBC-80CF-0C89894896A5}">
      <dsp:nvSpPr>
        <dsp:cNvPr id="0" name=""/>
        <dsp:cNvSpPr/>
      </dsp:nvSpPr>
      <dsp:spPr>
        <a:xfrm>
          <a:off x="107010" y="209450"/>
          <a:ext cx="8033806" cy="116834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85474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kern="1200" dirty="0">
              <a:solidFill>
                <a:srgbClr val="00B0F0"/>
              </a:solidFill>
            </a:rPr>
            <a:t>RWANDA</a:t>
          </a:r>
          <a:endParaRPr lang="en-US" sz="2300" kern="1200" dirty="0">
            <a:solidFill>
              <a:srgbClr val="00B0F0"/>
            </a:solidFill>
          </a:endParaRPr>
        </a:p>
      </dsp:txBody>
      <dsp:txXfrm>
        <a:off x="107010" y="501535"/>
        <a:ext cx="7741721" cy="584170"/>
      </dsp:txXfrm>
    </dsp:sp>
    <dsp:sp modelId="{974C4540-765D-4150-8E86-2652446BB1CB}">
      <dsp:nvSpPr>
        <dsp:cNvPr id="0" name=""/>
        <dsp:cNvSpPr/>
      </dsp:nvSpPr>
      <dsp:spPr>
        <a:xfrm>
          <a:off x="116538" y="872407"/>
          <a:ext cx="1484808" cy="27748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Low domestic demand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Unreliable supply of inputs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Lack of adequate working capital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Lack of skilled </a:t>
          </a:r>
          <a:r>
            <a:rPr lang="en-US" sz="1000" kern="1200" dirty="0" err="1"/>
            <a:t>labour</a:t>
          </a:r>
          <a:endParaRPr lang="en-US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16538" y="872407"/>
        <a:ext cx="1484808" cy="2774895"/>
      </dsp:txXfrm>
    </dsp:sp>
    <dsp:sp modelId="{63C12966-92EC-4E43-860A-1B737D20FD52}">
      <dsp:nvSpPr>
        <dsp:cNvPr id="0" name=""/>
        <dsp:cNvSpPr/>
      </dsp:nvSpPr>
      <dsp:spPr>
        <a:xfrm>
          <a:off x="1600984" y="562244"/>
          <a:ext cx="6549158" cy="116834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85474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>
              <a:solidFill>
                <a:srgbClr val="FF0000"/>
              </a:solidFill>
            </a:rPr>
            <a:t>ETHIOPIA</a:t>
          </a:r>
        </a:p>
      </dsp:txBody>
      <dsp:txXfrm>
        <a:off x="1600984" y="854329"/>
        <a:ext cx="6257073" cy="584170"/>
      </dsp:txXfrm>
    </dsp:sp>
    <dsp:sp modelId="{526880B0-EB88-44D7-876F-A4A068B65158}">
      <dsp:nvSpPr>
        <dsp:cNvPr id="0" name=""/>
        <dsp:cNvSpPr/>
      </dsp:nvSpPr>
      <dsp:spPr>
        <a:xfrm>
          <a:off x="1601171" y="1242021"/>
          <a:ext cx="1484808" cy="24910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Shortage of raw materials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Low domestic demand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Absence of credit facilities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Shortage of foreign exchange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Lack of adequate skills</a:t>
          </a:r>
        </a:p>
      </dsp:txBody>
      <dsp:txXfrm>
        <a:off x="1601171" y="1242021"/>
        <a:ext cx="1484808" cy="2491012"/>
      </dsp:txXfrm>
    </dsp:sp>
    <dsp:sp modelId="{4A72DDA8-FA9F-41F0-9C88-8482940CEE06}">
      <dsp:nvSpPr>
        <dsp:cNvPr id="0" name=""/>
        <dsp:cNvSpPr/>
      </dsp:nvSpPr>
      <dsp:spPr>
        <a:xfrm>
          <a:off x="3085622" y="951841"/>
          <a:ext cx="5064511" cy="116834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85474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>
              <a:solidFill>
                <a:srgbClr val="FFFF00"/>
              </a:solidFill>
            </a:rPr>
            <a:t>KENYA</a:t>
          </a:r>
        </a:p>
      </dsp:txBody>
      <dsp:txXfrm>
        <a:off x="3085622" y="1243926"/>
        <a:ext cx="4772426" cy="584170"/>
      </dsp:txXfrm>
    </dsp:sp>
    <dsp:sp modelId="{664C77FC-85E1-4C7B-B5AE-A6B2745BBE75}">
      <dsp:nvSpPr>
        <dsp:cNvPr id="0" name=""/>
        <dsp:cNvSpPr/>
      </dsp:nvSpPr>
      <dsp:spPr>
        <a:xfrm>
          <a:off x="3106695" y="1872198"/>
          <a:ext cx="1484808" cy="2459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/>
            <a:t>Volatile demand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/>
            <a:t>High cost of electricity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High cost of materials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Delays in sourcing inputs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Lack of skilled </a:t>
          </a:r>
          <a:r>
            <a:rPr lang="en-US" sz="1000" kern="1200" dirty="0" err="1"/>
            <a:t>labour</a:t>
          </a:r>
          <a:endParaRPr lang="en-US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3106695" y="1872198"/>
        <a:ext cx="1484808" cy="2459627"/>
      </dsp:txXfrm>
    </dsp:sp>
    <dsp:sp modelId="{6215E0B0-27D8-4765-A0BF-F9D4C6952CDF}">
      <dsp:nvSpPr>
        <dsp:cNvPr id="0" name=""/>
        <dsp:cNvSpPr/>
      </dsp:nvSpPr>
      <dsp:spPr>
        <a:xfrm>
          <a:off x="4561764" y="1341438"/>
          <a:ext cx="3579060" cy="116834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85474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>
              <a:solidFill>
                <a:schemeClr val="tx1"/>
              </a:solidFill>
            </a:rPr>
            <a:t>SOUTH AFRICA</a:t>
          </a:r>
        </a:p>
      </dsp:txBody>
      <dsp:txXfrm>
        <a:off x="4561764" y="1633523"/>
        <a:ext cx="3286975" cy="584170"/>
      </dsp:txXfrm>
    </dsp:sp>
    <dsp:sp modelId="{E554CEC9-850D-4AA5-B772-FD73FB1F0543}">
      <dsp:nvSpPr>
        <dsp:cNvPr id="0" name=""/>
        <dsp:cNvSpPr/>
      </dsp:nvSpPr>
      <dsp:spPr>
        <a:xfrm>
          <a:off x="4580787" y="2017257"/>
          <a:ext cx="1484808" cy="24036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/>
            <a:t>Low demand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/>
            <a:t>Downtime due to maintenance and seasonal factors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/>
            <a:t>Shortage of raw materials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/>
            <a:t>Shortage of skilled labour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4580787" y="2017257"/>
        <a:ext cx="1484808" cy="2403679"/>
      </dsp:txXfrm>
    </dsp:sp>
    <dsp:sp modelId="{7F19E060-1529-4E20-816F-B0B0E5B3C8C2}">
      <dsp:nvSpPr>
        <dsp:cNvPr id="0" name=""/>
        <dsp:cNvSpPr/>
      </dsp:nvSpPr>
      <dsp:spPr>
        <a:xfrm>
          <a:off x="6074177" y="1800201"/>
          <a:ext cx="2094413" cy="116834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85474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NIGERIA</a:t>
          </a:r>
        </a:p>
      </dsp:txBody>
      <dsp:txXfrm>
        <a:off x="6074177" y="2092286"/>
        <a:ext cx="1802328" cy="584170"/>
      </dsp:txXfrm>
    </dsp:sp>
    <dsp:sp modelId="{4BD8BB17-E657-4EA1-BE27-E1650A352E73}">
      <dsp:nvSpPr>
        <dsp:cNvPr id="0" name=""/>
        <dsp:cNvSpPr/>
      </dsp:nvSpPr>
      <dsp:spPr>
        <a:xfrm>
          <a:off x="6065449" y="2574163"/>
          <a:ext cx="1484808" cy="2145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/>
            <a:t>High cost of imported raw materials and inputs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/>
            <a:t>Unreliable power supply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/>
            <a:t>Lack of adequate financing for purchasing inputs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/>
            <a:t>Low domestic demand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6065449" y="2574163"/>
        <a:ext cx="1484808" cy="2145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9DC2E80-9B6F-4CE5-913A-BB07C0A86B6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DAF054A-CDB4-42A4-8DC1-9926FF889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21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3F26614-E764-4489-B7FF-4C173ACF95C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F47D3F8-8FF6-4B2F-B697-B27D2D47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36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15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7D3F8-8FF6-4B2F-B697-B27D2D47B3C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57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7D3F8-8FF6-4B2F-B697-B27D2D47B3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63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7C0CE-FD2F-4F97-92DD-B1A3BBE0602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2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511E3-B01D-40CD-A73C-391FA8763A0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6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269F4-6174-48C0-90E7-D50CEB119498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804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79CE2-C7A0-481F-A633-F1AB97F19D0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726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457216" y="1234441"/>
            <a:ext cx="8201891" cy="52340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1500"/>
            </a:lvl1pPr>
          </a:lstStyle>
          <a:p>
            <a:pPr marL="0" indent="0">
              <a:buNone/>
            </a:pPr>
            <a:r>
              <a:rPr lang="it-IT" b="1" dirty="0">
                <a:latin typeface="Open Sans"/>
                <a:cs typeface="Open Sans"/>
              </a:rPr>
              <a:t>Text (</a:t>
            </a:r>
            <a:r>
              <a:rPr lang="it-IT" b="1" dirty="0" err="1">
                <a:latin typeface="Open Sans"/>
                <a:cs typeface="Open Sans"/>
              </a:rPr>
              <a:t>title</a:t>
            </a:r>
            <a:r>
              <a:rPr lang="it-IT" b="1" dirty="0">
                <a:latin typeface="Open Sans"/>
                <a:cs typeface="Open Sans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1800" dirty="0" err="1">
                <a:latin typeface="Open Sans"/>
                <a:cs typeface="Open Sans"/>
              </a:rPr>
              <a:t>Lorem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ipsum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dolor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sitmkn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djsoinsc-msdece</a:t>
            </a:r>
            <a:r>
              <a:rPr lang="it-IT" sz="1800" dirty="0">
                <a:latin typeface="Open Sans"/>
                <a:cs typeface="Open Sans"/>
              </a:rPr>
              <a:t>. </a:t>
            </a:r>
            <a:r>
              <a:rPr lang="it-IT" sz="1800" dirty="0" err="1">
                <a:latin typeface="Open Sans"/>
                <a:cs typeface="Open Sans"/>
              </a:rPr>
              <a:t>Lorem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ipsum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dolor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sitmkn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djsoinsc-msdece</a:t>
            </a:r>
            <a:r>
              <a:rPr lang="it-IT" sz="1800" dirty="0">
                <a:latin typeface="Open Sans"/>
                <a:cs typeface="Open Sans"/>
              </a:rPr>
              <a:t>.</a:t>
            </a:r>
          </a:p>
          <a:p>
            <a:pPr marL="0" indent="0">
              <a:buNone/>
            </a:pPr>
            <a:endParaRPr lang="it-IT" sz="1800" dirty="0">
              <a:latin typeface="Open Sans"/>
              <a:cs typeface="Open Sans"/>
            </a:endParaRPr>
          </a:p>
          <a:p>
            <a:pPr marL="0" indent="0">
              <a:buNone/>
            </a:pPr>
            <a:endParaRPr lang="it-IT" sz="1800" dirty="0">
              <a:latin typeface="Open Sans"/>
              <a:cs typeface="Open Sans"/>
            </a:endParaRPr>
          </a:p>
          <a:p>
            <a:pPr marL="0" indent="0">
              <a:buNone/>
            </a:pPr>
            <a:endParaRPr lang="it-IT" sz="1800" dirty="0">
              <a:latin typeface="Open Sans"/>
              <a:cs typeface="Open Sans"/>
            </a:endParaRP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457216" y="420625"/>
            <a:ext cx="8201891" cy="5303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40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1pPr>
            <a:lvl2pPr>
              <a:defRPr lang="en-US" sz="105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2pPr>
            <a:lvl3pPr>
              <a:defRPr lang="en-US" sz="105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3pPr>
            <a:lvl4pPr>
              <a:defRPr lang="en-US" sz="105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4pPr>
            <a:lvl5pPr>
              <a:defRPr lang="en-GB" sz="1050" kern="1200" dirty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3161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457216" y="1234441"/>
            <a:ext cx="8201891" cy="52340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1500"/>
            </a:lvl1pPr>
          </a:lstStyle>
          <a:p>
            <a:pPr marL="0" indent="0">
              <a:buNone/>
            </a:pPr>
            <a:r>
              <a:rPr lang="it-IT" b="1" dirty="0">
                <a:latin typeface="Open Sans"/>
                <a:cs typeface="Open Sans"/>
              </a:rPr>
              <a:t>Text (</a:t>
            </a:r>
            <a:r>
              <a:rPr lang="it-IT" b="1" dirty="0" err="1">
                <a:latin typeface="Open Sans"/>
                <a:cs typeface="Open Sans"/>
              </a:rPr>
              <a:t>title</a:t>
            </a:r>
            <a:r>
              <a:rPr lang="it-IT" b="1" dirty="0">
                <a:latin typeface="Open Sans"/>
                <a:cs typeface="Open Sans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1800" dirty="0" err="1">
                <a:latin typeface="Open Sans"/>
                <a:cs typeface="Open Sans"/>
              </a:rPr>
              <a:t>Lorem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ipsum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dolor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sitmkn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djsoinsc-msdece</a:t>
            </a:r>
            <a:r>
              <a:rPr lang="it-IT" sz="1800" dirty="0">
                <a:latin typeface="Open Sans"/>
                <a:cs typeface="Open Sans"/>
              </a:rPr>
              <a:t>. </a:t>
            </a:r>
            <a:r>
              <a:rPr lang="it-IT" sz="1800" dirty="0" err="1">
                <a:latin typeface="Open Sans"/>
                <a:cs typeface="Open Sans"/>
              </a:rPr>
              <a:t>Lorem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ipsum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dolor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sitmkn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djsoinsc-msdece</a:t>
            </a:r>
            <a:r>
              <a:rPr lang="it-IT" sz="1800" dirty="0">
                <a:latin typeface="Open Sans"/>
                <a:cs typeface="Open Sans"/>
              </a:rPr>
              <a:t>.</a:t>
            </a:r>
          </a:p>
          <a:p>
            <a:pPr marL="0" indent="0">
              <a:buNone/>
            </a:pPr>
            <a:endParaRPr lang="it-IT" sz="1800" dirty="0">
              <a:latin typeface="Open Sans"/>
              <a:cs typeface="Open Sans"/>
            </a:endParaRPr>
          </a:p>
          <a:p>
            <a:pPr marL="0" indent="0">
              <a:buNone/>
            </a:pPr>
            <a:endParaRPr lang="it-IT" sz="1800" dirty="0">
              <a:latin typeface="Open Sans"/>
              <a:cs typeface="Open Sans"/>
            </a:endParaRPr>
          </a:p>
          <a:p>
            <a:pPr marL="0" indent="0">
              <a:buNone/>
            </a:pPr>
            <a:endParaRPr lang="it-IT" sz="1800" dirty="0">
              <a:latin typeface="Open Sans"/>
              <a:cs typeface="Open Sans"/>
            </a:endParaRP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457216" y="420625"/>
            <a:ext cx="8201891" cy="5303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40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1pPr>
            <a:lvl2pPr>
              <a:defRPr lang="en-US" sz="105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2pPr>
            <a:lvl3pPr>
              <a:defRPr lang="en-US" sz="105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3pPr>
            <a:lvl4pPr>
              <a:defRPr lang="en-US" sz="105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4pPr>
            <a:lvl5pPr>
              <a:defRPr lang="en-GB" sz="1050" kern="1200" dirty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2928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8B2A2-2D5B-4D01-BD0A-DFE033335DB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535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97B8A-071D-4B81-8E21-F299BBC4A7C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92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ABE70-0075-4FAE-9322-9280EA6B47C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7023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1552-9278-48CB-80A1-75C8D6A81D5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407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D4E9B-6456-4424-938B-13C97442FC2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81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3D57F-9289-40DF-8BAC-ACDF04C6A860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1995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BDD2D-1E9C-4A61-97CB-67374C08B97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203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B5599-23F6-48C7-8F56-E5F235D7FE20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0799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54F0F-4FF5-4C7B-A8F0-78A2D8C5F68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0607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50F6D-D687-47D0-831D-59D3587466C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6271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53D4C-C900-446D-B92D-912D163D9B4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767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6039A-01D1-42DE-8E62-EC1F8435C0A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8812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DDFC3-78A8-4896-808F-641A6BB0219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981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400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547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43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9B39E-2CE3-4FE2-B916-09ED5D2341D1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4727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869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615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091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4029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78758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94624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498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6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AB288-7D75-4FCE-9714-E344D5867CA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51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66E74-5EF1-4FE2-B695-E80437A1B44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85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76FDD-D81D-4D38-AF09-3C76C6062FD0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82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65437-E555-4027-BFFC-7CD81005054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46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E8106-62C1-478F-BF70-40F115E93551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8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70290-E1BF-4859-8A3E-415635D23C62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17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[SLIDE TITLE]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908FAE-8C0F-451D-BFA9-6DBC25D4E2DB}" type="slidenum">
              <a:rPr lang="en-GB" alt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89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710" r:id="rId13"/>
    <p:sldLayoutId id="2147483711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pitchFamily="34" charset="-128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charset="0"/>
          <a:cs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charset="0"/>
          <a:cs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charset="0"/>
          <a:cs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•"/>
        <a:defRPr sz="24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–"/>
        <a:defRPr sz="2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•"/>
        <a:defRPr sz="2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»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[SLIDE TITLE]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AF7881-F4A8-4C6A-ACF4-8FD94E1B445C}" type="slidenum">
              <a:rPr lang="en-GB" alt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76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pitchFamily="34" charset="-128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charset="0"/>
          <a:cs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charset="0"/>
          <a:cs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charset="0"/>
          <a:cs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•"/>
        <a:defRPr sz="24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–"/>
        <a:defRPr sz="2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•"/>
        <a:defRPr sz="2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»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PAGE FI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[SLIDE TITLE]</a:t>
            </a:r>
          </a:p>
        </p:txBody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703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pitchFamily="34" charset="-128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charset="0"/>
          <a:cs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charset="0"/>
          <a:cs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charset="0"/>
          <a:cs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F91CD"/>
          </a:solidFill>
          <a:latin typeface="Eurostile LT Std Bold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•"/>
        <a:defRPr sz="24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–"/>
        <a:defRPr sz="2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•"/>
        <a:defRPr sz="2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»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DB87E"/>
        </a:buClr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124744"/>
            <a:ext cx="7772400" cy="3672407"/>
          </a:xfrm>
        </p:spPr>
        <p:txBody>
          <a:bodyPr/>
          <a:lstStyle/>
          <a:p>
            <a:pPr algn="ctr">
              <a:defRPr/>
            </a:pPr>
            <a:r>
              <a:rPr lang="en-US" altLang="en-US" sz="4000" dirty="0">
                <a:ea typeface="SimSun" pitchFamily="2" charset="-122"/>
              </a:rPr>
              <a:t> </a:t>
            </a:r>
            <a:br>
              <a:rPr lang="en-US" altLang="en-US" sz="4000" dirty="0">
                <a:ea typeface="SimSun" pitchFamily="2" charset="-122"/>
              </a:rPr>
            </a:br>
            <a:r>
              <a:rPr lang="en-US" altLang="en-US" sz="2000" dirty="0">
                <a:ea typeface="SimSun" pitchFamily="2" charset="-122"/>
              </a:rPr>
              <a:t>Building Productive Capacities and Transforming Economies to Achieve Sustained and Inclusive Development in Africa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altLang="en-US" sz="1400" dirty="0">
                <a:ea typeface="SimSun" pitchFamily="2" charset="-122"/>
              </a:rPr>
              <a:t/>
            </a:r>
            <a:br>
              <a:rPr lang="en-US" altLang="en-US" sz="1400" dirty="0">
                <a:ea typeface="SimSun" pitchFamily="2" charset="-122"/>
              </a:rPr>
            </a:br>
            <a:r>
              <a:rPr lang="en-US" altLang="en-US" sz="1400" dirty="0">
                <a:ea typeface="SimSun" pitchFamily="2" charset="-122"/>
              </a:rPr>
              <a:t/>
            </a:r>
            <a:br>
              <a:rPr lang="en-US" altLang="en-US" sz="1400" dirty="0">
                <a:ea typeface="SimSun" pitchFamily="2" charset="-122"/>
              </a:rPr>
            </a:br>
            <a:r>
              <a:rPr lang="en-US" altLang="en-US" sz="1400" dirty="0">
                <a:solidFill>
                  <a:schemeClr val="bg2"/>
                </a:solidFill>
                <a:ea typeface="SimSun" pitchFamily="2" charset="-122"/>
              </a:rPr>
              <a:t>EPRN Conference</a:t>
            </a:r>
            <a:br>
              <a:rPr lang="en-US" altLang="en-US" sz="1400" dirty="0">
                <a:solidFill>
                  <a:schemeClr val="bg2"/>
                </a:solidFill>
                <a:ea typeface="SimSun" pitchFamily="2" charset="-122"/>
              </a:rPr>
            </a:br>
            <a:r>
              <a:rPr lang="en-US" altLang="en-US" sz="1200" dirty="0">
                <a:solidFill>
                  <a:schemeClr val="bg2"/>
                </a:solidFill>
                <a:ea typeface="SimSun" pitchFamily="2" charset="-122"/>
              </a:rPr>
              <a:t>Kigali, </a:t>
            </a:r>
            <a:r>
              <a:rPr lang="en-US" altLang="en-US" sz="1200" dirty="0">
                <a:solidFill>
                  <a:srgbClr val="808080"/>
                </a:solidFill>
                <a:ea typeface="SimSun" pitchFamily="2" charset="-122"/>
              </a:rPr>
              <a:t>25 February 2020 </a:t>
            </a:r>
            <a:endParaRPr lang="en-US" altLang="en-US" sz="1200" u="sng" dirty="0">
              <a:solidFill>
                <a:schemeClr val="bg2"/>
              </a:solidFill>
              <a:ea typeface="SimSun" pitchFamily="2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5236965"/>
            <a:ext cx="5112866" cy="92834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rgbClr val="0070C0"/>
                </a:solidFill>
              </a:rPr>
              <a:t>Dr. Patrick Osakwe</a:t>
            </a:r>
          </a:p>
          <a:p>
            <a:pPr>
              <a:defRPr/>
            </a:pPr>
            <a:r>
              <a:rPr lang="en-US" sz="1400" dirty="0">
                <a:solidFill>
                  <a:srgbClr val="0070C0"/>
                </a:solidFill>
              </a:rPr>
              <a:t>Chief, Trade and Poverty Branch</a:t>
            </a:r>
            <a:br>
              <a:rPr lang="en-US" sz="1400" dirty="0">
                <a:solidFill>
                  <a:srgbClr val="0070C0"/>
                </a:solidFill>
              </a:rPr>
            </a:br>
            <a:r>
              <a:rPr lang="en-US" sz="1400" dirty="0">
                <a:solidFill>
                  <a:srgbClr val="0070C0"/>
                </a:solidFill>
              </a:rPr>
              <a:t>UNCTAD</a:t>
            </a:r>
          </a:p>
          <a:p>
            <a:pPr algn="r">
              <a:defRPr/>
            </a:pPr>
            <a:endParaRPr lang="en-US" sz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07C0CE-FD2F-4F97-92DD-B1A3BBE06029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7563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BA714-79DB-4C13-A4CA-88A539DF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340147"/>
          </a:xfrm>
        </p:spPr>
        <p:txBody>
          <a:bodyPr/>
          <a:lstStyle/>
          <a:p>
            <a:r>
              <a:rPr lang="en-US" sz="2000" dirty="0">
                <a:solidFill>
                  <a:srgbClr val="725F42"/>
                </a:solidFill>
              </a:rPr>
              <a:t>Reasons for low manufacturing capacity utilization</a:t>
            </a:r>
            <a:endParaRPr lang="fr-CH" sz="2000" dirty="0">
              <a:solidFill>
                <a:srgbClr val="725F42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E8D2CC-7E75-4056-A9A7-CA866643FD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76FDD-D81D-4D38-AF09-3C76C6062FD0}" type="slidenum">
              <a:rPr kumimoji="0" lang="en-GB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NeueLT Std Med"/>
                <a:ea typeface="ＭＳ Ｐゴシック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NeueLT Std Med"/>
              <a:ea typeface="ＭＳ Ｐゴシック"/>
              <a:cs typeface="Arial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DFE3023-ED8B-4162-A543-794255FD7F5B}"/>
              </a:ext>
            </a:extLst>
          </p:cNvPr>
          <p:cNvGraphicFramePr/>
          <p:nvPr/>
        </p:nvGraphicFramePr>
        <p:xfrm>
          <a:off x="457200" y="908720"/>
          <a:ext cx="8210550" cy="5675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6321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68461" y="1916832"/>
            <a:ext cx="8201891" cy="4464496"/>
          </a:xfrm>
        </p:spPr>
        <p:txBody>
          <a:bodyPr/>
          <a:lstStyle/>
          <a:p>
            <a:pPr marL="685800" lvl="1">
              <a:buSzPct val="120000"/>
              <a:buFont typeface="Wingdings" pitchFamily="2" charset="2"/>
              <a:buChar char="§"/>
            </a:pPr>
            <a:r>
              <a:rPr lang="en-US" altLang="en-US" sz="2000" dirty="0">
                <a:solidFill>
                  <a:prstClr val="black"/>
                </a:solidFill>
              </a:rPr>
              <a:t>Productive capacities and economic transformation do not take place in isolation</a:t>
            </a:r>
          </a:p>
          <a:p>
            <a:pPr lvl="1" indent="0">
              <a:buSzPct val="120000"/>
              <a:buNone/>
            </a:pPr>
            <a:endParaRPr lang="en-US" altLang="en-US" sz="2000" dirty="0">
              <a:solidFill>
                <a:prstClr val="black"/>
              </a:solidFill>
            </a:endParaRPr>
          </a:p>
          <a:p>
            <a:pPr marL="685800" lvl="1">
              <a:buSzPct val="120000"/>
              <a:buFont typeface="Wingdings" pitchFamily="2" charset="2"/>
              <a:buChar char="§"/>
            </a:pPr>
            <a:r>
              <a:rPr lang="en-US" altLang="en-US" sz="2000" dirty="0">
                <a:solidFill>
                  <a:prstClr val="black"/>
                </a:solidFill>
              </a:rPr>
              <a:t>They are created through industrial policies involving: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supporting firms and holding them </a:t>
            </a:r>
            <a:r>
              <a:rPr lang="en-US" sz="1800" u="sng" dirty="0">
                <a:solidFill>
                  <a:srgbClr val="000000"/>
                </a:solidFill>
              </a:rPr>
              <a:t>accountable</a:t>
            </a:r>
            <a:r>
              <a:rPr lang="en-US" sz="1800" dirty="0">
                <a:solidFill>
                  <a:srgbClr val="000000"/>
                </a:solidFill>
              </a:rPr>
              <a:t> for non-performance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lifting </a:t>
            </a:r>
            <a:r>
              <a:rPr lang="en-US" sz="1800" u="sng" dirty="0">
                <a:solidFill>
                  <a:srgbClr val="000000"/>
                </a:solidFill>
              </a:rPr>
              <a:t>binding constraints </a:t>
            </a:r>
            <a:r>
              <a:rPr lang="en-US" sz="1800" dirty="0">
                <a:solidFill>
                  <a:srgbClr val="000000"/>
                </a:solidFill>
              </a:rPr>
              <a:t>on firm entry and growth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strengthening </a:t>
            </a:r>
            <a:r>
              <a:rPr lang="en-US" sz="1800" u="sng" dirty="0">
                <a:solidFill>
                  <a:srgbClr val="000000"/>
                </a:solidFill>
              </a:rPr>
              <a:t>linkages</a:t>
            </a:r>
            <a:r>
              <a:rPr lang="en-US" sz="1800" dirty="0">
                <a:solidFill>
                  <a:srgbClr val="000000"/>
                </a:solidFill>
              </a:rPr>
              <a:t> between manufacturing and other sectors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developing </a:t>
            </a:r>
            <a:r>
              <a:rPr lang="en-US" sz="1800" u="sng" dirty="0">
                <a:solidFill>
                  <a:srgbClr val="000000"/>
                </a:solidFill>
              </a:rPr>
              <a:t>technological capabilities </a:t>
            </a:r>
            <a:r>
              <a:rPr lang="en-US" sz="1800" dirty="0">
                <a:solidFill>
                  <a:srgbClr val="000000"/>
                </a:solidFill>
              </a:rPr>
              <a:t>of domestic firms</a:t>
            </a:r>
          </a:p>
          <a:p>
            <a:pPr lvl="1" indent="0">
              <a:buSzPct val="120000"/>
              <a:buNone/>
            </a:pPr>
            <a:endParaRPr lang="en-US" altLang="en-US" sz="2000" dirty="0">
              <a:solidFill>
                <a:prstClr val="black"/>
              </a:solidFill>
            </a:endParaRPr>
          </a:p>
          <a:p>
            <a:pPr marL="685800" lvl="1">
              <a:buSzPct val="120000"/>
              <a:buFont typeface="Wingdings" pitchFamily="2" charset="2"/>
              <a:buChar char="§"/>
            </a:pPr>
            <a:r>
              <a:rPr lang="en-US" altLang="en-US" sz="2000" dirty="0">
                <a:solidFill>
                  <a:prstClr val="black"/>
                </a:solidFill>
              </a:rPr>
              <a:t>Some key policy areas crucial for transformation include: monetary and fiscal policies, technical and vocational skills development, local content policies, investment policies, special economic zones, trade policies, </a:t>
            </a:r>
            <a:r>
              <a:rPr lang="en-US" altLang="en-US" sz="2000" dirty="0" err="1">
                <a:solidFill>
                  <a:prstClr val="black"/>
                </a:solidFill>
              </a:rPr>
              <a:t>etc</a:t>
            </a:r>
            <a:r>
              <a:rPr lang="en-US" altLang="en-US" sz="2000" dirty="0">
                <a:solidFill>
                  <a:prstClr val="black"/>
                </a:solidFill>
              </a:rPr>
              <a:t>  </a:t>
            </a:r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B2813-9A0F-4588-9648-4C534B5F884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1054" y="764704"/>
            <a:ext cx="8201891" cy="792088"/>
          </a:xfrm>
        </p:spPr>
        <p:txBody>
          <a:bodyPr/>
          <a:lstStyle/>
          <a:p>
            <a:r>
              <a:rPr lang="en-GB" sz="2200" b="1" dirty="0">
                <a:latin typeface="Eurostile LT Std Bold" panose="020B0804020202050204" pitchFamily="34" charset="0"/>
              </a:rPr>
              <a:t>5. Productive transformations are created through smart and pragmatic industrial policies</a:t>
            </a:r>
          </a:p>
        </p:txBody>
      </p:sp>
    </p:spTree>
    <p:extLst>
      <p:ext uri="{BB962C8B-B14F-4D97-AF65-F5344CB8AC3E}">
        <p14:creationId xmlns:p14="http://schemas.microsoft.com/office/powerpoint/2010/main" val="2482432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68461" y="1916832"/>
            <a:ext cx="8201891" cy="4464496"/>
          </a:xfrm>
        </p:spPr>
        <p:txBody>
          <a:bodyPr/>
          <a:lstStyle/>
          <a:p>
            <a:pPr marL="685800" lvl="1">
              <a:buSzPct val="120000"/>
              <a:buFont typeface="Wingdings" pitchFamily="2" charset="2"/>
              <a:buChar char="§"/>
            </a:pPr>
            <a:r>
              <a:rPr lang="en-US" altLang="en-US" sz="2000" dirty="0">
                <a:solidFill>
                  <a:prstClr val="black"/>
                </a:solidFill>
              </a:rPr>
              <a:t>Discussions on productive capacities tend to focus on government policies and the activities of the private sector</a:t>
            </a:r>
          </a:p>
          <a:p>
            <a:pPr lvl="1" indent="0">
              <a:buSzPct val="120000"/>
              <a:buNone/>
            </a:pPr>
            <a:endParaRPr lang="en-US" altLang="en-US" sz="2000" dirty="0">
              <a:solidFill>
                <a:prstClr val="black"/>
              </a:solidFill>
            </a:endParaRPr>
          </a:p>
          <a:p>
            <a:pPr marL="685800" lvl="1">
              <a:buSzPct val="120000"/>
              <a:buFont typeface="Wingdings" pitchFamily="2" charset="2"/>
              <a:buChar char="§"/>
            </a:pPr>
            <a:r>
              <a:rPr lang="en-US" altLang="en-US" sz="2000" dirty="0">
                <a:solidFill>
                  <a:prstClr val="black"/>
                </a:solidFill>
              </a:rPr>
              <a:t>But </a:t>
            </a:r>
            <a:r>
              <a:rPr lang="en-US" altLang="en-US" sz="2000" u="sng" dirty="0">
                <a:solidFill>
                  <a:prstClr val="black"/>
                </a:solidFill>
              </a:rPr>
              <a:t>consumer behavior</a:t>
            </a:r>
            <a:r>
              <a:rPr lang="en-US" altLang="en-US" sz="2000" dirty="0">
                <a:solidFill>
                  <a:prstClr val="black"/>
                </a:solidFill>
              </a:rPr>
              <a:t> is also important in achieving goals on transforming production and exports</a:t>
            </a:r>
          </a:p>
          <a:p>
            <a:pPr lvl="1" indent="0">
              <a:buSzPct val="120000"/>
              <a:buNone/>
            </a:pPr>
            <a:endParaRPr lang="en-US" altLang="en-US" sz="2000" dirty="0">
              <a:solidFill>
                <a:prstClr val="black"/>
              </a:solidFill>
            </a:endParaRPr>
          </a:p>
          <a:p>
            <a:pPr marL="685800" lvl="1">
              <a:buSzPct val="120000"/>
              <a:buFont typeface="Wingdings" pitchFamily="2" charset="2"/>
              <a:buChar char="§"/>
            </a:pPr>
            <a:r>
              <a:rPr lang="en-US" altLang="en-US" sz="2000" dirty="0">
                <a:solidFill>
                  <a:prstClr val="black"/>
                </a:solidFill>
              </a:rPr>
              <a:t>The </a:t>
            </a:r>
            <a:r>
              <a:rPr lang="en-US" altLang="en-US" sz="2000" u="sng" dirty="0">
                <a:solidFill>
                  <a:prstClr val="black"/>
                </a:solidFill>
              </a:rPr>
              <a:t>consumption patterns </a:t>
            </a:r>
            <a:r>
              <a:rPr lang="en-US" altLang="en-US" sz="2000" dirty="0">
                <a:solidFill>
                  <a:prstClr val="black"/>
                </a:solidFill>
              </a:rPr>
              <a:t>and tastes of consumers have an impact on the types of goods that can be profitably produced and traded by domestic entrepreneurs.</a:t>
            </a:r>
          </a:p>
          <a:p>
            <a:pPr marL="1028700" lvl="2">
              <a:buSzPct val="120000"/>
              <a:buFont typeface="Wingdings" pitchFamily="2" charset="2"/>
              <a:buChar char="§"/>
            </a:pPr>
            <a:endParaRPr lang="en-US" altLang="en-US" sz="2000" dirty="0">
              <a:solidFill>
                <a:prstClr val="black"/>
              </a:solidFill>
            </a:endParaRPr>
          </a:p>
          <a:p>
            <a:pPr marL="1028700" lvl="2">
              <a:buSzPct val="120000"/>
              <a:buFont typeface="Wingdings" pitchFamily="2" charset="2"/>
              <a:buChar char="§"/>
            </a:pPr>
            <a:r>
              <a:rPr lang="en-US" altLang="en-US" sz="2000" dirty="0">
                <a:solidFill>
                  <a:prstClr val="black"/>
                </a:solidFill>
              </a:rPr>
              <a:t>Wine industry in Switzerland</a:t>
            </a:r>
          </a:p>
          <a:p>
            <a:pPr marL="1028700" lvl="2">
              <a:buSzPct val="120000"/>
              <a:buFont typeface="Wingdings" pitchFamily="2" charset="2"/>
              <a:buChar char="§"/>
            </a:pPr>
            <a:r>
              <a:rPr lang="en-US" altLang="en-US" sz="2000" dirty="0">
                <a:solidFill>
                  <a:prstClr val="black"/>
                </a:solidFill>
              </a:rPr>
              <a:t>Beer industry in West Africa</a:t>
            </a:r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B2813-9A0F-4588-9648-4C534B5F884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1054" y="764704"/>
            <a:ext cx="8201891" cy="792088"/>
          </a:xfrm>
        </p:spPr>
        <p:txBody>
          <a:bodyPr/>
          <a:lstStyle/>
          <a:p>
            <a:r>
              <a:rPr lang="en-GB" sz="2200" b="1" dirty="0">
                <a:latin typeface="Eurostile LT Std Bold" panose="020B0804020202050204" pitchFamily="34" charset="0"/>
              </a:rPr>
              <a:t>6. African consumers should play a positive role in productive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909555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57216" y="1844824"/>
            <a:ext cx="8201891" cy="4104456"/>
          </a:xfrm>
        </p:spPr>
        <p:txBody>
          <a:bodyPr/>
          <a:lstStyle/>
          <a:p>
            <a:pPr marL="171450" indent="-171450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altLang="en-US" sz="2000" dirty="0">
                <a:solidFill>
                  <a:prstClr val="black"/>
                </a:solidFill>
              </a:rPr>
              <a:t>Over the past three decades there has been a </a:t>
            </a:r>
            <a:r>
              <a:rPr lang="en-US" altLang="en-US" sz="2000" u="sng" dirty="0">
                <a:solidFill>
                  <a:prstClr val="black"/>
                </a:solidFill>
              </a:rPr>
              <a:t>significant reduction in global poverty</a:t>
            </a:r>
          </a:p>
          <a:p>
            <a:pPr marL="685800" lvl="1">
              <a:buSzPct val="120000"/>
              <a:buFont typeface="Wingdings" pitchFamily="2" charset="2"/>
              <a:buChar char="§"/>
            </a:pPr>
            <a:endParaRPr lang="en-US" altLang="en-US" sz="1500" dirty="0">
              <a:solidFill>
                <a:prstClr val="black"/>
              </a:solidFill>
            </a:endParaRPr>
          </a:p>
          <a:p>
            <a:pPr marL="685800" lvl="1">
              <a:buSzPct val="120000"/>
              <a:buFont typeface="Wingdings" pitchFamily="2" charset="2"/>
              <a:buChar char="§"/>
            </a:pPr>
            <a:r>
              <a:rPr lang="en-US" altLang="en-US" sz="1500" dirty="0">
                <a:solidFill>
                  <a:prstClr val="black"/>
                </a:solidFill>
              </a:rPr>
              <a:t>Poverty headcount ratio (at $1.90) fell from 35.9 percent in 1990 to 10 percent in 2015</a:t>
            </a:r>
          </a:p>
          <a:p>
            <a:pPr marL="400050" lvl="1" indent="0">
              <a:buSzPct val="120000"/>
              <a:buNone/>
            </a:pPr>
            <a:endParaRPr lang="en-US" altLang="en-US" sz="1500" dirty="0">
              <a:solidFill>
                <a:prstClr val="black"/>
              </a:solidFill>
            </a:endParaRPr>
          </a:p>
          <a:p>
            <a:pPr marL="685800" lvl="1">
              <a:buSzPct val="120000"/>
              <a:buFont typeface="Wingdings" pitchFamily="2" charset="2"/>
              <a:buChar char="§"/>
            </a:pPr>
            <a:r>
              <a:rPr lang="en-US" altLang="en-US" sz="1500" dirty="0">
                <a:solidFill>
                  <a:prstClr val="black"/>
                </a:solidFill>
              </a:rPr>
              <a:t>The decline in global poverty due mostly to significant </a:t>
            </a:r>
            <a:r>
              <a:rPr lang="en-US" altLang="en-US" sz="1500" u="sng" dirty="0">
                <a:solidFill>
                  <a:prstClr val="black"/>
                </a:solidFill>
              </a:rPr>
              <a:t>declines in populous regions </a:t>
            </a:r>
            <a:r>
              <a:rPr lang="en-US" altLang="en-US" sz="1500" dirty="0">
                <a:solidFill>
                  <a:prstClr val="black"/>
                </a:solidFill>
              </a:rPr>
              <a:t>of East Asia and the Pacific and South Asia</a:t>
            </a:r>
          </a:p>
          <a:p>
            <a:pPr marL="400050" lvl="1" indent="0">
              <a:buSzPct val="120000"/>
              <a:buNone/>
            </a:pPr>
            <a:endParaRPr lang="en-US" altLang="en-US" sz="1500" dirty="0">
              <a:solidFill>
                <a:prstClr val="black"/>
              </a:solidFill>
            </a:endParaRPr>
          </a:p>
          <a:p>
            <a:pPr marL="685800" lvl="1">
              <a:buSzPct val="120000"/>
              <a:buFont typeface="Wingdings" pitchFamily="2" charset="2"/>
              <a:buChar char="§"/>
            </a:pPr>
            <a:r>
              <a:rPr lang="en-US" altLang="en-US" sz="1500" dirty="0">
                <a:solidFill>
                  <a:prstClr val="black"/>
                </a:solidFill>
              </a:rPr>
              <a:t>In sub-Saharan Africa, the poverty rate fell from 55 percent in 1990 to 41 percent in 2015. </a:t>
            </a:r>
          </a:p>
          <a:p>
            <a:pPr marL="1085850" lvl="2">
              <a:buSzPct val="120000"/>
              <a:buFont typeface="Wingdings" pitchFamily="2" charset="2"/>
              <a:buChar char="§"/>
            </a:pPr>
            <a:r>
              <a:rPr lang="en-US" altLang="en-US" sz="1500" dirty="0">
                <a:solidFill>
                  <a:prstClr val="black"/>
                </a:solidFill>
              </a:rPr>
              <a:t>In 2015 the poverty rate was </a:t>
            </a:r>
            <a:r>
              <a:rPr lang="en-US" altLang="en-US" sz="1500" u="sng" dirty="0">
                <a:solidFill>
                  <a:prstClr val="black"/>
                </a:solidFill>
              </a:rPr>
              <a:t>51 percent in Rwanda</a:t>
            </a:r>
            <a:r>
              <a:rPr lang="en-US" altLang="en-US" sz="1500" dirty="0">
                <a:solidFill>
                  <a:prstClr val="black"/>
                </a:solidFill>
              </a:rPr>
              <a:t>, 62 percent in Mozambique, 70 percent in Malawi, 73 percent in South Sudan, and </a:t>
            </a:r>
            <a:r>
              <a:rPr lang="en-US" altLang="en-US" sz="1500" u="sng" dirty="0">
                <a:solidFill>
                  <a:prstClr val="black"/>
                </a:solidFill>
              </a:rPr>
              <a:t>78 percent in Madagascar.</a:t>
            </a:r>
          </a:p>
          <a:p>
            <a:pPr lvl="1" indent="0">
              <a:buSzPct val="120000"/>
              <a:buNone/>
            </a:pPr>
            <a:endParaRPr lang="en-US" altLang="en-US" sz="1500" dirty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  <a:buSzPct val="120000"/>
            </a:pPr>
            <a:endParaRPr lang="en-US" altLang="en-US" dirty="0">
              <a:solidFill>
                <a:prstClr val="black"/>
              </a:solidFill>
            </a:endParaRPr>
          </a:p>
          <a:p>
            <a:pPr lvl="1" indent="0">
              <a:buSzPct val="120000"/>
              <a:buNone/>
            </a:pPr>
            <a:endParaRPr lang="en-US" altLang="en-US" sz="15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71055" y="908720"/>
            <a:ext cx="8201891" cy="576064"/>
          </a:xfrm>
        </p:spPr>
        <p:txBody>
          <a:bodyPr/>
          <a:lstStyle/>
          <a:p>
            <a:r>
              <a:rPr lang="en-GB" sz="2200" b="1" dirty="0">
                <a:latin typeface="Eurostile LT Std Bold" panose="020B0804020202050204" pitchFamily="34" charset="0"/>
              </a:rPr>
              <a:t>1. Global poverty is increasingly concentrated in Africa</a:t>
            </a:r>
          </a:p>
        </p:txBody>
      </p:sp>
    </p:spTree>
    <p:extLst>
      <p:ext uri="{BB962C8B-B14F-4D97-AF65-F5344CB8AC3E}">
        <p14:creationId xmlns:p14="http://schemas.microsoft.com/office/powerpoint/2010/main" val="273536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71054" y="1052736"/>
            <a:ext cx="8201891" cy="1872208"/>
          </a:xfrm>
        </p:spPr>
        <p:txBody>
          <a:bodyPr/>
          <a:lstStyle/>
          <a:p>
            <a:pPr marL="171450" indent="-171450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altLang="en-US" sz="1600" dirty="0">
                <a:solidFill>
                  <a:prstClr val="black"/>
                </a:solidFill>
              </a:rPr>
              <a:t>Although the poverty rate declined, the </a:t>
            </a:r>
            <a:r>
              <a:rPr lang="en-US" altLang="en-US" sz="1600" u="sng" dirty="0">
                <a:solidFill>
                  <a:prstClr val="black"/>
                </a:solidFill>
              </a:rPr>
              <a:t>number of poor in Africa increased </a:t>
            </a:r>
          </a:p>
          <a:p>
            <a:pPr marL="685800" lvl="1">
              <a:buSzPct val="120000"/>
              <a:buFont typeface="Wingdings" pitchFamily="2" charset="2"/>
              <a:buChar char="§"/>
            </a:pPr>
            <a:endParaRPr lang="en-US" altLang="en-US" sz="1400" dirty="0">
              <a:solidFill>
                <a:prstClr val="black"/>
              </a:solidFill>
            </a:endParaRPr>
          </a:p>
          <a:p>
            <a:pPr marL="685800" lvl="1">
              <a:buSzPct val="120000"/>
              <a:buFont typeface="Wingdings" pitchFamily="2" charset="2"/>
              <a:buChar char="§"/>
            </a:pPr>
            <a:r>
              <a:rPr lang="en-US" altLang="en-US" sz="1400" dirty="0">
                <a:solidFill>
                  <a:prstClr val="black"/>
                </a:solidFill>
              </a:rPr>
              <a:t>The number of poor people in sub-Saharan Africa increased from 278 million in 1990 to 412 million in 2015.</a:t>
            </a:r>
          </a:p>
          <a:p>
            <a:pPr marL="685800" lvl="1">
              <a:buSzPct val="120000"/>
              <a:buFont typeface="Wingdings" pitchFamily="2" charset="2"/>
              <a:buChar char="§"/>
            </a:pPr>
            <a:r>
              <a:rPr lang="en-US" altLang="en-US" sz="1400" dirty="0">
                <a:solidFill>
                  <a:prstClr val="black"/>
                </a:solidFill>
              </a:rPr>
              <a:t>But global poverty fell from 1896 million to 734 million over the same period. </a:t>
            </a:r>
          </a:p>
          <a:p>
            <a:pPr marL="685800" lvl="1">
              <a:buSzPct val="120000"/>
              <a:buFont typeface="Wingdings" pitchFamily="2" charset="2"/>
              <a:buChar char="§"/>
            </a:pPr>
            <a:r>
              <a:rPr lang="en-US" altLang="en-US" sz="1400" dirty="0">
                <a:solidFill>
                  <a:prstClr val="black"/>
                </a:solidFill>
              </a:rPr>
              <a:t>Consequently, there has been an increase in sub-Saharan Africa’s share of global poverty from 15 percent in 1990 to 56 percent in 2015.  </a:t>
            </a:r>
          </a:p>
          <a:p>
            <a:pPr>
              <a:lnSpc>
                <a:spcPct val="90000"/>
              </a:lnSpc>
              <a:buSzPct val="120000"/>
            </a:pPr>
            <a:endParaRPr lang="en-US" altLang="en-US" dirty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  <a:buSzPct val="120000"/>
            </a:pPr>
            <a:endParaRPr lang="en-US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149747C-015B-4DFB-A6AC-2A60B45A13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1429486"/>
              </p:ext>
            </p:extLst>
          </p:nvPr>
        </p:nvGraphicFramePr>
        <p:xfrm>
          <a:off x="1403648" y="3212976"/>
          <a:ext cx="619268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1154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60343" y="2132856"/>
            <a:ext cx="8201891" cy="3960440"/>
          </a:xfrm>
        </p:spPr>
        <p:txBody>
          <a:bodyPr/>
          <a:lstStyle/>
          <a:p>
            <a:pPr marL="171450" indent="-171450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altLang="en-US" sz="2000" u="sng" dirty="0">
                <a:solidFill>
                  <a:prstClr val="black"/>
                </a:solidFill>
              </a:rPr>
              <a:t>Creation of decent jobs </a:t>
            </a:r>
            <a:r>
              <a:rPr lang="en-US" altLang="en-US" sz="2000" dirty="0">
                <a:solidFill>
                  <a:prstClr val="black"/>
                </a:solidFill>
              </a:rPr>
              <a:t>on a sustained basis is needed to accelerate the pace of poverty reduction in Africa</a:t>
            </a:r>
          </a:p>
          <a:p>
            <a:pPr>
              <a:lnSpc>
                <a:spcPct val="90000"/>
              </a:lnSpc>
              <a:buSzPct val="120000"/>
            </a:pPr>
            <a:endParaRPr lang="en-US" altLang="en-US" sz="2000" dirty="0">
              <a:solidFill>
                <a:prstClr val="black"/>
              </a:solidFill>
            </a:endParaRPr>
          </a:p>
          <a:p>
            <a:pPr marL="171450" indent="-171450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altLang="en-US" sz="2000" dirty="0">
                <a:solidFill>
                  <a:prstClr val="black"/>
                </a:solidFill>
              </a:rPr>
              <a:t>Productive capacity development is </a:t>
            </a:r>
            <a:r>
              <a:rPr lang="en-US" altLang="en-US" sz="2000" u="sng" dirty="0">
                <a:solidFill>
                  <a:prstClr val="black"/>
                </a:solidFill>
              </a:rPr>
              <a:t>key to employment creation</a:t>
            </a:r>
          </a:p>
          <a:p>
            <a:pPr>
              <a:lnSpc>
                <a:spcPct val="90000"/>
              </a:lnSpc>
              <a:buSzPct val="120000"/>
            </a:pPr>
            <a:endParaRPr lang="en-US" altLang="en-US" sz="2000" dirty="0">
              <a:solidFill>
                <a:prstClr val="black"/>
              </a:solidFill>
            </a:endParaRPr>
          </a:p>
          <a:p>
            <a:pPr marL="171450" indent="-171450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altLang="en-US" sz="2000" dirty="0">
                <a:solidFill>
                  <a:prstClr val="black"/>
                </a:solidFill>
              </a:rPr>
              <a:t>But African countries have very weak productive capacities</a:t>
            </a:r>
          </a:p>
          <a:p>
            <a:pPr>
              <a:lnSpc>
                <a:spcPct val="90000"/>
              </a:lnSpc>
              <a:buSzPct val="120000"/>
            </a:pPr>
            <a:endParaRPr lang="en-US" altLang="en-US" sz="2000" dirty="0">
              <a:solidFill>
                <a:prstClr val="black"/>
              </a:solidFill>
            </a:endParaRPr>
          </a:p>
          <a:p>
            <a:pPr marL="914400" lvl="1" indent="-171450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altLang="en-US" sz="1800" dirty="0">
                <a:solidFill>
                  <a:prstClr val="black"/>
                </a:solidFill>
              </a:rPr>
              <a:t>manufacturing plays very limited role in African economies</a:t>
            </a:r>
          </a:p>
          <a:p>
            <a:pPr marL="914400" lvl="1" indent="-171450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altLang="en-US" sz="1800" dirty="0">
                <a:solidFill>
                  <a:prstClr val="black"/>
                </a:solidFill>
              </a:rPr>
              <a:t>growth driven by the extractive industries, which are capital intensive</a:t>
            </a:r>
          </a:p>
          <a:p>
            <a:pPr marL="171450" indent="-171450">
              <a:lnSpc>
                <a:spcPct val="90000"/>
              </a:lnSpc>
              <a:buSzPct val="120000"/>
              <a:buFont typeface="Wingdings" pitchFamily="2" charset="2"/>
              <a:buChar char="§"/>
            </a:pPr>
            <a:endParaRPr lang="en-US" altLang="en-US" sz="2000" dirty="0">
              <a:solidFill>
                <a:prstClr val="black"/>
              </a:solidFill>
            </a:endParaRPr>
          </a:p>
          <a:p>
            <a:pPr marL="171450" indent="-171450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altLang="en-US" sz="2000" dirty="0">
                <a:solidFill>
                  <a:prstClr val="black"/>
                </a:solidFill>
              </a:rPr>
              <a:t>Need to broaden the sources of growth in Africa</a:t>
            </a:r>
          </a:p>
          <a:p>
            <a:pPr>
              <a:lnSpc>
                <a:spcPct val="90000"/>
              </a:lnSpc>
              <a:buSzPct val="120000"/>
            </a:pPr>
            <a:endParaRPr lang="en-US" altLang="en-US" sz="1500" dirty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  <a:buSzPct val="120000"/>
            </a:pPr>
            <a:endParaRPr lang="en-US" altLang="en-US" dirty="0">
              <a:solidFill>
                <a:prstClr val="black"/>
              </a:solidFill>
            </a:endParaRPr>
          </a:p>
          <a:p>
            <a:pPr lvl="1" indent="0">
              <a:buSzPct val="120000"/>
              <a:buNone/>
            </a:pPr>
            <a:endParaRPr lang="en-US" altLang="en-US" sz="15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71055" y="908720"/>
            <a:ext cx="8201891" cy="792088"/>
          </a:xfrm>
        </p:spPr>
        <p:txBody>
          <a:bodyPr/>
          <a:lstStyle/>
          <a:p>
            <a:r>
              <a:rPr lang="en-GB" sz="2200" b="1" dirty="0">
                <a:latin typeface="Eurostile LT Std Bold" panose="020B0804020202050204" pitchFamily="34" charset="0"/>
              </a:rPr>
              <a:t>2. Addressing the challenge of poverty reduction in Africa requires developing productive capacities</a:t>
            </a:r>
          </a:p>
        </p:txBody>
      </p:sp>
    </p:spTree>
    <p:extLst>
      <p:ext uri="{BB962C8B-B14F-4D97-AF65-F5344CB8AC3E}">
        <p14:creationId xmlns:p14="http://schemas.microsoft.com/office/powerpoint/2010/main" val="197901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04056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What is productive capacity?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8356"/>
            <a:ext cx="8229600" cy="4514940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sz="1800" u="sng" dirty="0"/>
              <a:t>UNIDO</a:t>
            </a:r>
            <a:r>
              <a:rPr lang="en-US" sz="1800" dirty="0"/>
              <a:t>: The ability to produce goods that meet the quality requirements of present markets and to upgrade in order to tap future markets.</a:t>
            </a:r>
          </a:p>
          <a:p>
            <a:pPr marL="457200" indent="-457200">
              <a:buFont typeface="+mj-lt"/>
              <a:buAutoNum type="alphaLcParenR"/>
            </a:pPr>
            <a:endParaRPr lang="en-US" sz="1800" dirty="0"/>
          </a:p>
          <a:p>
            <a:pPr marL="457200" indent="-457200">
              <a:buFont typeface="+mj-lt"/>
              <a:buAutoNum type="alphaLcParenR"/>
            </a:pPr>
            <a:r>
              <a:rPr lang="en-US" sz="1800" u="sng" dirty="0"/>
              <a:t>UNCTAD</a:t>
            </a:r>
            <a:r>
              <a:rPr lang="en-US" sz="1800" dirty="0"/>
              <a:t>: The productive resources, entrepreneurial capabilities and production linkages which together determine the capacity of a country to produce goods and services and enable it to grow and develop.</a:t>
            </a:r>
          </a:p>
          <a:p>
            <a:pPr marL="457200" indent="-457200">
              <a:buFont typeface="+mj-lt"/>
              <a:buAutoNum type="alphaLcParenR"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400" b="1" dirty="0"/>
              <a:t>Bottom Line</a:t>
            </a:r>
            <a:r>
              <a:rPr lang="en-US" sz="1800" dirty="0"/>
              <a:t>: There is no generally-agreed definition </a:t>
            </a:r>
          </a:p>
          <a:p>
            <a:pPr marL="400050" lvl="1" indent="0">
              <a:buNone/>
            </a:pPr>
            <a:endParaRPr lang="en-US" sz="1600" dirty="0"/>
          </a:p>
          <a:p>
            <a:pPr marL="857250" lvl="1" indent="-457200"/>
            <a:r>
              <a:rPr lang="en-US" sz="1600" dirty="0"/>
              <a:t>It simply captures what a country is able to produce </a:t>
            </a:r>
            <a:r>
              <a:rPr lang="en-US" sz="1600" u="sng" dirty="0"/>
              <a:t>efficiently</a:t>
            </a:r>
            <a:r>
              <a:rPr lang="en-US" sz="1600" dirty="0"/>
              <a:t> and </a:t>
            </a:r>
            <a:r>
              <a:rPr lang="en-US" sz="1600" u="sng" dirty="0"/>
              <a:t>competitively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13D57F-9289-40DF-8BAC-ACDF04C6A860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76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825773-46C5-461C-9909-1CEFF81467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365437-E555-4027-BFFC-7CD81005054A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 altLang="en-US">
              <a:solidFill>
                <a:srgbClr val="000000"/>
              </a:solidFill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D91B275-13FF-4AD8-A3CE-7E95A89F0B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7099642"/>
              </p:ext>
            </p:extLst>
          </p:nvPr>
        </p:nvGraphicFramePr>
        <p:xfrm>
          <a:off x="899592" y="1196751"/>
          <a:ext cx="7787208" cy="5048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057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71054" y="1844824"/>
            <a:ext cx="8201891" cy="4464496"/>
          </a:xfrm>
        </p:spPr>
        <p:txBody>
          <a:bodyPr/>
          <a:lstStyle/>
          <a:p>
            <a:pPr marL="171450" indent="-171450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altLang="en-US" sz="2000" dirty="0">
                <a:solidFill>
                  <a:prstClr val="black"/>
                </a:solidFill>
              </a:rPr>
              <a:t>Three sets of questions are often posed in discussions on productive capacities: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WHAT does it mean?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WHY is it important?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HOW can it be developed AND How can progress be measured?</a:t>
            </a:r>
          </a:p>
          <a:p>
            <a:pPr>
              <a:lnSpc>
                <a:spcPct val="90000"/>
              </a:lnSpc>
              <a:buSzPct val="120000"/>
            </a:pPr>
            <a:endParaRPr lang="en-US" altLang="en-US" sz="2000" dirty="0">
              <a:solidFill>
                <a:prstClr val="black"/>
              </a:solidFill>
            </a:endParaRPr>
          </a:p>
          <a:p>
            <a:pPr marL="171450" indent="-171450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sz="2000" dirty="0"/>
              <a:t>So far, there has been more focus on the WHAT and the WHY questions rather than on the HOW.</a:t>
            </a:r>
            <a:endParaRPr lang="en-US" altLang="en-US" sz="2000" dirty="0">
              <a:solidFill>
                <a:prstClr val="black"/>
              </a:solidFill>
            </a:endParaRP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For example, </a:t>
            </a:r>
            <a:r>
              <a:rPr lang="en-US" sz="1800" u="sng" dirty="0">
                <a:solidFill>
                  <a:srgbClr val="000000"/>
                </a:solidFill>
              </a:rPr>
              <a:t>policymakers do not have relevant tools </a:t>
            </a:r>
            <a:r>
              <a:rPr lang="en-US" sz="1800" dirty="0">
                <a:solidFill>
                  <a:srgbClr val="000000"/>
                </a:solidFill>
              </a:rPr>
              <a:t>to measure the state of productive capacities</a:t>
            </a:r>
          </a:p>
          <a:p>
            <a:pPr marL="457200" lvl="1" indent="0">
              <a:buNone/>
            </a:pPr>
            <a:endParaRPr lang="en-US" altLang="en-US" sz="2000" dirty="0">
              <a:solidFill>
                <a:prstClr val="black"/>
              </a:solidFill>
            </a:endParaRPr>
          </a:p>
          <a:p>
            <a:pPr marL="171450" indent="-171450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altLang="en-US" sz="2000" dirty="0">
                <a:solidFill>
                  <a:prstClr val="black"/>
                </a:solidFill>
              </a:rPr>
              <a:t>UNCTAD is </a:t>
            </a:r>
            <a:r>
              <a:rPr lang="en-US" altLang="en-US" sz="2000" u="sng" dirty="0">
                <a:solidFill>
                  <a:prstClr val="black"/>
                </a:solidFill>
              </a:rPr>
              <a:t>developing an index </a:t>
            </a:r>
            <a:r>
              <a:rPr lang="en-US" altLang="en-US" sz="2000" dirty="0">
                <a:solidFill>
                  <a:prstClr val="black"/>
                </a:solidFill>
              </a:rPr>
              <a:t>to assist policymakers in monitoring the development of productive capacities</a:t>
            </a:r>
          </a:p>
          <a:p>
            <a:pPr>
              <a:lnSpc>
                <a:spcPct val="90000"/>
              </a:lnSpc>
              <a:buSzPct val="120000"/>
            </a:pPr>
            <a:endParaRPr lang="en-US" altLang="en-US" sz="15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71055" y="908720"/>
            <a:ext cx="8201891" cy="792088"/>
          </a:xfrm>
        </p:spPr>
        <p:txBody>
          <a:bodyPr/>
          <a:lstStyle/>
          <a:p>
            <a:r>
              <a:rPr lang="en-GB" sz="2200" b="1" dirty="0">
                <a:latin typeface="Eurostile LT Std Bold" panose="020B0804020202050204" pitchFamily="34" charset="0"/>
              </a:rPr>
              <a:t>3. The discourse on productive capacities must shift from the WHAT and WHY to the HOW Questions</a:t>
            </a:r>
          </a:p>
        </p:txBody>
      </p:sp>
    </p:spTree>
    <p:extLst>
      <p:ext uri="{BB962C8B-B14F-4D97-AF65-F5344CB8AC3E}">
        <p14:creationId xmlns:p14="http://schemas.microsoft.com/office/powerpoint/2010/main" val="2036930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08912" cy="720080"/>
          </a:xfrm>
        </p:spPr>
        <p:txBody>
          <a:bodyPr/>
          <a:lstStyle/>
          <a:p>
            <a:r>
              <a:rPr lang="en-US" sz="2200" dirty="0">
                <a:solidFill>
                  <a:srgbClr val="0070C0"/>
                </a:solidFill>
              </a:rPr>
              <a:t>4. A holistic approach to developing productive capacities is needed in Africa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028" y="1708720"/>
            <a:ext cx="8496944" cy="4672607"/>
          </a:xfrm>
        </p:spPr>
        <p:txBody>
          <a:bodyPr/>
          <a:lstStyle/>
          <a:p>
            <a:pPr marL="171450" lvl="0" indent="-171450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sz="2000" dirty="0"/>
              <a:t>Developing productive capacities requires addressing </a:t>
            </a:r>
            <a:r>
              <a:rPr lang="en-US" sz="2000" u="sng" dirty="0"/>
              <a:t>two equally important issues:</a:t>
            </a:r>
          </a:p>
          <a:p>
            <a:pPr lvl="1"/>
            <a:endParaRPr lang="en-US" sz="1800" u="sng" dirty="0"/>
          </a:p>
          <a:p>
            <a:pPr lvl="1"/>
            <a:r>
              <a:rPr lang="en-US" sz="1800" dirty="0"/>
              <a:t>building new capacities; and </a:t>
            </a:r>
          </a:p>
          <a:p>
            <a:pPr lvl="1"/>
            <a:r>
              <a:rPr lang="en-US" sz="1800" dirty="0"/>
              <a:t>utilizing and maintaining existing capacities.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Policy </a:t>
            </a:r>
            <a:r>
              <a:rPr lang="en-US" sz="2000" u="sng" dirty="0"/>
              <a:t>discussions focus more on building new capacities </a:t>
            </a:r>
            <a:r>
              <a:rPr lang="en-US" sz="2000" dirty="0"/>
              <a:t>than on utilizing and maintaining existing ones.</a:t>
            </a:r>
          </a:p>
          <a:p>
            <a:pPr lvl="0"/>
            <a:endParaRPr lang="en-US" sz="1600" dirty="0"/>
          </a:p>
          <a:p>
            <a:pPr lvl="1"/>
            <a:r>
              <a:rPr lang="en-US" sz="1800" dirty="0"/>
              <a:t>Building new capacities is meaningless when existing ones are neither maintained nor utilized.</a:t>
            </a:r>
          </a:p>
          <a:p>
            <a:pPr marL="457200" lvl="1" indent="0">
              <a:buNone/>
            </a:pPr>
            <a:endParaRPr lang="en-US" sz="1400" dirty="0"/>
          </a:p>
          <a:p>
            <a:pPr lvl="1"/>
            <a:r>
              <a:rPr lang="en-US" sz="1800" dirty="0"/>
              <a:t>While the medium to long term goal is to build capacities, in the short term the focus should be on how to maintain and utilize existing capacities</a:t>
            </a:r>
          </a:p>
          <a:p>
            <a:pPr marL="0" lvl="0" indent="0">
              <a:buNone/>
            </a:pPr>
            <a:endParaRPr lang="en-US" sz="2000" dirty="0"/>
          </a:p>
          <a:p>
            <a:endParaRPr lang="en-US" sz="2000" dirty="0"/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13D57F-9289-40DF-8BAC-ACDF04C6A860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766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9B698-E3FC-4032-881F-A7D5FA14F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476250"/>
          </a:xfrm>
        </p:spPr>
        <p:txBody>
          <a:bodyPr/>
          <a:lstStyle/>
          <a:p>
            <a:r>
              <a:rPr lang="en-US" sz="1600" dirty="0">
                <a:solidFill>
                  <a:srgbClr val="725F42"/>
                </a:solidFill>
              </a:rPr>
              <a:t>Manufacturing capacity utilization rates in selected countries</a:t>
            </a:r>
            <a:endParaRPr lang="fr-CH" sz="1600" dirty="0">
              <a:solidFill>
                <a:srgbClr val="725F4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313DD3-8AE9-4DC8-BF29-82B60A70A9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13D57F-9289-40DF-8BAC-ACDF04C6A860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GB" altLang="en-US">
              <a:solidFill>
                <a:srgbClr val="000000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658AC3C-D079-4F16-91BF-8477DEF80C88}"/>
              </a:ext>
            </a:extLst>
          </p:cNvPr>
          <p:cNvGraphicFramePr/>
          <p:nvPr/>
        </p:nvGraphicFramePr>
        <p:xfrm>
          <a:off x="539552" y="1458169"/>
          <a:ext cx="806489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2542344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Eurostile LT Std Bold"/>
        <a:ea typeface="ＭＳ Ｐゴシック"/>
        <a:cs typeface="Arial"/>
      </a:majorFont>
      <a:minorFont>
        <a:latin typeface="HelveticaNeueLT Std Med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Eurostile LT Std Bold"/>
        <a:ea typeface="ＭＳ Ｐゴシック"/>
        <a:cs typeface="Arial"/>
      </a:majorFont>
      <a:minorFont>
        <a:latin typeface="HelveticaNeueLT Std Med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Eurostile LT Std Bold"/>
        <a:ea typeface="ＭＳ Ｐゴシック"/>
        <a:cs typeface="Arial"/>
      </a:majorFont>
      <a:minorFont>
        <a:latin typeface="HelveticaNeueLT Std Med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Yu Mincho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4891</TotalTime>
  <Words>893</Words>
  <Application>Microsoft Office PowerPoint</Application>
  <PresentationFormat>On-screen Show (4:3)</PresentationFormat>
  <Paragraphs>152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ＭＳ Ｐゴシック</vt:lpstr>
      <vt:lpstr>SimSun</vt:lpstr>
      <vt:lpstr>Arial</vt:lpstr>
      <vt:lpstr>Calibri</vt:lpstr>
      <vt:lpstr>Eurostile LT Std Bold</vt:lpstr>
      <vt:lpstr>HelveticaNeueLT Std Med</vt:lpstr>
      <vt:lpstr>Open Sans</vt:lpstr>
      <vt:lpstr>Wingdings</vt:lpstr>
      <vt:lpstr>1_Default Design</vt:lpstr>
      <vt:lpstr>2_Default Design</vt:lpstr>
      <vt:lpstr>3_Default Design</vt:lpstr>
      <vt:lpstr>  Building Productive Capacities and Transforming Economies to Achieve Sustained and Inclusive Development in Africa     EPRN Conference Kigali, 25 February 2020 </vt:lpstr>
      <vt:lpstr>PowerPoint Presentation</vt:lpstr>
      <vt:lpstr>PowerPoint Presentation</vt:lpstr>
      <vt:lpstr>PowerPoint Presentation</vt:lpstr>
      <vt:lpstr>What is productive capacity?</vt:lpstr>
      <vt:lpstr>PowerPoint Presentation</vt:lpstr>
      <vt:lpstr>PowerPoint Presentation</vt:lpstr>
      <vt:lpstr>4. A holistic approach to developing productive capacities is needed in Africa</vt:lpstr>
      <vt:lpstr>Manufacturing capacity utilization rates in selected countries</vt:lpstr>
      <vt:lpstr>Reasons for low manufacturing capacity utilization</vt:lpstr>
      <vt:lpstr>PowerPoint Presentation</vt:lpstr>
      <vt:lpstr>PowerPoint Presentation</vt:lpstr>
    </vt:vector>
  </TitlesOfParts>
  <Company>UNCTAD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Tourism and development</dc:title>
  <dc:creator>Unctad User</dc:creator>
  <cp:lastModifiedBy>EPRN RWANDA</cp:lastModifiedBy>
  <cp:revision>644</cp:revision>
  <cp:lastPrinted>2017-06-28T08:43:16Z</cp:lastPrinted>
  <dcterms:created xsi:type="dcterms:W3CDTF">2016-04-13T09:39:59Z</dcterms:created>
  <dcterms:modified xsi:type="dcterms:W3CDTF">2020-09-17T15:45:02Z</dcterms:modified>
</cp:coreProperties>
</file>